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344" r:id="rId2"/>
    <p:sldId id="345" r:id="rId3"/>
    <p:sldId id="346" r:id="rId4"/>
    <p:sldId id="339" r:id="rId5"/>
    <p:sldId id="34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4" r:id="rId66"/>
    <p:sldId id="341" r:id="rId67"/>
    <p:sldId id="342" r:id="rId68"/>
    <p:sldId id="335" r:id="rId69"/>
    <p:sldId id="336" r:id="rId70"/>
    <p:sldId id="337" r:id="rId71"/>
    <p:sldId id="338" r:id="rId72"/>
    <p:sldId id="256" r:id="rId73"/>
    <p:sldId id="261" r:id="rId74"/>
    <p:sldId id="257" r:id="rId75"/>
    <p:sldId id="260" r:id="rId76"/>
    <p:sldId id="263" r:id="rId77"/>
    <p:sldId id="264" r:id="rId78"/>
    <p:sldId id="265" r:id="rId79"/>
    <p:sldId id="266" r:id="rId80"/>
    <p:sldId id="267" r:id="rId81"/>
    <p:sldId id="268" r:id="rId82"/>
    <p:sldId id="269" r:id="rId83"/>
    <p:sldId id="270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8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12" y="4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153B-0FE8-48AA-BA0A-CA2C00727883}" type="datetimeFigureOut">
              <a:rPr lang="zh-CN" altLang="en-US" smtClean="0"/>
              <a:t>2024/9/6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223A-E6CD-41C8-B918-0F213C537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630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153B-0FE8-48AA-BA0A-CA2C00727883}" type="datetimeFigureOut">
              <a:rPr lang="zh-CN" altLang="en-US" smtClean="0"/>
              <a:t>2024/9/6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223A-E6CD-41C8-B918-0F213C537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934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153B-0FE8-48AA-BA0A-CA2C00727883}" type="datetimeFigureOut">
              <a:rPr lang="zh-CN" altLang="en-US" smtClean="0"/>
              <a:t>2024/9/6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223A-E6CD-41C8-B918-0F213C537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72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761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30" b="0" i="0">
                <a:solidFill>
                  <a:srgbClr val="B100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3412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30" b="0" i="0">
                <a:solidFill>
                  <a:srgbClr val="B100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937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153B-0FE8-48AA-BA0A-CA2C00727883}" type="datetimeFigureOut">
              <a:rPr lang="zh-CN" altLang="en-US" smtClean="0"/>
              <a:t>2024/9/6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223A-E6CD-41C8-B918-0F213C537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72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153B-0FE8-48AA-BA0A-CA2C00727883}" type="datetimeFigureOut">
              <a:rPr lang="zh-CN" altLang="en-US" smtClean="0"/>
              <a:t>2024/9/6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223A-E6CD-41C8-B918-0F213C537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23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153B-0FE8-48AA-BA0A-CA2C00727883}" type="datetimeFigureOut">
              <a:rPr lang="zh-CN" altLang="en-US" smtClean="0"/>
              <a:t>2024/9/6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223A-E6CD-41C8-B918-0F213C537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06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153B-0FE8-48AA-BA0A-CA2C00727883}" type="datetimeFigureOut">
              <a:rPr lang="zh-CN" altLang="en-US" smtClean="0"/>
              <a:t>2024/9/6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223A-E6CD-41C8-B918-0F213C537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677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153B-0FE8-48AA-BA0A-CA2C00727883}" type="datetimeFigureOut">
              <a:rPr lang="zh-CN" altLang="en-US" smtClean="0"/>
              <a:t>2024/9/6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223A-E6CD-41C8-B918-0F213C537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88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153B-0FE8-48AA-BA0A-CA2C00727883}" type="datetimeFigureOut">
              <a:rPr lang="zh-CN" altLang="en-US" smtClean="0"/>
              <a:t>2024/9/6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223A-E6CD-41C8-B918-0F213C537CD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55A388-9982-4ED4-A491-3EBF3E071862}"/>
              </a:ext>
            </a:extLst>
          </p:cNvPr>
          <p:cNvSpPr/>
          <p:nvPr userDrawn="1"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629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153B-0FE8-48AA-BA0A-CA2C00727883}" type="datetimeFigureOut">
              <a:rPr lang="zh-CN" altLang="en-US" smtClean="0"/>
              <a:t>2024/9/6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223A-E6CD-41C8-B918-0F213C537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524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8153B-0FE8-48AA-BA0A-CA2C00727883}" type="datetimeFigureOut">
              <a:rPr lang="zh-CN" altLang="en-US" smtClean="0"/>
              <a:t>2024/9/6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5223A-E6CD-41C8-B918-0F213C537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402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8153B-0FE8-48AA-BA0A-CA2C00727883}" type="datetimeFigureOut">
              <a:rPr lang="zh-CN" altLang="en-US" smtClean="0"/>
              <a:t>2024/9/6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5223A-E6CD-41C8-B918-0F213C537C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011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ggong@fudan.edu.cn" TargetMode="External"/><Relationship Id="rId2" Type="http://schemas.openxmlformats.org/officeDocument/2006/relationships/hyperlink" Target="mailto:23210190041@m.fudan.edu.c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g"/><Relationship Id="rId4" Type="http://schemas.openxmlformats.org/officeDocument/2006/relationships/hyperlink" Target="mailto:wbchu@fudan.edu.c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gif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DB2FF420-82F3-46A8-A0CE-52CD01E3EB5C}"/>
              </a:ext>
            </a:extLst>
          </p:cNvPr>
          <p:cNvSpPr txBox="1"/>
          <p:nvPr/>
        </p:nvSpPr>
        <p:spPr>
          <a:xfrm>
            <a:off x="2511396" y="51817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计算物理模拟实验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A5AEC93-C4BA-4A20-99A7-EA6F059F82D5}"/>
              </a:ext>
            </a:extLst>
          </p:cNvPr>
          <p:cNvSpPr txBox="1">
            <a:spLocks/>
          </p:cNvSpPr>
          <p:nvPr/>
        </p:nvSpPr>
        <p:spPr>
          <a:xfrm>
            <a:off x="532892" y="2555180"/>
            <a:ext cx="9165733" cy="53376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defTabSz="457200">
              <a:lnSpc>
                <a:spcPct val="150000"/>
              </a:lnSpc>
              <a:buNone/>
            </a:pPr>
            <a:r>
              <a:rPr lang="zh-CN" altLang="en-US" sz="2400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助教：武思怡</a:t>
            </a:r>
            <a:endParaRPr lang="en-US" altLang="zh-CN" sz="2400" kern="100" dirty="0"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defTabSz="457200">
              <a:lnSpc>
                <a:spcPct val="150000"/>
              </a:lnSpc>
              <a:buNone/>
            </a:pPr>
            <a:r>
              <a:rPr lang="en-US" altLang="zh-CN" sz="2400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Email:</a:t>
            </a:r>
            <a:r>
              <a:rPr lang="zh-CN" altLang="en-US" sz="2400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  <a:hlinkClick r:id="rId2"/>
              </a:rPr>
              <a:t>23210190041@m.fudan.edu.cn</a:t>
            </a:r>
            <a:endParaRPr lang="en-US" altLang="zh-CN" sz="2400" kern="100" dirty="0"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defTabSz="457200">
              <a:lnSpc>
                <a:spcPct val="150000"/>
              </a:lnSpc>
              <a:buNone/>
            </a:pPr>
            <a:r>
              <a:rPr lang="zh-CN" altLang="en-US" sz="2400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课程微信群</a:t>
            </a:r>
            <a:endParaRPr lang="en-US" altLang="zh-CN" sz="2400" kern="100" dirty="0"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CE47CF-F3A0-40A4-9A3E-17C606B565DA}"/>
              </a:ext>
            </a:extLst>
          </p:cNvPr>
          <p:cNvSpPr txBox="1"/>
          <p:nvPr/>
        </p:nvSpPr>
        <p:spPr>
          <a:xfrm>
            <a:off x="484262" y="1055158"/>
            <a:ext cx="8013352" cy="1696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授课人：龚新高    褚维斌</a:t>
            </a:r>
            <a:endParaRPr lang="en-US" altLang="zh-CN" sz="2400" kern="100" dirty="0"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Email:    </a:t>
            </a:r>
            <a:r>
              <a:rPr lang="en-US" altLang="zh-CN" sz="2400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  <a:hlinkClick r:id="rId3"/>
              </a:rPr>
              <a:t>xggong@fudan.edu.cn</a:t>
            </a:r>
            <a:r>
              <a:rPr lang="en-US" altLang="zh-CN" sz="2400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2400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wbchu@fudan.edu.cn</a:t>
            </a:r>
            <a:endParaRPr lang="en-US" altLang="zh-CN" sz="2400" kern="100" dirty="0"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办公室： 江湾校区交叉一号楼</a:t>
            </a:r>
            <a:r>
              <a:rPr lang="en-US" altLang="zh-CN" sz="2400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A4007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EA2D7E-82CF-4894-85F4-D9A9757571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4" b="17177"/>
          <a:stretch/>
        </p:blipFill>
        <p:spPr>
          <a:xfrm>
            <a:off x="2410942" y="4864443"/>
            <a:ext cx="2161058" cy="178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91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764553" y="109966"/>
            <a:ext cx="6959600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503909">
              <a:lnSpc>
                <a:spcPct val="100000"/>
              </a:lnSpc>
              <a:spcBef>
                <a:spcPts val="88"/>
              </a:spcBef>
            </a:pPr>
            <a:r>
              <a:rPr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Ionic Bond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2643" y="1754217"/>
            <a:ext cx="4430352" cy="1097201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5634" marR="38102" indent="-302575">
              <a:spcBef>
                <a:spcPts val="84"/>
              </a:spcBef>
              <a:buChar char="•"/>
              <a:tabLst>
                <a:tab pos="335634" algn="l"/>
              </a:tabLst>
            </a:pPr>
            <a:r>
              <a:rPr sz="1765" dirty="0">
                <a:latin typeface="Arial"/>
                <a:cs typeface="Arial"/>
              </a:rPr>
              <a:t>Electron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transfer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from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one </a:t>
            </a:r>
            <a:r>
              <a:rPr sz="1765" dirty="0">
                <a:latin typeface="Arial"/>
                <a:cs typeface="Arial"/>
              </a:rPr>
              <a:t>atom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to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another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occurs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due </a:t>
            </a:r>
            <a:r>
              <a:rPr sz="1765" dirty="0">
                <a:latin typeface="Arial"/>
                <a:cs typeface="Arial"/>
              </a:rPr>
              <a:t>to</a:t>
            </a:r>
            <a:r>
              <a:rPr sz="1765" spc="-22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electrostatic</a:t>
            </a:r>
            <a:r>
              <a:rPr sz="1765" spc="-18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interaction </a:t>
            </a:r>
            <a:r>
              <a:rPr sz="1765" dirty="0">
                <a:latin typeface="Arial"/>
                <a:cs typeface="Arial"/>
              </a:rPr>
              <a:t>between</a:t>
            </a:r>
            <a:r>
              <a:rPr sz="1765" spc="-9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oppositely</a:t>
            </a:r>
            <a:r>
              <a:rPr sz="1765" spc="-84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charged </a:t>
            </a:r>
            <a:r>
              <a:rPr sz="1765" dirty="0">
                <a:latin typeface="Arial"/>
                <a:cs typeface="Arial"/>
              </a:rPr>
              <a:t>ions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(e.g.,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Na</a:t>
            </a:r>
            <a:r>
              <a:rPr sz="1721" baseline="25641" dirty="0">
                <a:latin typeface="Arial"/>
                <a:cs typeface="Arial"/>
              </a:rPr>
              <a:t>+</a:t>
            </a:r>
            <a:r>
              <a:rPr sz="1721" spc="205" baseline="2564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and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Cl</a:t>
            </a:r>
            <a:r>
              <a:rPr sz="1721" baseline="25641" dirty="0">
                <a:latin typeface="Arial"/>
                <a:cs typeface="Arial"/>
              </a:rPr>
              <a:t>-</a:t>
            </a:r>
            <a:r>
              <a:rPr sz="1721" spc="199" baseline="25641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in </a:t>
            </a:r>
            <a:r>
              <a:rPr sz="1765" spc="-9" dirty="0">
                <a:latin typeface="Arial"/>
                <a:cs typeface="Arial"/>
              </a:rPr>
              <a:t>NaCl).</a:t>
            </a:r>
            <a:endParaRPr sz="1765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724" y="3576473"/>
            <a:ext cx="3092263" cy="559542"/>
          </a:xfrm>
          <a:prstGeom prst="rect">
            <a:avLst/>
          </a:prstGeom>
        </p:spPr>
        <p:txBody>
          <a:bodyPr vert="horz" wrap="square" lIns="0" tIns="20731" rIns="0" bIns="0" rtlCol="0">
            <a:spAutoFit/>
          </a:bodyPr>
          <a:lstStyle/>
          <a:p>
            <a:pPr marL="336194" marR="38102" indent="-303135">
              <a:lnSpc>
                <a:spcPts val="2109"/>
              </a:lnSpc>
              <a:spcBef>
                <a:spcPts val="163"/>
              </a:spcBef>
              <a:buChar char="•"/>
              <a:tabLst>
                <a:tab pos="336194" algn="l"/>
              </a:tabLst>
            </a:pPr>
            <a:r>
              <a:rPr sz="1765" dirty="0">
                <a:latin typeface="Arial"/>
                <a:cs typeface="Arial"/>
              </a:rPr>
              <a:t>Force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of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attraction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between </a:t>
            </a:r>
            <a:r>
              <a:rPr sz="1765" dirty="0">
                <a:latin typeface="Arial"/>
                <a:cs typeface="Arial"/>
              </a:rPr>
              <a:t>ions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is</a:t>
            </a:r>
            <a:r>
              <a:rPr sz="1765" spc="-22" dirty="0">
                <a:latin typeface="Arial"/>
                <a:cs typeface="Arial"/>
              </a:rPr>
              <a:t> </a:t>
            </a:r>
            <a:r>
              <a:rPr sz="1765" i="1" spc="-9" dirty="0">
                <a:latin typeface="Times New Roman"/>
                <a:cs typeface="Times New Roman"/>
              </a:rPr>
              <a:t>F</a:t>
            </a:r>
            <a:r>
              <a:rPr sz="1721" i="1" spc="-13" baseline="-21367" dirty="0">
                <a:latin typeface="Times New Roman"/>
                <a:cs typeface="Times New Roman"/>
              </a:rPr>
              <a:t>attract</a:t>
            </a:r>
            <a:endParaRPr sz="1721" baseline="-21367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3149" y="4489524"/>
            <a:ext cx="3170148" cy="553976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13781" marR="4483" indent="-303135">
              <a:spcBef>
                <a:spcPts val="84"/>
              </a:spcBef>
              <a:buChar char="•"/>
              <a:tabLst>
                <a:tab pos="313781" algn="l"/>
                <a:tab pos="1321244" algn="l"/>
              </a:tabLst>
            </a:pPr>
            <a:r>
              <a:rPr sz="1765" dirty="0">
                <a:latin typeface="Arial"/>
                <a:cs typeface="Arial"/>
              </a:rPr>
              <a:t>Work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is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done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to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draw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spc="-18" dirty="0">
                <a:latin typeface="Arial"/>
                <a:cs typeface="Arial"/>
              </a:rPr>
              <a:t>ions </a:t>
            </a:r>
            <a:r>
              <a:rPr sz="1765" spc="-9" dirty="0">
                <a:latin typeface="Arial"/>
                <a:cs typeface="Arial"/>
              </a:rPr>
              <a:t>together.</a:t>
            </a:r>
            <a:r>
              <a:rPr sz="1765" dirty="0">
                <a:latin typeface="Arial"/>
                <a:cs typeface="Arial"/>
              </a:rPr>
              <a:t>	It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is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given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by:</a:t>
            </a:r>
            <a:endParaRPr sz="1765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44353" y="2891117"/>
            <a:ext cx="806824" cy="806824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500" y="2363"/>
                </a:lnTo>
                <a:lnTo>
                  <a:pt x="365139" y="9300"/>
                </a:lnTo>
                <a:lnTo>
                  <a:pt x="321347" y="20579"/>
                </a:lnTo>
                <a:lnTo>
                  <a:pt x="279356" y="35968"/>
                </a:lnTo>
                <a:lnTo>
                  <a:pt x="239396" y="55238"/>
                </a:lnTo>
                <a:lnTo>
                  <a:pt x="201699" y="78157"/>
                </a:lnTo>
                <a:lnTo>
                  <a:pt x="166495" y="104493"/>
                </a:lnTo>
                <a:lnTo>
                  <a:pt x="134016" y="134016"/>
                </a:lnTo>
                <a:lnTo>
                  <a:pt x="104493" y="166495"/>
                </a:lnTo>
                <a:lnTo>
                  <a:pt x="78157" y="201699"/>
                </a:lnTo>
                <a:lnTo>
                  <a:pt x="55238" y="239396"/>
                </a:lnTo>
                <a:lnTo>
                  <a:pt x="35968" y="279356"/>
                </a:lnTo>
                <a:lnTo>
                  <a:pt x="20579" y="321347"/>
                </a:lnTo>
                <a:lnTo>
                  <a:pt x="9300" y="365139"/>
                </a:lnTo>
                <a:lnTo>
                  <a:pt x="2363" y="410500"/>
                </a:lnTo>
                <a:lnTo>
                  <a:pt x="0" y="457200"/>
                </a:lnTo>
                <a:lnTo>
                  <a:pt x="2363" y="503899"/>
                </a:lnTo>
                <a:lnTo>
                  <a:pt x="9300" y="549260"/>
                </a:lnTo>
                <a:lnTo>
                  <a:pt x="20579" y="593052"/>
                </a:lnTo>
                <a:lnTo>
                  <a:pt x="35968" y="635043"/>
                </a:lnTo>
                <a:lnTo>
                  <a:pt x="55238" y="675003"/>
                </a:lnTo>
                <a:lnTo>
                  <a:pt x="78157" y="712700"/>
                </a:lnTo>
                <a:lnTo>
                  <a:pt x="104493" y="747904"/>
                </a:lnTo>
                <a:lnTo>
                  <a:pt x="134016" y="780383"/>
                </a:lnTo>
                <a:lnTo>
                  <a:pt x="166495" y="809906"/>
                </a:lnTo>
                <a:lnTo>
                  <a:pt x="201699" y="836242"/>
                </a:lnTo>
                <a:lnTo>
                  <a:pt x="239396" y="859161"/>
                </a:lnTo>
                <a:lnTo>
                  <a:pt x="279356" y="878431"/>
                </a:lnTo>
                <a:lnTo>
                  <a:pt x="321347" y="893820"/>
                </a:lnTo>
                <a:lnTo>
                  <a:pt x="365139" y="905099"/>
                </a:lnTo>
                <a:lnTo>
                  <a:pt x="410500" y="912036"/>
                </a:lnTo>
                <a:lnTo>
                  <a:pt x="457200" y="914400"/>
                </a:lnTo>
                <a:lnTo>
                  <a:pt x="503899" y="912036"/>
                </a:lnTo>
                <a:lnTo>
                  <a:pt x="549260" y="905099"/>
                </a:lnTo>
                <a:lnTo>
                  <a:pt x="593052" y="893820"/>
                </a:lnTo>
                <a:lnTo>
                  <a:pt x="635043" y="878431"/>
                </a:lnTo>
                <a:lnTo>
                  <a:pt x="675003" y="859161"/>
                </a:lnTo>
                <a:lnTo>
                  <a:pt x="712700" y="836242"/>
                </a:lnTo>
                <a:lnTo>
                  <a:pt x="747904" y="809906"/>
                </a:lnTo>
                <a:lnTo>
                  <a:pt x="780383" y="780383"/>
                </a:lnTo>
                <a:lnTo>
                  <a:pt x="809906" y="747904"/>
                </a:lnTo>
                <a:lnTo>
                  <a:pt x="836242" y="712700"/>
                </a:lnTo>
                <a:lnTo>
                  <a:pt x="859161" y="675003"/>
                </a:lnTo>
                <a:lnTo>
                  <a:pt x="878431" y="635043"/>
                </a:lnTo>
                <a:lnTo>
                  <a:pt x="893820" y="593052"/>
                </a:lnTo>
                <a:lnTo>
                  <a:pt x="905099" y="549260"/>
                </a:lnTo>
                <a:lnTo>
                  <a:pt x="912036" y="503899"/>
                </a:lnTo>
                <a:lnTo>
                  <a:pt x="914400" y="457200"/>
                </a:lnTo>
                <a:lnTo>
                  <a:pt x="912036" y="410500"/>
                </a:lnTo>
                <a:lnTo>
                  <a:pt x="905099" y="365139"/>
                </a:lnTo>
                <a:lnTo>
                  <a:pt x="893820" y="321347"/>
                </a:lnTo>
                <a:lnTo>
                  <a:pt x="878431" y="279356"/>
                </a:lnTo>
                <a:lnTo>
                  <a:pt x="859161" y="239396"/>
                </a:lnTo>
                <a:lnTo>
                  <a:pt x="836242" y="201699"/>
                </a:lnTo>
                <a:lnTo>
                  <a:pt x="809906" y="166495"/>
                </a:lnTo>
                <a:lnTo>
                  <a:pt x="780383" y="134016"/>
                </a:lnTo>
                <a:lnTo>
                  <a:pt x="747904" y="104493"/>
                </a:lnTo>
                <a:lnTo>
                  <a:pt x="712700" y="78157"/>
                </a:lnTo>
                <a:lnTo>
                  <a:pt x="675003" y="55238"/>
                </a:lnTo>
                <a:lnTo>
                  <a:pt x="635043" y="35968"/>
                </a:lnTo>
                <a:lnTo>
                  <a:pt x="593052" y="20579"/>
                </a:lnTo>
                <a:lnTo>
                  <a:pt x="549260" y="9300"/>
                </a:lnTo>
                <a:lnTo>
                  <a:pt x="503899" y="2363"/>
                </a:lnTo>
                <a:lnTo>
                  <a:pt x="45720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5531672" y="3058085"/>
            <a:ext cx="231962" cy="445356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2824" spc="-44" dirty="0">
                <a:latin typeface="Arial"/>
                <a:cs typeface="Arial"/>
              </a:rPr>
              <a:t>+</a:t>
            </a:r>
            <a:endParaRPr sz="2824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647890" y="2882713"/>
            <a:ext cx="823632" cy="823632"/>
            <a:chOff x="7381875" y="3267075"/>
            <a:chExt cx="933450" cy="933450"/>
          </a:xfrm>
        </p:grpSpPr>
        <p:sp>
          <p:nvSpPr>
            <p:cNvPr id="9" name="object 9"/>
            <p:cNvSpPr/>
            <p:nvPr/>
          </p:nvSpPr>
          <p:spPr>
            <a:xfrm>
              <a:off x="7391400" y="3276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457200"/>
                  </a:moveTo>
                  <a:lnTo>
                    <a:pt x="912036" y="410500"/>
                  </a:lnTo>
                  <a:lnTo>
                    <a:pt x="905099" y="365139"/>
                  </a:lnTo>
                  <a:lnTo>
                    <a:pt x="893820" y="321347"/>
                  </a:lnTo>
                  <a:lnTo>
                    <a:pt x="878431" y="279356"/>
                  </a:lnTo>
                  <a:lnTo>
                    <a:pt x="859161" y="239396"/>
                  </a:lnTo>
                  <a:lnTo>
                    <a:pt x="836242" y="201699"/>
                  </a:lnTo>
                  <a:lnTo>
                    <a:pt x="809906" y="166495"/>
                  </a:lnTo>
                  <a:lnTo>
                    <a:pt x="780383" y="134016"/>
                  </a:lnTo>
                  <a:lnTo>
                    <a:pt x="747904" y="104493"/>
                  </a:lnTo>
                  <a:lnTo>
                    <a:pt x="712700" y="78157"/>
                  </a:lnTo>
                  <a:lnTo>
                    <a:pt x="675003" y="55238"/>
                  </a:lnTo>
                  <a:lnTo>
                    <a:pt x="635043" y="35968"/>
                  </a:lnTo>
                  <a:lnTo>
                    <a:pt x="593052" y="20579"/>
                  </a:lnTo>
                  <a:lnTo>
                    <a:pt x="549260" y="9300"/>
                  </a:lnTo>
                  <a:lnTo>
                    <a:pt x="503899" y="2363"/>
                  </a:lnTo>
                  <a:lnTo>
                    <a:pt x="457200" y="0"/>
                  </a:lnTo>
                  <a:lnTo>
                    <a:pt x="410500" y="2363"/>
                  </a:lnTo>
                  <a:lnTo>
                    <a:pt x="365139" y="9300"/>
                  </a:lnTo>
                  <a:lnTo>
                    <a:pt x="321347" y="20579"/>
                  </a:lnTo>
                  <a:lnTo>
                    <a:pt x="279356" y="35968"/>
                  </a:lnTo>
                  <a:lnTo>
                    <a:pt x="239396" y="55238"/>
                  </a:lnTo>
                  <a:lnTo>
                    <a:pt x="201699" y="78157"/>
                  </a:lnTo>
                  <a:lnTo>
                    <a:pt x="166495" y="104493"/>
                  </a:lnTo>
                  <a:lnTo>
                    <a:pt x="134016" y="134016"/>
                  </a:lnTo>
                  <a:lnTo>
                    <a:pt x="104493" y="166495"/>
                  </a:lnTo>
                  <a:lnTo>
                    <a:pt x="78157" y="201699"/>
                  </a:lnTo>
                  <a:lnTo>
                    <a:pt x="55238" y="239396"/>
                  </a:lnTo>
                  <a:lnTo>
                    <a:pt x="35968" y="279356"/>
                  </a:lnTo>
                  <a:lnTo>
                    <a:pt x="20579" y="321347"/>
                  </a:lnTo>
                  <a:lnTo>
                    <a:pt x="9300" y="365139"/>
                  </a:lnTo>
                  <a:lnTo>
                    <a:pt x="2363" y="410500"/>
                  </a:lnTo>
                  <a:lnTo>
                    <a:pt x="0" y="457200"/>
                  </a:lnTo>
                  <a:lnTo>
                    <a:pt x="2363" y="503899"/>
                  </a:lnTo>
                  <a:lnTo>
                    <a:pt x="9300" y="549260"/>
                  </a:lnTo>
                  <a:lnTo>
                    <a:pt x="20579" y="593052"/>
                  </a:lnTo>
                  <a:lnTo>
                    <a:pt x="35968" y="635043"/>
                  </a:lnTo>
                  <a:lnTo>
                    <a:pt x="55238" y="675003"/>
                  </a:lnTo>
                  <a:lnTo>
                    <a:pt x="78157" y="712700"/>
                  </a:lnTo>
                  <a:lnTo>
                    <a:pt x="104493" y="747904"/>
                  </a:lnTo>
                  <a:lnTo>
                    <a:pt x="134016" y="780383"/>
                  </a:lnTo>
                  <a:lnTo>
                    <a:pt x="166495" y="809906"/>
                  </a:lnTo>
                  <a:lnTo>
                    <a:pt x="201699" y="836242"/>
                  </a:lnTo>
                  <a:lnTo>
                    <a:pt x="239396" y="859161"/>
                  </a:lnTo>
                  <a:lnTo>
                    <a:pt x="279356" y="878431"/>
                  </a:lnTo>
                  <a:lnTo>
                    <a:pt x="321347" y="893820"/>
                  </a:lnTo>
                  <a:lnTo>
                    <a:pt x="365139" y="905099"/>
                  </a:lnTo>
                  <a:lnTo>
                    <a:pt x="410500" y="912036"/>
                  </a:lnTo>
                  <a:lnTo>
                    <a:pt x="457200" y="914400"/>
                  </a:lnTo>
                  <a:lnTo>
                    <a:pt x="503899" y="912036"/>
                  </a:lnTo>
                  <a:lnTo>
                    <a:pt x="549260" y="905099"/>
                  </a:lnTo>
                  <a:lnTo>
                    <a:pt x="593052" y="893820"/>
                  </a:lnTo>
                  <a:lnTo>
                    <a:pt x="635043" y="878431"/>
                  </a:lnTo>
                  <a:lnTo>
                    <a:pt x="675003" y="859161"/>
                  </a:lnTo>
                  <a:lnTo>
                    <a:pt x="712700" y="836242"/>
                  </a:lnTo>
                  <a:lnTo>
                    <a:pt x="747904" y="809906"/>
                  </a:lnTo>
                  <a:lnTo>
                    <a:pt x="780383" y="780383"/>
                  </a:lnTo>
                  <a:lnTo>
                    <a:pt x="809906" y="747904"/>
                  </a:lnTo>
                  <a:lnTo>
                    <a:pt x="836242" y="712700"/>
                  </a:lnTo>
                  <a:lnTo>
                    <a:pt x="859161" y="675003"/>
                  </a:lnTo>
                  <a:lnTo>
                    <a:pt x="878431" y="635043"/>
                  </a:lnTo>
                  <a:lnTo>
                    <a:pt x="893820" y="593052"/>
                  </a:lnTo>
                  <a:lnTo>
                    <a:pt x="905099" y="549260"/>
                  </a:lnTo>
                  <a:lnTo>
                    <a:pt x="912036" y="503899"/>
                  </a:lnTo>
                  <a:lnTo>
                    <a:pt x="914400" y="457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7391400" y="3276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500" y="2363"/>
                  </a:lnTo>
                  <a:lnTo>
                    <a:pt x="365139" y="9300"/>
                  </a:lnTo>
                  <a:lnTo>
                    <a:pt x="321347" y="20579"/>
                  </a:lnTo>
                  <a:lnTo>
                    <a:pt x="279356" y="35968"/>
                  </a:lnTo>
                  <a:lnTo>
                    <a:pt x="239396" y="55238"/>
                  </a:lnTo>
                  <a:lnTo>
                    <a:pt x="201699" y="78157"/>
                  </a:lnTo>
                  <a:lnTo>
                    <a:pt x="166495" y="104493"/>
                  </a:lnTo>
                  <a:lnTo>
                    <a:pt x="134016" y="134016"/>
                  </a:lnTo>
                  <a:lnTo>
                    <a:pt x="104493" y="166495"/>
                  </a:lnTo>
                  <a:lnTo>
                    <a:pt x="78157" y="201699"/>
                  </a:lnTo>
                  <a:lnTo>
                    <a:pt x="55238" y="239396"/>
                  </a:lnTo>
                  <a:lnTo>
                    <a:pt x="35968" y="279356"/>
                  </a:lnTo>
                  <a:lnTo>
                    <a:pt x="20579" y="321347"/>
                  </a:lnTo>
                  <a:lnTo>
                    <a:pt x="9300" y="365139"/>
                  </a:lnTo>
                  <a:lnTo>
                    <a:pt x="2363" y="410500"/>
                  </a:lnTo>
                  <a:lnTo>
                    <a:pt x="0" y="457200"/>
                  </a:lnTo>
                  <a:lnTo>
                    <a:pt x="2363" y="503899"/>
                  </a:lnTo>
                  <a:lnTo>
                    <a:pt x="9300" y="549260"/>
                  </a:lnTo>
                  <a:lnTo>
                    <a:pt x="20579" y="593052"/>
                  </a:lnTo>
                  <a:lnTo>
                    <a:pt x="35968" y="635043"/>
                  </a:lnTo>
                  <a:lnTo>
                    <a:pt x="55238" y="675003"/>
                  </a:lnTo>
                  <a:lnTo>
                    <a:pt x="78157" y="712700"/>
                  </a:lnTo>
                  <a:lnTo>
                    <a:pt x="104493" y="747904"/>
                  </a:lnTo>
                  <a:lnTo>
                    <a:pt x="134016" y="780383"/>
                  </a:lnTo>
                  <a:lnTo>
                    <a:pt x="166495" y="809906"/>
                  </a:lnTo>
                  <a:lnTo>
                    <a:pt x="201699" y="836242"/>
                  </a:lnTo>
                  <a:lnTo>
                    <a:pt x="239396" y="859161"/>
                  </a:lnTo>
                  <a:lnTo>
                    <a:pt x="279356" y="878431"/>
                  </a:lnTo>
                  <a:lnTo>
                    <a:pt x="321347" y="893820"/>
                  </a:lnTo>
                  <a:lnTo>
                    <a:pt x="365139" y="905099"/>
                  </a:lnTo>
                  <a:lnTo>
                    <a:pt x="410500" y="912036"/>
                  </a:lnTo>
                  <a:lnTo>
                    <a:pt x="457200" y="914400"/>
                  </a:lnTo>
                  <a:lnTo>
                    <a:pt x="503899" y="912036"/>
                  </a:lnTo>
                  <a:lnTo>
                    <a:pt x="549260" y="905099"/>
                  </a:lnTo>
                  <a:lnTo>
                    <a:pt x="593052" y="893820"/>
                  </a:lnTo>
                  <a:lnTo>
                    <a:pt x="635043" y="878431"/>
                  </a:lnTo>
                  <a:lnTo>
                    <a:pt x="675003" y="859161"/>
                  </a:lnTo>
                  <a:lnTo>
                    <a:pt x="712700" y="836242"/>
                  </a:lnTo>
                  <a:lnTo>
                    <a:pt x="747904" y="809906"/>
                  </a:lnTo>
                  <a:lnTo>
                    <a:pt x="780383" y="780383"/>
                  </a:lnTo>
                  <a:lnTo>
                    <a:pt x="809906" y="747904"/>
                  </a:lnTo>
                  <a:lnTo>
                    <a:pt x="836242" y="712700"/>
                  </a:lnTo>
                  <a:lnTo>
                    <a:pt x="859161" y="675003"/>
                  </a:lnTo>
                  <a:lnTo>
                    <a:pt x="878431" y="635043"/>
                  </a:lnTo>
                  <a:lnTo>
                    <a:pt x="893820" y="593052"/>
                  </a:lnTo>
                  <a:lnTo>
                    <a:pt x="905099" y="549260"/>
                  </a:lnTo>
                  <a:lnTo>
                    <a:pt x="912036" y="503899"/>
                  </a:lnTo>
                  <a:lnTo>
                    <a:pt x="914400" y="457200"/>
                  </a:lnTo>
                  <a:lnTo>
                    <a:pt x="912036" y="410500"/>
                  </a:lnTo>
                  <a:lnTo>
                    <a:pt x="905099" y="365139"/>
                  </a:lnTo>
                  <a:lnTo>
                    <a:pt x="893820" y="321347"/>
                  </a:lnTo>
                  <a:lnTo>
                    <a:pt x="878431" y="279356"/>
                  </a:lnTo>
                  <a:lnTo>
                    <a:pt x="859161" y="239396"/>
                  </a:lnTo>
                  <a:lnTo>
                    <a:pt x="836242" y="201699"/>
                  </a:lnTo>
                  <a:lnTo>
                    <a:pt x="809906" y="166495"/>
                  </a:lnTo>
                  <a:lnTo>
                    <a:pt x="780383" y="134016"/>
                  </a:lnTo>
                  <a:lnTo>
                    <a:pt x="747904" y="104493"/>
                  </a:lnTo>
                  <a:lnTo>
                    <a:pt x="712700" y="78157"/>
                  </a:lnTo>
                  <a:lnTo>
                    <a:pt x="675003" y="55238"/>
                  </a:lnTo>
                  <a:lnTo>
                    <a:pt x="635043" y="35968"/>
                  </a:lnTo>
                  <a:lnTo>
                    <a:pt x="593052" y="20579"/>
                  </a:lnTo>
                  <a:lnTo>
                    <a:pt x="549260" y="9300"/>
                  </a:lnTo>
                  <a:lnTo>
                    <a:pt x="503899" y="2363"/>
                  </a:lnTo>
                  <a:lnTo>
                    <a:pt x="45720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990006" y="3058085"/>
            <a:ext cx="141754" cy="445356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2824" spc="-44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824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39360" y="2151529"/>
            <a:ext cx="1428750" cy="672353"/>
            <a:chOff x="6238875" y="2438400"/>
            <a:chExt cx="1619250" cy="762000"/>
          </a:xfrm>
        </p:grpSpPr>
        <p:sp>
          <p:nvSpPr>
            <p:cNvPr id="13" name="object 13"/>
            <p:cNvSpPr/>
            <p:nvPr/>
          </p:nvSpPr>
          <p:spPr>
            <a:xfrm>
              <a:off x="6248400" y="2438400"/>
              <a:ext cx="0" cy="762000"/>
            </a:xfrm>
            <a:custGeom>
              <a:avLst/>
              <a:gdLst/>
              <a:ahLst/>
              <a:cxnLst/>
              <a:rect l="l" t="t" r="r" b="b"/>
              <a:pathLst>
                <a:path h="762000">
                  <a:moveTo>
                    <a:pt x="0" y="76200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7848600" y="2438400"/>
              <a:ext cx="0" cy="762000"/>
            </a:xfrm>
            <a:custGeom>
              <a:avLst/>
              <a:gdLst/>
              <a:ahLst/>
              <a:cxnLst/>
              <a:rect l="l" t="t" r="r" b="b"/>
              <a:pathLst>
                <a:path h="762000">
                  <a:moveTo>
                    <a:pt x="0" y="76200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6254496" y="2763774"/>
              <a:ext cx="1587500" cy="111760"/>
            </a:xfrm>
            <a:custGeom>
              <a:avLst/>
              <a:gdLst/>
              <a:ahLst/>
              <a:cxnLst/>
              <a:rect l="l" t="t" r="r" b="b"/>
              <a:pathLst>
                <a:path w="1587500" h="111760">
                  <a:moveTo>
                    <a:pt x="106679" y="10667"/>
                  </a:moveTo>
                  <a:lnTo>
                    <a:pt x="103631" y="6095"/>
                  </a:lnTo>
                  <a:lnTo>
                    <a:pt x="101345" y="1523"/>
                  </a:lnTo>
                  <a:lnTo>
                    <a:pt x="95250" y="0"/>
                  </a:lnTo>
                  <a:lnTo>
                    <a:pt x="90677" y="3047"/>
                  </a:lnTo>
                  <a:lnTo>
                    <a:pt x="0" y="55625"/>
                  </a:lnTo>
                  <a:lnTo>
                    <a:pt x="19050" y="66671"/>
                  </a:lnTo>
                  <a:lnTo>
                    <a:pt x="19050" y="45719"/>
                  </a:lnTo>
                  <a:lnTo>
                    <a:pt x="55380" y="45719"/>
                  </a:lnTo>
                  <a:lnTo>
                    <a:pt x="100583" y="19049"/>
                  </a:lnTo>
                  <a:lnTo>
                    <a:pt x="105155" y="16763"/>
                  </a:lnTo>
                  <a:lnTo>
                    <a:pt x="106679" y="10667"/>
                  </a:lnTo>
                  <a:close/>
                </a:path>
                <a:path w="1587500" h="111760">
                  <a:moveTo>
                    <a:pt x="55380" y="45719"/>
                  </a:moveTo>
                  <a:lnTo>
                    <a:pt x="19050" y="45719"/>
                  </a:lnTo>
                  <a:lnTo>
                    <a:pt x="19050" y="64769"/>
                  </a:lnTo>
                  <a:lnTo>
                    <a:pt x="24383" y="64769"/>
                  </a:lnTo>
                  <a:lnTo>
                    <a:pt x="24383" y="47243"/>
                  </a:lnTo>
                  <a:lnTo>
                    <a:pt x="38590" y="55625"/>
                  </a:lnTo>
                  <a:lnTo>
                    <a:pt x="55380" y="45719"/>
                  </a:lnTo>
                  <a:close/>
                </a:path>
                <a:path w="1587500" h="111760">
                  <a:moveTo>
                    <a:pt x="106679" y="100583"/>
                  </a:moveTo>
                  <a:lnTo>
                    <a:pt x="105155" y="94487"/>
                  </a:lnTo>
                  <a:lnTo>
                    <a:pt x="100583" y="92201"/>
                  </a:lnTo>
                  <a:lnTo>
                    <a:pt x="54089" y="64769"/>
                  </a:lnTo>
                  <a:lnTo>
                    <a:pt x="19050" y="64769"/>
                  </a:lnTo>
                  <a:lnTo>
                    <a:pt x="19050" y="66671"/>
                  </a:lnTo>
                  <a:lnTo>
                    <a:pt x="90677" y="108203"/>
                  </a:lnTo>
                  <a:lnTo>
                    <a:pt x="95250" y="111251"/>
                  </a:lnTo>
                  <a:lnTo>
                    <a:pt x="101345" y="109727"/>
                  </a:lnTo>
                  <a:lnTo>
                    <a:pt x="103631" y="105155"/>
                  </a:lnTo>
                  <a:lnTo>
                    <a:pt x="106679" y="100583"/>
                  </a:lnTo>
                  <a:close/>
                </a:path>
                <a:path w="1587500" h="111760">
                  <a:moveTo>
                    <a:pt x="38590" y="55625"/>
                  </a:moveTo>
                  <a:lnTo>
                    <a:pt x="24383" y="47243"/>
                  </a:lnTo>
                  <a:lnTo>
                    <a:pt x="24383" y="64007"/>
                  </a:lnTo>
                  <a:lnTo>
                    <a:pt x="38590" y="55625"/>
                  </a:lnTo>
                  <a:close/>
                </a:path>
                <a:path w="1587500" h="111760">
                  <a:moveTo>
                    <a:pt x="54089" y="64769"/>
                  </a:moveTo>
                  <a:lnTo>
                    <a:pt x="38590" y="55625"/>
                  </a:lnTo>
                  <a:lnTo>
                    <a:pt x="24383" y="64007"/>
                  </a:lnTo>
                  <a:lnTo>
                    <a:pt x="24383" y="64769"/>
                  </a:lnTo>
                  <a:lnTo>
                    <a:pt x="54089" y="64769"/>
                  </a:lnTo>
                  <a:close/>
                </a:path>
                <a:path w="1587500" h="111760">
                  <a:moveTo>
                    <a:pt x="1549417" y="55625"/>
                  </a:moveTo>
                  <a:lnTo>
                    <a:pt x="1532627" y="45719"/>
                  </a:lnTo>
                  <a:lnTo>
                    <a:pt x="55380" y="45719"/>
                  </a:lnTo>
                  <a:lnTo>
                    <a:pt x="38590" y="55625"/>
                  </a:lnTo>
                  <a:lnTo>
                    <a:pt x="54089" y="64769"/>
                  </a:lnTo>
                  <a:lnTo>
                    <a:pt x="1533918" y="64769"/>
                  </a:lnTo>
                  <a:lnTo>
                    <a:pt x="1549417" y="55625"/>
                  </a:lnTo>
                  <a:close/>
                </a:path>
                <a:path w="1587500" h="111760">
                  <a:moveTo>
                    <a:pt x="1587246" y="55625"/>
                  </a:moveTo>
                  <a:lnTo>
                    <a:pt x="1497329" y="3047"/>
                  </a:lnTo>
                  <a:lnTo>
                    <a:pt x="1492757" y="0"/>
                  </a:lnTo>
                  <a:lnTo>
                    <a:pt x="1486661" y="1523"/>
                  </a:lnTo>
                  <a:lnTo>
                    <a:pt x="1484376" y="6095"/>
                  </a:lnTo>
                  <a:lnTo>
                    <a:pt x="1481327" y="10667"/>
                  </a:lnTo>
                  <a:lnTo>
                    <a:pt x="1482852" y="16763"/>
                  </a:lnTo>
                  <a:lnTo>
                    <a:pt x="1487424" y="19049"/>
                  </a:lnTo>
                  <a:lnTo>
                    <a:pt x="1532627" y="45719"/>
                  </a:lnTo>
                  <a:lnTo>
                    <a:pt x="1568957" y="45719"/>
                  </a:lnTo>
                  <a:lnTo>
                    <a:pt x="1568957" y="66319"/>
                  </a:lnTo>
                  <a:lnTo>
                    <a:pt x="1587246" y="55625"/>
                  </a:lnTo>
                  <a:close/>
                </a:path>
                <a:path w="1587500" h="111760">
                  <a:moveTo>
                    <a:pt x="1568957" y="66319"/>
                  </a:moveTo>
                  <a:lnTo>
                    <a:pt x="1568957" y="64769"/>
                  </a:lnTo>
                  <a:lnTo>
                    <a:pt x="1533918" y="64769"/>
                  </a:lnTo>
                  <a:lnTo>
                    <a:pt x="1487424" y="92201"/>
                  </a:lnTo>
                  <a:lnTo>
                    <a:pt x="1482852" y="94487"/>
                  </a:lnTo>
                  <a:lnTo>
                    <a:pt x="1481327" y="100583"/>
                  </a:lnTo>
                  <a:lnTo>
                    <a:pt x="1484376" y="105155"/>
                  </a:lnTo>
                  <a:lnTo>
                    <a:pt x="1486661" y="109727"/>
                  </a:lnTo>
                  <a:lnTo>
                    <a:pt x="1492757" y="111251"/>
                  </a:lnTo>
                  <a:lnTo>
                    <a:pt x="1497329" y="108203"/>
                  </a:lnTo>
                  <a:lnTo>
                    <a:pt x="1568957" y="66319"/>
                  </a:lnTo>
                  <a:close/>
                </a:path>
                <a:path w="1587500" h="111760">
                  <a:moveTo>
                    <a:pt x="1568957" y="64769"/>
                  </a:moveTo>
                  <a:lnTo>
                    <a:pt x="1568957" y="45719"/>
                  </a:lnTo>
                  <a:lnTo>
                    <a:pt x="1532627" y="45719"/>
                  </a:lnTo>
                  <a:lnTo>
                    <a:pt x="1549417" y="55625"/>
                  </a:lnTo>
                  <a:lnTo>
                    <a:pt x="1563624" y="47243"/>
                  </a:lnTo>
                  <a:lnTo>
                    <a:pt x="1563624" y="64769"/>
                  </a:lnTo>
                  <a:lnTo>
                    <a:pt x="1568957" y="64769"/>
                  </a:lnTo>
                  <a:close/>
                </a:path>
                <a:path w="1587500" h="111760">
                  <a:moveTo>
                    <a:pt x="1563624" y="64769"/>
                  </a:moveTo>
                  <a:lnTo>
                    <a:pt x="1563624" y="64007"/>
                  </a:lnTo>
                  <a:lnTo>
                    <a:pt x="1549417" y="55625"/>
                  </a:lnTo>
                  <a:lnTo>
                    <a:pt x="1533918" y="64769"/>
                  </a:lnTo>
                  <a:lnTo>
                    <a:pt x="1563624" y="64769"/>
                  </a:lnTo>
                  <a:close/>
                </a:path>
                <a:path w="1587500" h="111760">
                  <a:moveTo>
                    <a:pt x="1563624" y="64007"/>
                  </a:moveTo>
                  <a:lnTo>
                    <a:pt x="1563624" y="47243"/>
                  </a:lnTo>
                  <a:lnTo>
                    <a:pt x="1549417" y="55625"/>
                  </a:lnTo>
                  <a:lnTo>
                    <a:pt x="1563624" y="640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6912101" y="2634995"/>
              <a:ext cx="273050" cy="367665"/>
            </a:xfrm>
            <a:custGeom>
              <a:avLst/>
              <a:gdLst/>
              <a:ahLst/>
              <a:cxnLst/>
              <a:rect l="l" t="t" r="r" b="b"/>
              <a:pathLst>
                <a:path w="273050" h="367664">
                  <a:moveTo>
                    <a:pt x="272796" y="367283"/>
                  </a:moveTo>
                  <a:lnTo>
                    <a:pt x="272796" y="0"/>
                  </a:lnTo>
                  <a:lnTo>
                    <a:pt x="0" y="0"/>
                  </a:lnTo>
                  <a:lnTo>
                    <a:pt x="0" y="367283"/>
                  </a:lnTo>
                  <a:lnTo>
                    <a:pt x="272796" y="3672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303534" y="2347408"/>
            <a:ext cx="10141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latin typeface="Times New Roman"/>
                <a:cs typeface="Times New Roman"/>
              </a:rPr>
              <a:t>r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61262" y="3245447"/>
            <a:ext cx="589429" cy="98612"/>
          </a:xfrm>
          <a:custGeom>
            <a:avLst/>
            <a:gdLst/>
            <a:ahLst/>
            <a:cxnLst/>
            <a:rect l="l" t="t" r="r" b="b"/>
            <a:pathLst>
              <a:path w="668020" h="111760">
                <a:moveTo>
                  <a:pt x="105918" y="10667"/>
                </a:moveTo>
                <a:lnTo>
                  <a:pt x="102870" y="6096"/>
                </a:lnTo>
                <a:lnTo>
                  <a:pt x="100584" y="1524"/>
                </a:lnTo>
                <a:lnTo>
                  <a:pt x="94488" y="0"/>
                </a:lnTo>
                <a:lnTo>
                  <a:pt x="89916" y="3048"/>
                </a:lnTo>
                <a:lnTo>
                  <a:pt x="0" y="55625"/>
                </a:lnTo>
                <a:lnTo>
                  <a:pt x="19050" y="66765"/>
                </a:lnTo>
                <a:lnTo>
                  <a:pt x="19050" y="45720"/>
                </a:lnTo>
                <a:lnTo>
                  <a:pt x="54618" y="45720"/>
                </a:lnTo>
                <a:lnTo>
                  <a:pt x="99822" y="19050"/>
                </a:lnTo>
                <a:lnTo>
                  <a:pt x="104394" y="16763"/>
                </a:lnTo>
                <a:lnTo>
                  <a:pt x="105918" y="10667"/>
                </a:lnTo>
                <a:close/>
              </a:path>
              <a:path w="668020" h="111760">
                <a:moveTo>
                  <a:pt x="54618" y="45720"/>
                </a:moveTo>
                <a:lnTo>
                  <a:pt x="19050" y="45720"/>
                </a:lnTo>
                <a:lnTo>
                  <a:pt x="19050" y="64770"/>
                </a:lnTo>
                <a:lnTo>
                  <a:pt x="23622" y="64770"/>
                </a:lnTo>
                <a:lnTo>
                  <a:pt x="23622" y="47243"/>
                </a:lnTo>
                <a:lnTo>
                  <a:pt x="37828" y="55625"/>
                </a:lnTo>
                <a:lnTo>
                  <a:pt x="54618" y="45720"/>
                </a:lnTo>
                <a:close/>
              </a:path>
              <a:path w="668020" h="111760">
                <a:moveTo>
                  <a:pt x="105918" y="100584"/>
                </a:moveTo>
                <a:lnTo>
                  <a:pt x="104394" y="94487"/>
                </a:lnTo>
                <a:lnTo>
                  <a:pt x="99822" y="92201"/>
                </a:lnTo>
                <a:lnTo>
                  <a:pt x="53327" y="64770"/>
                </a:lnTo>
                <a:lnTo>
                  <a:pt x="19050" y="64770"/>
                </a:lnTo>
                <a:lnTo>
                  <a:pt x="19050" y="66765"/>
                </a:lnTo>
                <a:lnTo>
                  <a:pt x="89916" y="108203"/>
                </a:lnTo>
                <a:lnTo>
                  <a:pt x="94488" y="111251"/>
                </a:lnTo>
                <a:lnTo>
                  <a:pt x="100584" y="109727"/>
                </a:lnTo>
                <a:lnTo>
                  <a:pt x="102870" y="105155"/>
                </a:lnTo>
                <a:lnTo>
                  <a:pt x="105918" y="100584"/>
                </a:lnTo>
                <a:close/>
              </a:path>
              <a:path w="668020" h="111760">
                <a:moveTo>
                  <a:pt x="37828" y="55625"/>
                </a:moveTo>
                <a:lnTo>
                  <a:pt x="23622" y="47243"/>
                </a:lnTo>
                <a:lnTo>
                  <a:pt x="23622" y="64008"/>
                </a:lnTo>
                <a:lnTo>
                  <a:pt x="37828" y="55625"/>
                </a:lnTo>
                <a:close/>
              </a:path>
              <a:path w="668020" h="111760">
                <a:moveTo>
                  <a:pt x="53327" y="64770"/>
                </a:moveTo>
                <a:lnTo>
                  <a:pt x="37828" y="55625"/>
                </a:lnTo>
                <a:lnTo>
                  <a:pt x="23622" y="64008"/>
                </a:lnTo>
                <a:lnTo>
                  <a:pt x="23622" y="64770"/>
                </a:lnTo>
                <a:lnTo>
                  <a:pt x="53327" y="64770"/>
                </a:lnTo>
                <a:close/>
              </a:path>
              <a:path w="668020" h="111760">
                <a:moveTo>
                  <a:pt x="629683" y="55625"/>
                </a:moveTo>
                <a:lnTo>
                  <a:pt x="612893" y="45720"/>
                </a:lnTo>
                <a:lnTo>
                  <a:pt x="54618" y="45720"/>
                </a:lnTo>
                <a:lnTo>
                  <a:pt x="37828" y="55625"/>
                </a:lnTo>
                <a:lnTo>
                  <a:pt x="53327" y="64770"/>
                </a:lnTo>
                <a:lnTo>
                  <a:pt x="614184" y="64770"/>
                </a:lnTo>
                <a:lnTo>
                  <a:pt x="629683" y="55625"/>
                </a:lnTo>
                <a:close/>
              </a:path>
              <a:path w="668020" h="111760">
                <a:moveTo>
                  <a:pt x="667512" y="55625"/>
                </a:moveTo>
                <a:lnTo>
                  <a:pt x="577596" y="3048"/>
                </a:lnTo>
                <a:lnTo>
                  <a:pt x="573024" y="0"/>
                </a:lnTo>
                <a:lnTo>
                  <a:pt x="566927" y="1524"/>
                </a:lnTo>
                <a:lnTo>
                  <a:pt x="564642" y="6096"/>
                </a:lnTo>
                <a:lnTo>
                  <a:pt x="561594" y="10667"/>
                </a:lnTo>
                <a:lnTo>
                  <a:pt x="563118" y="16763"/>
                </a:lnTo>
                <a:lnTo>
                  <a:pt x="567690" y="19050"/>
                </a:lnTo>
                <a:lnTo>
                  <a:pt x="612893" y="45720"/>
                </a:lnTo>
                <a:lnTo>
                  <a:pt x="649224" y="45720"/>
                </a:lnTo>
                <a:lnTo>
                  <a:pt x="649224" y="66319"/>
                </a:lnTo>
                <a:lnTo>
                  <a:pt x="667512" y="55625"/>
                </a:lnTo>
                <a:close/>
              </a:path>
              <a:path w="668020" h="111760">
                <a:moveTo>
                  <a:pt x="649224" y="66319"/>
                </a:moveTo>
                <a:lnTo>
                  <a:pt x="649224" y="64770"/>
                </a:lnTo>
                <a:lnTo>
                  <a:pt x="614184" y="64770"/>
                </a:lnTo>
                <a:lnTo>
                  <a:pt x="567690" y="92201"/>
                </a:lnTo>
                <a:lnTo>
                  <a:pt x="563118" y="94487"/>
                </a:lnTo>
                <a:lnTo>
                  <a:pt x="561594" y="100584"/>
                </a:lnTo>
                <a:lnTo>
                  <a:pt x="564642" y="105155"/>
                </a:lnTo>
                <a:lnTo>
                  <a:pt x="566927" y="109727"/>
                </a:lnTo>
                <a:lnTo>
                  <a:pt x="573024" y="111251"/>
                </a:lnTo>
                <a:lnTo>
                  <a:pt x="577596" y="108203"/>
                </a:lnTo>
                <a:lnTo>
                  <a:pt x="649224" y="66319"/>
                </a:lnTo>
                <a:close/>
              </a:path>
              <a:path w="668020" h="111760">
                <a:moveTo>
                  <a:pt x="649224" y="64770"/>
                </a:moveTo>
                <a:lnTo>
                  <a:pt x="649224" y="45720"/>
                </a:lnTo>
                <a:lnTo>
                  <a:pt x="612893" y="45720"/>
                </a:lnTo>
                <a:lnTo>
                  <a:pt x="629683" y="55625"/>
                </a:lnTo>
                <a:lnTo>
                  <a:pt x="643890" y="47243"/>
                </a:lnTo>
                <a:lnTo>
                  <a:pt x="643890" y="64770"/>
                </a:lnTo>
                <a:lnTo>
                  <a:pt x="649224" y="64770"/>
                </a:lnTo>
                <a:close/>
              </a:path>
              <a:path w="668020" h="111760">
                <a:moveTo>
                  <a:pt x="643890" y="64770"/>
                </a:moveTo>
                <a:lnTo>
                  <a:pt x="643890" y="64008"/>
                </a:lnTo>
                <a:lnTo>
                  <a:pt x="629683" y="55625"/>
                </a:lnTo>
                <a:lnTo>
                  <a:pt x="614184" y="64770"/>
                </a:lnTo>
                <a:lnTo>
                  <a:pt x="643890" y="64770"/>
                </a:lnTo>
                <a:close/>
              </a:path>
              <a:path w="668020" h="111760">
                <a:moveTo>
                  <a:pt x="643890" y="64008"/>
                </a:moveTo>
                <a:lnTo>
                  <a:pt x="643890" y="47243"/>
                </a:lnTo>
                <a:lnTo>
                  <a:pt x="629683" y="55625"/>
                </a:lnTo>
                <a:lnTo>
                  <a:pt x="643890" y="64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6287171" y="4206912"/>
            <a:ext cx="620806" cy="0"/>
          </a:xfrm>
          <a:custGeom>
            <a:avLst/>
            <a:gdLst/>
            <a:ahLst/>
            <a:cxnLst/>
            <a:rect l="l" t="t" r="r" b="b"/>
            <a:pathLst>
              <a:path w="703579">
                <a:moveTo>
                  <a:pt x="0" y="0"/>
                </a:moveTo>
                <a:lnTo>
                  <a:pt x="703326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 txBox="1"/>
          <p:nvPr/>
        </p:nvSpPr>
        <p:spPr>
          <a:xfrm>
            <a:off x="6459966" y="3788038"/>
            <a:ext cx="256615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i="1" spc="39" baseline="-25000" dirty="0">
                <a:latin typeface="Times New Roman"/>
                <a:cs typeface="Times New Roman"/>
              </a:rPr>
              <a:t>q</a:t>
            </a:r>
            <a:r>
              <a:rPr sz="1015" spc="26" dirty="0">
                <a:latin typeface="Times New Roman"/>
                <a:cs typeface="Times New Roman"/>
              </a:rPr>
              <a:t>2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05782" y="4192868"/>
            <a:ext cx="87406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spc="-44" dirty="0">
                <a:latin typeface="Times New Roman"/>
                <a:cs typeface="Times New Roman"/>
              </a:rPr>
              <a:t>2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84968" y="4621532"/>
            <a:ext cx="1093694" cy="18783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147" i="1" dirty="0">
                <a:latin typeface="Times New Roman"/>
                <a:cs typeface="Times New Roman"/>
              </a:rPr>
              <a:t>q</a:t>
            </a:r>
            <a:r>
              <a:rPr sz="1147" i="1" spc="159" dirty="0">
                <a:latin typeface="Times New Roman"/>
                <a:cs typeface="Times New Roman"/>
              </a:rPr>
              <a:t> </a:t>
            </a:r>
            <a:r>
              <a:rPr sz="1147" dirty="0">
                <a:latin typeface="Symbol"/>
                <a:cs typeface="Symbol"/>
              </a:rPr>
              <a:t></a:t>
            </a:r>
            <a:r>
              <a:rPr sz="1147" spc="79" dirty="0">
                <a:latin typeface="Times New Roman"/>
                <a:cs typeface="Times New Roman"/>
              </a:rPr>
              <a:t>  </a:t>
            </a:r>
            <a:r>
              <a:rPr sz="1147" dirty="0">
                <a:latin typeface="Times New Roman"/>
                <a:cs typeface="Times New Roman"/>
              </a:rPr>
              <a:t>charge</a:t>
            </a:r>
            <a:r>
              <a:rPr sz="1147" spc="-9" dirty="0">
                <a:latin typeface="Times New Roman"/>
                <a:cs typeface="Times New Roman"/>
              </a:rPr>
              <a:t> </a:t>
            </a:r>
            <a:r>
              <a:rPr sz="1147" dirty="0">
                <a:latin typeface="Times New Roman"/>
                <a:cs typeface="Times New Roman"/>
              </a:rPr>
              <a:t>of</a:t>
            </a:r>
            <a:r>
              <a:rPr sz="1147" spc="-18" dirty="0">
                <a:latin typeface="Times New Roman"/>
                <a:cs typeface="Times New Roman"/>
              </a:rPr>
              <a:t> </a:t>
            </a:r>
            <a:r>
              <a:rPr sz="1147" spc="-22" dirty="0">
                <a:latin typeface="Times New Roman"/>
                <a:cs typeface="Times New Roman"/>
              </a:rPr>
              <a:t>ion</a:t>
            </a:r>
            <a:endParaRPr sz="1147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57536" y="5300608"/>
            <a:ext cx="1754281" cy="18783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147" i="1" dirty="0">
                <a:latin typeface="Times New Roman"/>
                <a:cs typeface="Times New Roman"/>
              </a:rPr>
              <a:t>r</a:t>
            </a:r>
            <a:r>
              <a:rPr sz="1147" i="1" spc="190" dirty="0">
                <a:latin typeface="Times New Roman"/>
                <a:cs typeface="Times New Roman"/>
              </a:rPr>
              <a:t> </a:t>
            </a:r>
            <a:r>
              <a:rPr sz="1147" dirty="0">
                <a:latin typeface="Symbol"/>
                <a:cs typeface="Symbol"/>
              </a:rPr>
              <a:t></a:t>
            </a:r>
            <a:r>
              <a:rPr sz="1147" spc="427" dirty="0">
                <a:latin typeface="Times New Roman"/>
                <a:cs typeface="Times New Roman"/>
              </a:rPr>
              <a:t> </a:t>
            </a:r>
            <a:r>
              <a:rPr sz="1147" dirty="0">
                <a:latin typeface="Times New Roman"/>
                <a:cs typeface="Times New Roman"/>
              </a:rPr>
              <a:t>ionic</a:t>
            </a:r>
            <a:r>
              <a:rPr sz="1147" spc="-13" dirty="0">
                <a:latin typeface="Times New Roman"/>
                <a:cs typeface="Times New Roman"/>
              </a:rPr>
              <a:t> </a:t>
            </a:r>
            <a:r>
              <a:rPr sz="1147" dirty="0">
                <a:latin typeface="Times New Roman"/>
                <a:cs typeface="Times New Roman"/>
              </a:rPr>
              <a:t>separation</a:t>
            </a:r>
            <a:r>
              <a:rPr sz="1147" spc="-13" dirty="0">
                <a:latin typeface="Times New Roman"/>
                <a:cs typeface="Times New Roman"/>
              </a:rPr>
              <a:t> </a:t>
            </a:r>
            <a:r>
              <a:rPr sz="1147" spc="-9" dirty="0">
                <a:latin typeface="Times New Roman"/>
                <a:cs typeface="Times New Roman"/>
              </a:rPr>
              <a:t>distance</a:t>
            </a:r>
            <a:endParaRPr sz="1147" dirty="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02468" y="5041479"/>
            <a:ext cx="48185" cy="10477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600" i="1" spc="-44" dirty="0">
                <a:latin typeface="Times New Roman"/>
                <a:cs typeface="Times New Roman"/>
              </a:rPr>
              <a:t>o</a:t>
            </a:r>
            <a:endParaRPr sz="600" dirty="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24025" y="4953666"/>
            <a:ext cx="1838885" cy="196834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198915" algn="l"/>
              </a:tabLst>
            </a:pPr>
            <a:r>
              <a:rPr sz="1191" i="1" spc="-44" dirty="0">
                <a:latin typeface="Symbol"/>
                <a:cs typeface="Symbol"/>
              </a:rPr>
              <a:t></a:t>
            </a:r>
            <a:r>
              <a:rPr sz="1191" dirty="0">
                <a:latin typeface="Times New Roman"/>
                <a:cs typeface="Times New Roman"/>
              </a:rPr>
              <a:t>	</a:t>
            </a:r>
            <a:r>
              <a:rPr sz="1147" dirty="0">
                <a:latin typeface="Symbol"/>
                <a:cs typeface="Symbol"/>
              </a:rPr>
              <a:t></a:t>
            </a:r>
            <a:r>
              <a:rPr sz="1147" spc="424" dirty="0">
                <a:latin typeface="Times New Roman"/>
                <a:cs typeface="Times New Roman"/>
              </a:rPr>
              <a:t> </a:t>
            </a:r>
            <a:r>
              <a:rPr sz="1147" spc="-9" dirty="0">
                <a:latin typeface="Times New Roman"/>
                <a:cs typeface="Times New Roman"/>
              </a:rPr>
              <a:t>permittivity</a:t>
            </a:r>
            <a:r>
              <a:rPr sz="1147" spc="-44" dirty="0">
                <a:latin typeface="Times New Roman"/>
                <a:cs typeface="Times New Roman"/>
              </a:rPr>
              <a:t> </a:t>
            </a:r>
            <a:r>
              <a:rPr sz="1147" dirty="0">
                <a:latin typeface="Times New Roman"/>
                <a:cs typeface="Times New Roman"/>
              </a:rPr>
              <a:t>of</a:t>
            </a:r>
            <a:r>
              <a:rPr sz="1147" spc="-18" dirty="0">
                <a:latin typeface="Times New Roman"/>
                <a:cs typeface="Times New Roman"/>
              </a:rPr>
              <a:t> </a:t>
            </a:r>
            <a:r>
              <a:rPr sz="1147" dirty="0">
                <a:latin typeface="Times New Roman"/>
                <a:cs typeface="Times New Roman"/>
              </a:rPr>
              <a:t>free</a:t>
            </a:r>
            <a:r>
              <a:rPr sz="1147" spc="-18" dirty="0">
                <a:latin typeface="Times New Roman"/>
                <a:cs typeface="Times New Roman"/>
              </a:rPr>
              <a:t> space</a:t>
            </a:r>
            <a:endParaRPr sz="1147" dirty="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27418" y="4085890"/>
            <a:ext cx="532279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i="1" spc="-13" baseline="13888" dirty="0">
                <a:latin typeface="Times New Roman"/>
                <a:cs typeface="Times New Roman"/>
              </a:rPr>
              <a:t>F</a:t>
            </a:r>
            <a:r>
              <a:rPr sz="1015" i="1" spc="-9" dirty="0">
                <a:latin typeface="Times New Roman"/>
                <a:cs typeface="Times New Roman"/>
              </a:rPr>
              <a:t>attract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20209" y="4352216"/>
            <a:ext cx="87406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44" dirty="0">
                <a:latin typeface="Times New Roman"/>
                <a:cs typeface="Times New Roman"/>
              </a:rPr>
              <a:t>o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84035" y="4186772"/>
            <a:ext cx="523875" cy="29758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765" dirty="0">
                <a:latin typeface="Times New Roman"/>
                <a:cs typeface="Times New Roman"/>
              </a:rPr>
              <a:t>4</a:t>
            </a:r>
            <a:r>
              <a:rPr sz="1853" i="1" dirty="0">
                <a:latin typeface="Symbol"/>
                <a:cs typeface="Symbol"/>
              </a:rPr>
              <a:t></a:t>
            </a:r>
            <a:r>
              <a:rPr sz="1853" spc="71" dirty="0">
                <a:latin typeface="Times New Roman"/>
                <a:cs typeface="Times New Roman"/>
              </a:rPr>
              <a:t> </a:t>
            </a:r>
            <a:r>
              <a:rPr sz="1765" i="1" spc="-44" dirty="0">
                <a:latin typeface="Times New Roman"/>
                <a:cs typeface="Times New Roman"/>
              </a:rPr>
              <a:t>r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97792" y="4027395"/>
            <a:ext cx="145676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spc="-44" dirty="0">
                <a:latin typeface="Symbol"/>
                <a:cs typeface="Symbol"/>
              </a:rPr>
              <a:t></a:t>
            </a:r>
            <a:endParaRPr sz="1765">
              <a:latin typeface="Symbol"/>
              <a:cs typeface="Symbo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426561" y="4572000"/>
            <a:ext cx="1613647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/>
          <p:nvPr/>
        </p:nvSpPr>
        <p:spPr>
          <a:xfrm>
            <a:off x="3490856" y="5625576"/>
            <a:ext cx="524435" cy="0"/>
          </a:xfrm>
          <a:custGeom>
            <a:avLst/>
            <a:gdLst/>
            <a:ahLst/>
            <a:cxnLst/>
            <a:rect l="l" t="t" r="r" b="b"/>
            <a:pathLst>
              <a:path w="594360">
                <a:moveTo>
                  <a:pt x="0" y="0"/>
                </a:moveTo>
                <a:lnTo>
                  <a:pt x="594360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2" name="object 32"/>
          <p:cNvSpPr/>
          <p:nvPr/>
        </p:nvSpPr>
        <p:spPr>
          <a:xfrm>
            <a:off x="4253304" y="5625576"/>
            <a:ext cx="289112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60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3"/>
          <p:cNvSpPr txBox="1"/>
          <p:nvPr/>
        </p:nvSpPr>
        <p:spPr>
          <a:xfrm>
            <a:off x="2440192" y="5284049"/>
            <a:ext cx="73399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44" dirty="0">
                <a:latin typeface="Times New Roman"/>
                <a:cs typeface="Times New Roman"/>
              </a:rPr>
              <a:t>r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14322" y="5503804"/>
            <a:ext cx="591671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i="1" spc="-13" baseline="13888" dirty="0">
                <a:latin typeface="Times New Roman"/>
                <a:cs typeface="Times New Roman"/>
              </a:rPr>
              <a:t>U</a:t>
            </a:r>
            <a:r>
              <a:rPr sz="1015" i="1" spc="-9" dirty="0">
                <a:latin typeface="Times New Roman"/>
                <a:cs typeface="Times New Roman"/>
              </a:rPr>
              <a:t>attract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72644" y="5598035"/>
            <a:ext cx="368113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9" dirty="0">
                <a:latin typeface="Times New Roman"/>
                <a:cs typeface="Times New Roman"/>
              </a:rPr>
              <a:t>attract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83297" y="5611487"/>
            <a:ext cx="116541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44" dirty="0">
                <a:latin typeface="Times New Roman"/>
                <a:cs typeface="Times New Roman"/>
              </a:rPr>
              <a:t>m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23904" y="5770832"/>
            <a:ext cx="87406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44" dirty="0">
                <a:latin typeface="Times New Roman"/>
                <a:cs typeface="Times New Roman"/>
              </a:rPr>
              <a:t>o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87718" y="5605356"/>
            <a:ext cx="898712" cy="298156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  <a:tabLst>
                <a:tab pos="799581" algn="l"/>
              </a:tabLst>
            </a:pPr>
            <a:r>
              <a:rPr sz="1765" dirty="0">
                <a:latin typeface="Times New Roman"/>
                <a:cs typeface="Times New Roman"/>
              </a:rPr>
              <a:t>4</a:t>
            </a:r>
            <a:r>
              <a:rPr sz="1853" i="1" dirty="0">
                <a:latin typeface="Symbol"/>
                <a:cs typeface="Symbol"/>
              </a:rPr>
              <a:t></a:t>
            </a:r>
            <a:r>
              <a:rPr sz="1853" spc="71" dirty="0">
                <a:latin typeface="Times New Roman"/>
                <a:cs typeface="Times New Roman"/>
              </a:rPr>
              <a:t> </a:t>
            </a:r>
            <a:r>
              <a:rPr sz="1765" i="1" spc="-44" dirty="0">
                <a:latin typeface="Times New Roman"/>
                <a:cs typeface="Times New Roman"/>
              </a:rPr>
              <a:t>r</a:t>
            </a:r>
            <a:r>
              <a:rPr sz="1765" i="1" dirty="0">
                <a:latin typeface="Times New Roman"/>
                <a:cs typeface="Times New Roman"/>
              </a:rPr>
              <a:t>	</a:t>
            </a:r>
            <a:r>
              <a:rPr sz="1765" i="1" spc="-44" dirty="0">
                <a:latin typeface="Times New Roman"/>
                <a:cs typeface="Times New Roman"/>
              </a:rPr>
              <a:t>r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39489" y="5307479"/>
            <a:ext cx="1039906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826">
              <a:spcBef>
                <a:spcPts val="88"/>
              </a:spcBef>
              <a:tabLst>
                <a:tab pos="721697" algn="l"/>
              </a:tabLst>
            </a:pPr>
            <a:r>
              <a:rPr sz="1765" spc="22" dirty="0">
                <a:latin typeface="Symbol"/>
                <a:cs typeface="Symbol"/>
              </a:rPr>
              <a:t></a:t>
            </a:r>
            <a:r>
              <a:rPr sz="1765" i="1" spc="22" dirty="0">
                <a:latin typeface="Times New Roman"/>
                <a:cs typeface="Times New Roman"/>
              </a:rPr>
              <a:t>q</a:t>
            </a:r>
            <a:r>
              <a:rPr sz="1522" spc="33" baseline="43478" dirty="0">
                <a:latin typeface="Times New Roman"/>
                <a:cs typeface="Times New Roman"/>
              </a:rPr>
              <a:t>2</a:t>
            </a:r>
            <a:r>
              <a:rPr sz="1522" baseline="43478" dirty="0">
                <a:latin typeface="Times New Roman"/>
                <a:cs typeface="Times New Roman"/>
              </a:rPr>
              <a:t>	</a:t>
            </a:r>
            <a:r>
              <a:rPr sz="1765" spc="-18" dirty="0">
                <a:latin typeface="Symbol"/>
                <a:cs typeface="Symbol"/>
              </a:rPr>
              <a:t></a:t>
            </a:r>
            <a:r>
              <a:rPr sz="1765" spc="-247" dirty="0">
                <a:latin typeface="Times New Roman"/>
                <a:cs typeface="Times New Roman"/>
              </a:rPr>
              <a:t> </a:t>
            </a:r>
            <a:r>
              <a:rPr sz="1765" i="1" spc="-44" dirty="0">
                <a:latin typeface="Times New Roman"/>
                <a:cs typeface="Times New Roman"/>
              </a:rPr>
              <a:t>A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20695" y="5782262"/>
            <a:ext cx="115421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spc="-44" dirty="0">
                <a:latin typeface="Symbol"/>
                <a:cs typeface="Symbol"/>
              </a:rPr>
              <a:t></a:t>
            </a:r>
            <a:endParaRPr sz="1015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244539" y="5445985"/>
            <a:ext cx="457199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319385" algn="l"/>
              </a:tabLst>
            </a:pPr>
            <a:r>
              <a:rPr sz="1765" spc="-44" dirty="0">
                <a:latin typeface="Symbol"/>
                <a:cs typeface="Symbol"/>
              </a:rPr>
              <a:t></a:t>
            </a:r>
            <a:r>
              <a:rPr sz="1765" dirty="0">
                <a:latin typeface="Times New Roman"/>
                <a:cs typeface="Times New Roman"/>
              </a:rPr>
              <a:t>	</a:t>
            </a:r>
            <a:r>
              <a:rPr sz="1765" i="1" spc="-44" dirty="0">
                <a:latin typeface="Times New Roman"/>
                <a:cs typeface="Times New Roman"/>
              </a:rPr>
              <a:t>F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038588" y="5445985"/>
            <a:ext cx="407894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dirty="0">
                <a:latin typeface="Times New Roman"/>
                <a:cs typeface="Times New Roman"/>
              </a:rPr>
              <a:t>dr</a:t>
            </a:r>
            <a:r>
              <a:rPr sz="1765" i="1" spc="53" dirty="0">
                <a:latin typeface="Times New Roman"/>
                <a:cs typeface="Times New Roman"/>
              </a:rPr>
              <a:t> </a:t>
            </a:r>
            <a:r>
              <a:rPr sz="1765" spc="-53" dirty="0">
                <a:latin typeface="Symbol"/>
                <a:cs typeface="Symbol"/>
              </a:rPr>
              <a:t></a:t>
            </a:r>
            <a:endParaRPr sz="1765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63997" y="5445985"/>
            <a:ext cx="145676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spc="-44" dirty="0">
                <a:latin typeface="Symbol"/>
                <a:cs typeface="Symbol"/>
              </a:rPr>
              <a:t></a:t>
            </a:r>
            <a:endParaRPr sz="1765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22711" y="5414567"/>
            <a:ext cx="114860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spc="-44" dirty="0">
                <a:latin typeface="Symbol"/>
                <a:cs typeface="Symbol"/>
              </a:rPr>
              <a:t></a:t>
            </a:r>
            <a:endParaRPr sz="2647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5864" y="1115714"/>
            <a:ext cx="6745941" cy="1484230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13781" marR="4483" indent="-303135">
              <a:spcBef>
                <a:spcPts val="84"/>
              </a:spcBef>
              <a:buChar char="•"/>
              <a:tabLst>
                <a:tab pos="313781" algn="l"/>
                <a:tab pos="5776380" algn="l"/>
              </a:tabLst>
            </a:pPr>
            <a:r>
              <a:rPr sz="1765" dirty="0">
                <a:latin typeface="Arial"/>
                <a:cs typeface="Arial"/>
              </a:rPr>
              <a:t>Each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atom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maintains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an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electron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cloud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surrounding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it.</a:t>
            </a:r>
            <a:r>
              <a:rPr sz="1765" dirty="0">
                <a:latin typeface="Arial"/>
                <a:cs typeface="Arial"/>
              </a:rPr>
              <a:t>	The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outer </a:t>
            </a:r>
            <a:r>
              <a:rPr sz="1765" dirty="0">
                <a:latin typeface="Arial"/>
                <a:cs typeface="Arial"/>
              </a:rPr>
              <a:t>surfaces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of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each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atom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are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both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negatively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charged.</a:t>
            </a:r>
            <a:endParaRPr sz="1765" dirty="0">
              <a:latin typeface="Arial"/>
              <a:cs typeface="Arial"/>
            </a:endParaRPr>
          </a:p>
          <a:p>
            <a:pPr>
              <a:spcBef>
                <a:spcPts val="927"/>
              </a:spcBef>
              <a:buFont typeface="Arial"/>
              <a:buChar char="•"/>
            </a:pPr>
            <a:endParaRPr sz="1765" dirty="0">
              <a:latin typeface="Arial"/>
              <a:cs typeface="Arial"/>
            </a:endParaRPr>
          </a:p>
          <a:p>
            <a:pPr marL="313781" marR="103660" indent="-303135">
              <a:buChar char="•"/>
              <a:tabLst>
                <a:tab pos="313781" algn="l"/>
                <a:tab pos="2899677" algn="l"/>
              </a:tabLst>
            </a:pPr>
            <a:r>
              <a:rPr sz="1765" dirty="0">
                <a:latin typeface="Arial"/>
                <a:cs typeface="Arial"/>
              </a:rPr>
              <a:t>Thus,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at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close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distances,</a:t>
            </a:r>
            <a:r>
              <a:rPr sz="1765" dirty="0">
                <a:latin typeface="Arial"/>
                <a:cs typeface="Arial"/>
              </a:rPr>
              <a:t>	the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electron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clouds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overlap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and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repel.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repulsive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force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can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be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written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as:</a:t>
            </a:r>
            <a:endParaRPr sz="1765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3733" y="5373119"/>
            <a:ext cx="7414741" cy="553976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13781" marR="4483" indent="-303135">
              <a:spcBef>
                <a:spcPts val="84"/>
              </a:spcBef>
              <a:buChar char="•"/>
              <a:tabLst>
                <a:tab pos="313781" algn="l"/>
                <a:tab pos="5147697" algn="l"/>
              </a:tabLst>
            </a:pPr>
            <a:r>
              <a:rPr sz="1765" dirty="0">
                <a:latin typeface="Arial"/>
                <a:cs typeface="Arial"/>
              </a:rPr>
              <a:t>This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is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well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known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Lennard-</a:t>
            </a:r>
            <a:r>
              <a:rPr sz="1765" dirty="0">
                <a:latin typeface="Arial"/>
                <a:cs typeface="Arial"/>
              </a:rPr>
              <a:t>Jones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potential.</a:t>
            </a:r>
            <a:r>
              <a:rPr sz="1765" dirty="0">
                <a:latin typeface="Arial"/>
                <a:cs typeface="Arial"/>
              </a:rPr>
              <a:t>	You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might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recall </a:t>
            </a:r>
            <a:r>
              <a:rPr sz="1765" dirty="0">
                <a:latin typeface="Arial"/>
                <a:cs typeface="Arial"/>
              </a:rPr>
              <a:t>this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from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your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chemistry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or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physics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courses.</a:t>
            </a:r>
            <a:endParaRPr sz="1765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42777" y="3039548"/>
            <a:ext cx="207869" cy="0"/>
          </a:xfrm>
          <a:custGeom>
            <a:avLst/>
            <a:gdLst/>
            <a:ahLst/>
            <a:cxnLst/>
            <a:rect l="l" t="t" r="r" b="b"/>
            <a:pathLst>
              <a:path w="235585">
                <a:moveTo>
                  <a:pt x="0" y="0"/>
                </a:moveTo>
                <a:lnTo>
                  <a:pt x="235458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4205118" y="3012009"/>
            <a:ext cx="287431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9" dirty="0">
                <a:latin typeface="Times New Roman"/>
                <a:cs typeface="Times New Roman"/>
              </a:rPr>
              <a:t>repel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16544" y="2931229"/>
            <a:ext cx="239806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i="1" spc="86" baseline="-25000" dirty="0">
                <a:latin typeface="Times New Roman"/>
                <a:cs typeface="Times New Roman"/>
              </a:rPr>
              <a:t>r</a:t>
            </a:r>
            <a:r>
              <a:rPr sz="1015" i="1" spc="57" dirty="0">
                <a:latin typeface="Times New Roman"/>
                <a:cs typeface="Times New Roman"/>
              </a:rPr>
              <a:t>n</a:t>
            </a:r>
            <a:endParaRPr sz="1015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30313" y="2721451"/>
            <a:ext cx="422462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baseline="-34722" dirty="0">
                <a:latin typeface="Symbol"/>
                <a:cs typeface="Symbol"/>
              </a:rPr>
              <a:t></a:t>
            </a:r>
            <a:r>
              <a:rPr sz="2647" spc="436" baseline="-34722" dirty="0">
                <a:latin typeface="Times New Roman"/>
                <a:cs typeface="Times New Roman"/>
              </a:rPr>
              <a:t> </a:t>
            </a:r>
            <a:r>
              <a:rPr sz="1765" i="1" spc="-44" dirty="0">
                <a:latin typeface="Times New Roman"/>
                <a:cs typeface="Times New Roman"/>
              </a:rPr>
              <a:t>B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26269" y="2859956"/>
            <a:ext cx="184337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spc="-44" dirty="0">
                <a:latin typeface="Times New Roman"/>
                <a:cs typeface="Times New Roman"/>
              </a:rPr>
              <a:t>U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3733" y="3587031"/>
            <a:ext cx="7414741" cy="553976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24988" marR="15689" indent="-303135">
              <a:spcBef>
                <a:spcPts val="84"/>
              </a:spcBef>
              <a:buChar char="•"/>
              <a:tabLst>
                <a:tab pos="324988" algn="l"/>
                <a:tab pos="2688435" algn="l"/>
              </a:tabLst>
            </a:pPr>
            <a:r>
              <a:rPr sz="1765" dirty="0">
                <a:latin typeface="Arial"/>
                <a:cs typeface="Arial"/>
              </a:rPr>
              <a:t>The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total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energy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of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system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is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thus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sum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of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attractive</a:t>
            </a:r>
            <a:r>
              <a:rPr sz="1765" spc="-22" dirty="0">
                <a:latin typeface="Arial"/>
                <a:cs typeface="Arial"/>
              </a:rPr>
              <a:t> and </a:t>
            </a:r>
            <a:r>
              <a:rPr sz="1765" dirty="0">
                <a:latin typeface="Arial"/>
                <a:cs typeface="Arial"/>
              </a:rPr>
              <a:t>repulsive</a:t>
            </a:r>
            <a:r>
              <a:rPr sz="1765" spc="-110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components.</a:t>
            </a:r>
            <a:r>
              <a:rPr sz="1765" dirty="0">
                <a:latin typeface="Arial"/>
                <a:cs typeface="Arial"/>
              </a:rPr>
              <a:t>	It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can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be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expressed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in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general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as:</a:t>
            </a:r>
            <a:endParaRPr sz="1765" dirty="0">
              <a:latin typeface="Arial"/>
              <a:cs typeface="Arial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F1F227-D1B9-4212-A316-A202FBB177B5}"/>
              </a:ext>
            </a:extLst>
          </p:cNvPr>
          <p:cNvSpPr txBox="1"/>
          <p:nvPr/>
        </p:nvSpPr>
        <p:spPr>
          <a:xfrm>
            <a:off x="2317653" y="4710891"/>
            <a:ext cx="4579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A9FD575-17F0-42AC-869E-9691B478D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174" y="4487962"/>
            <a:ext cx="3466277" cy="4713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0071" y="1365067"/>
            <a:ext cx="3441326" cy="10977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4" marR="38102" indent="-303135">
              <a:lnSpc>
                <a:spcPct val="99800"/>
              </a:lnSpc>
              <a:spcBef>
                <a:spcPts val="88"/>
              </a:spcBef>
              <a:buChar char="•"/>
              <a:tabLst>
                <a:tab pos="336194" algn="l"/>
              </a:tabLst>
            </a:pPr>
            <a:r>
              <a:rPr sz="1765" dirty="0">
                <a:latin typeface="Arial"/>
                <a:cs typeface="Arial"/>
              </a:rPr>
              <a:t>The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minimum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energy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point </a:t>
            </a:r>
            <a:r>
              <a:rPr sz="1765" dirty="0">
                <a:latin typeface="Arial"/>
                <a:cs typeface="Arial"/>
              </a:rPr>
              <a:t>corresponds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to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equilibrium separation</a:t>
            </a:r>
            <a:r>
              <a:rPr sz="1765" spc="-22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(i.e.,</a:t>
            </a:r>
            <a:r>
              <a:rPr sz="1765" spc="-18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18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equilibrium </a:t>
            </a:r>
            <a:r>
              <a:rPr sz="1765" dirty="0">
                <a:latin typeface="Arial"/>
                <a:cs typeface="Arial"/>
              </a:rPr>
              <a:t>bond</a:t>
            </a:r>
            <a:r>
              <a:rPr sz="1765" spc="-7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length,</a:t>
            </a:r>
            <a:r>
              <a:rPr sz="1765" spc="-66" dirty="0">
                <a:latin typeface="Arial"/>
                <a:cs typeface="Arial"/>
              </a:rPr>
              <a:t> </a:t>
            </a:r>
            <a:r>
              <a:rPr sz="1765" i="1" spc="-18" dirty="0">
                <a:latin typeface="Times New Roman"/>
                <a:cs typeface="Times New Roman"/>
              </a:rPr>
              <a:t>r</a:t>
            </a:r>
            <a:r>
              <a:rPr sz="1721" i="1" spc="-26" baseline="-21367" dirty="0">
                <a:latin typeface="Times New Roman"/>
                <a:cs typeface="Times New Roman"/>
              </a:rPr>
              <a:t>o</a:t>
            </a:r>
            <a:r>
              <a:rPr sz="1765" spc="-18" dirty="0">
                <a:latin typeface="Arial"/>
                <a:cs typeface="Arial"/>
              </a:rPr>
              <a:t>).</a:t>
            </a:r>
            <a:endParaRPr sz="1765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494" y="4911741"/>
            <a:ext cx="3185272" cy="82558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13781" marR="4483" indent="-303135">
              <a:spcBef>
                <a:spcPts val="84"/>
              </a:spcBef>
              <a:buChar char="•"/>
              <a:tabLst>
                <a:tab pos="313781" algn="l"/>
              </a:tabLst>
            </a:pPr>
            <a:r>
              <a:rPr sz="1765" dirty="0">
                <a:latin typeface="Arial"/>
                <a:cs typeface="Arial"/>
              </a:rPr>
              <a:t>The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bond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stiffness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is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the </a:t>
            </a:r>
            <a:r>
              <a:rPr sz="1765" dirty="0">
                <a:latin typeface="Arial"/>
                <a:cs typeface="Arial"/>
              </a:rPr>
              <a:t>derivative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of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force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versus </a:t>
            </a:r>
            <a:r>
              <a:rPr sz="1765" dirty="0">
                <a:latin typeface="Arial"/>
                <a:cs typeface="Arial"/>
              </a:rPr>
              <a:t>distance</a:t>
            </a:r>
            <a:r>
              <a:rPr sz="1765" spc="-66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plot.</a:t>
            </a:r>
            <a:endParaRPr sz="1765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54810" y="1023179"/>
            <a:ext cx="3528731" cy="3783666"/>
            <a:chOff x="950975" y="527181"/>
            <a:chExt cx="3999229" cy="4288155"/>
          </a:xfrm>
        </p:grpSpPr>
        <p:sp>
          <p:nvSpPr>
            <p:cNvPr id="5" name="object 5"/>
            <p:cNvSpPr/>
            <p:nvPr/>
          </p:nvSpPr>
          <p:spPr>
            <a:xfrm>
              <a:off x="950976" y="527189"/>
              <a:ext cx="3999229" cy="4288155"/>
            </a:xfrm>
            <a:custGeom>
              <a:avLst/>
              <a:gdLst/>
              <a:ahLst/>
              <a:cxnLst/>
              <a:rect l="l" t="t" r="r" b="b"/>
              <a:pathLst>
                <a:path w="3999229" h="4288155">
                  <a:moveTo>
                    <a:pt x="3998976" y="1895208"/>
                  </a:moveTo>
                  <a:lnTo>
                    <a:pt x="3908298" y="1842630"/>
                  </a:lnTo>
                  <a:lnTo>
                    <a:pt x="3903726" y="1840344"/>
                  </a:lnTo>
                  <a:lnTo>
                    <a:pt x="3897630" y="1841868"/>
                  </a:lnTo>
                  <a:lnTo>
                    <a:pt x="3895344" y="1846440"/>
                  </a:lnTo>
                  <a:lnTo>
                    <a:pt x="3893058" y="1850250"/>
                  </a:lnTo>
                  <a:lnTo>
                    <a:pt x="3894582" y="1856346"/>
                  </a:lnTo>
                  <a:lnTo>
                    <a:pt x="3899154" y="1859394"/>
                  </a:lnTo>
                  <a:lnTo>
                    <a:pt x="3945128" y="1886064"/>
                  </a:lnTo>
                  <a:lnTo>
                    <a:pt x="64770" y="1886064"/>
                  </a:lnTo>
                  <a:lnTo>
                    <a:pt x="64770" y="53962"/>
                  </a:lnTo>
                  <a:lnTo>
                    <a:pt x="55549" y="38074"/>
                  </a:lnTo>
                  <a:lnTo>
                    <a:pt x="64008" y="52641"/>
                  </a:lnTo>
                  <a:lnTo>
                    <a:pt x="64770" y="53962"/>
                  </a:lnTo>
                  <a:lnTo>
                    <a:pt x="91440" y="99936"/>
                  </a:lnTo>
                  <a:lnTo>
                    <a:pt x="94488" y="104508"/>
                  </a:lnTo>
                  <a:lnTo>
                    <a:pt x="99822" y="106032"/>
                  </a:lnTo>
                  <a:lnTo>
                    <a:pt x="104394" y="102984"/>
                  </a:lnTo>
                  <a:lnTo>
                    <a:pt x="108966" y="100698"/>
                  </a:lnTo>
                  <a:lnTo>
                    <a:pt x="110490" y="94602"/>
                  </a:lnTo>
                  <a:lnTo>
                    <a:pt x="108204" y="90030"/>
                  </a:lnTo>
                  <a:lnTo>
                    <a:pt x="55549" y="0"/>
                  </a:lnTo>
                  <a:lnTo>
                    <a:pt x="55549" y="241"/>
                  </a:lnTo>
                  <a:lnTo>
                    <a:pt x="3048" y="90030"/>
                  </a:lnTo>
                  <a:lnTo>
                    <a:pt x="0" y="94602"/>
                  </a:lnTo>
                  <a:lnTo>
                    <a:pt x="1524" y="100698"/>
                  </a:lnTo>
                  <a:lnTo>
                    <a:pt x="6096" y="102984"/>
                  </a:lnTo>
                  <a:lnTo>
                    <a:pt x="10668" y="106032"/>
                  </a:lnTo>
                  <a:lnTo>
                    <a:pt x="16764" y="104508"/>
                  </a:lnTo>
                  <a:lnTo>
                    <a:pt x="19050" y="99936"/>
                  </a:lnTo>
                  <a:lnTo>
                    <a:pt x="45720" y="54737"/>
                  </a:lnTo>
                  <a:lnTo>
                    <a:pt x="45720" y="4287888"/>
                  </a:lnTo>
                  <a:lnTo>
                    <a:pt x="64770" y="4287888"/>
                  </a:lnTo>
                  <a:lnTo>
                    <a:pt x="64770" y="1905114"/>
                  </a:lnTo>
                  <a:lnTo>
                    <a:pt x="3944353" y="1905114"/>
                  </a:lnTo>
                  <a:lnTo>
                    <a:pt x="3899154" y="1931784"/>
                  </a:lnTo>
                  <a:lnTo>
                    <a:pt x="3894582" y="1934070"/>
                  </a:lnTo>
                  <a:lnTo>
                    <a:pt x="3893058" y="1940166"/>
                  </a:lnTo>
                  <a:lnTo>
                    <a:pt x="3897630" y="1949310"/>
                  </a:lnTo>
                  <a:lnTo>
                    <a:pt x="3903726" y="1950834"/>
                  </a:lnTo>
                  <a:lnTo>
                    <a:pt x="3908298" y="1947786"/>
                  </a:lnTo>
                  <a:lnTo>
                    <a:pt x="3979926" y="1906257"/>
                  </a:lnTo>
                  <a:lnTo>
                    <a:pt x="3998976" y="18952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1152143" y="2568702"/>
              <a:ext cx="2926080" cy="1902460"/>
            </a:xfrm>
            <a:custGeom>
              <a:avLst/>
              <a:gdLst/>
              <a:ahLst/>
              <a:cxnLst/>
              <a:rect l="l" t="t" r="r" b="b"/>
              <a:pathLst>
                <a:path w="2926079" h="1902460">
                  <a:moveTo>
                    <a:pt x="0" y="1901952"/>
                  </a:moveTo>
                  <a:lnTo>
                    <a:pt x="18291" y="1853460"/>
                  </a:lnTo>
                  <a:lnTo>
                    <a:pt x="36619" y="1805021"/>
                  </a:lnTo>
                  <a:lnTo>
                    <a:pt x="55031" y="1756679"/>
                  </a:lnTo>
                  <a:lnTo>
                    <a:pt x="73571" y="1708478"/>
                  </a:lnTo>
                  <a:lnTo>
                    <a:pt x="92287" y="1660461"/>
                  </a:lnTo>
                  <a:lnTo>
                    <a:pt x="111222" y="1612672"/>
                  </a:lnTo>
                  <a:lnTo>
                    <a:pt x="130425" y="1565156"/>
                  </a:lnTo>
                  <a:lnTo>
                    <a:pt x="149939" y="1517956"/>
                  </a:lnTo>
                  <a:lnTo>
                    <a:pt x="169812" y="1471117"/>
                  </a:lnTo>
                  <a:lnTo>
                    <a:pt x="190088" y="1424682"/>
                  </a:lnTo>
                  <a:lnTo>
                    <a:pt x="210814" y="1378695"/>
                  </a:lnTo>
                  <a:lnTo>
                    <a:pt x="232036" y="1333200"/>
                  </a:lnTo>
                  <a:lnTo>
                    <a:pt x="253800" y="1288242"/>
                  </a:lnTo>
                  <a:lnTo>
                    <a:pt x="276151" y="1243864"/>
                  </a:lnTo>
                  <a:lnTo>
                    <a:pt x="299134" y="1200110"/>
                  </a:lnTo>
                  <a:lnTo>
                    <a:pt x="322797" y="1157024"/>
                  </a:lnTo>
                  <a:lnTo>
                    <a:pt x="347185" y="1114650"/>
                  </a:lnTo>
                  <a:lnTo>
                    <a:pt x="372344" y="1073033"/>
                  </a:lnTo>
                  <a:lnTo>
                    <a:pt x="398319" y="1032215"/>
                  </a:lnTo>
                  <a:lnTo>
                    <a:pt x="425156" y="992241"/>
                  </a:lnTo>
                  <a:lnTo>
                    <a:pt x="452902" y="953155"/>
                  </a:lnTo>
                  <a:lnTo>
                    <a:pt x="481602" y="915001"/>
                  </a:lnTo>
                  <a:lnTo>
                    <a:pt x="511301" y="877824"/>
                  </a:lnTo>
                  <a:lnTo>
                    <a:pt x="542975" y="839791"/>
                  </a:lnTo>
                  <a:lnTo>
                    <a:pt x="574873" y="802394"/>
                  </a:lnTo>
                  <a:lnTo>
                    <a:pt x="607081" y="765650"/>
                  </a:lnTo>
                  <a:lnTo>
                    <a:pt x="639682" y="729581"/>
                  </a:lnTo>
                  <a:lnTo>
                    <a:pt x="672759" y="694207"/>
                  </a:lnTo>
                  <a:lnTo>
                    <a:pt x="706396" y="659547"/>
                  </a:lnTo>
                  <a:lnTo>
                    <a:pt x="740678" y="625623"/>
                  </a:lnTo>
                  <a:lnTo>
                    <a:pt x="775687" y="592454"/>
                  </a:lnTo>
                  <a:lnTo>
                    <a:pt x="811508" y="560061"/>
                  </a:lnTo>
                  <a:lnTo>
                    <a:pt x="848225" y="528463"/>
                  </a:lnTo>
                  <a:lnTo>
                    <a:pt x="885920" y="497681"/>
                  </a:lnTo>
                  <a:lnTo>
                    <a:pt x="924678" y="467735"/>
                  </a:lnTo>
                  <a:lnTo>
                    <a:pt x="964582" y="438645"/>
                  </a:lnTo>
                  <a:lnTo>
                    <a:pt x="1005716" y="410431"/>
                  </a:lnTo>
                  <a:lnTo>
                    <a:pt x="1048165" y="383114"/>
                  </a:lnTo>
                  <a:lnTo>
                    <a:pt x="1092011" y="356714"/>
                  </a:lnTo>
                  <a:lnTo>
                    <a:pt x="1137338" y="331251"/>
                  </a:lnTo>
                  <a:lnTo>
                    <a:pt x="1184231" y="306744"/>
                  </a:lnTo>
                  <a:lnTo>
                    <a:pt x="1232772" y="283215"/>
                  </a:lnTo>
                  <a:lnTo>
                    <a:pt x="1283045" y="260684"/>
                  </a:lnTo>
                  <a:lnTo>
                    <a:pt x="1335135" y="239170"/>
                  </a:lnTo>
                  <a:lnTo>
                    <a:pt x="1389125" y="218694"/>
                  </a:lnTo>
                  <a:lnTo>
                    <a:pt x="1428710" y="204945"/>
                  </a:lnTo>
                  <a:lnTo>
                    <a:pt x="1469275" y="191855"/>
                  </a:lnTo>
                  <a:lnTo>
                    <a:pt x="1510789" y="179402"/>
                  </a:lnTo>
                  <a:lnTo>
                    <a:pt x="1553218" y="167563"/>
                  </a:lnTo>
                  <a:lnTo>
                    <a:pt x="1596531" y="156317"/>
                  </a:lnTo>
                  <a:lnTo>
                    <a:pt x="1640694" y="145641"/>
                  </a:lnTo>
                  <a:lnTo>
                    <a:pt x="1685675" y="135514"/>
                  </a:lnTo>
                  <a:lnTo>
                    <a:pt x="1731442" y="125914"/>
                  </a:lnTo>
                  <a:lnTo>
                    <a:pt x="1777962" y="116818"/>
                  </a:lnTo>
                  <a:lnTo>
                    <a:pt x="1825203" y="108205"/>
                  </a:lnTo>
                  <a:lnTo>
                    <a:pt x="1873132" y="100053"/>
                  </a:lnTo>
                  <a:lnTo>
                    <a:pt x="1921716" y="92340"/>
                  </a:lnTo>
                  <a:lnTo>
                    <a:pt x="1970923" y="85044"/>
                  </a:lnTo>
                  <a:lnTo>
                    <a:pt x="2020720" y="78143"/>
                  </a:lnTo>
                  <a:lnTo>
                    <a:pt x="2071075" y="71615"/>
                  </a:lnTo>
                  <a:lnTo>
                    <a:pt x="2121956" y="65438"/>
                  </a:lnTo>
                  <a:lnTo>
                    <a:pt x="2173329" y="59591"/>
                  </a:lnTo>
                  <a:lnTo>
                    <a:pt x="2225163" y="54050"/>
                  </a:lnTo>
                  <a:lnTo>
                    <a:pt x="2277424" y="48795"/>
                  </a:lnTo>
                  <a:lnTo>
                    <a:pt x="2330081" y="43804"/>
                  </a:lnTo>
                  <a:lnTo>
                    <a:pt x="2383100" y="39053"/>
                  </a:lnTo>
                  <a:lnTo>
                    <a:pt x="2436449" y="34522"/>
                  </a:lnTo>
                  <a:lnTo>
                    <a:pt x="2490096" y="30189"/>
                  </a:lnTo>
                  <a:lnTo>
                    <a:pt x="2544008" y="26031"/>
                  </a:lnTo>
                  <a:lnTo>
                    <a:pt x="2598152" y="22027"/>
                  </a:lnTo>
                  <a:lnTo>
                    <a:pt x="2652497" y="18155"/>
                  </a:lnTo>
                  <a:lnTo>
                    <a:pt x="2707009" y="14392"/>
                  </a:lnTo>
                  <a:lnTo>
                    <a:pt x="2761655" y="10717"/>
                  </a:lnTo>
                  <a:lnTo>
                    <a:pt x="2816404" y="7108"/>
                  </a:lnTo>
                  <a:lnTo>
                    <a:pt x="2871223" y="3543"/>
                  </a:lnTo>
                  <a:lnTo>
                    <a:pt x="2926079" y="0"/>
                  </a:lnTo>
                </a:path>
              </a:pathLst>
            </a:custGeom>
            <a:ln w="19049">
              <a:solidFill>
                <a:srgbClr val="0000F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1152143" y="666750"/>
              <a:ext cx="511809" cy="1755775"/>
            </a:xfrm>
            <a:custGeom>
              <a:avLst/>
              <a:gdLst/>
              <a:ahLst/>
              <a:cxnLst/>
              <a:rect l="l" t="t" r="r" b="b"/>
              <a:pathLst>
                <a:path w="511810" h="1755775">
                  <a:moveTo>
                    <a:pt x="0" y="0"/>
                  </a:moveTo>
                  <a:lnTo>
                    <a:pt x="8077" y="60986"/>
                  </a:lnTo>
                  <a:lnTo>
                    <a:pt x="17490" y="139931"/>
                  </a:lnTo>
                  <a:lnTo>
                    <a:pt x="22675" y="185191"/>
                  </a:lnTo>
                  <a:lnTo>
                    <a:pt x="28168" y="233802"/>
                  </a:lnTo>
                  <a:lnTo>
                    <a:pt x="33960" y="285386"/>
                  </a:lnTo>
                  <a:lnTo>
                    <a:pt x="40041" y="339564"/>
                  </a:lnTo>
                  <a:lnTo>
                    <a:pt x="46403" y="395955"/>
                  </a:lnTo>
                  <a:lnTo>
                    <a:pt x="53038" y="454182"/>
                  </a:lnTo>
                  <a:lnTo>
                    <a:pt x="59935" y="513864"/>
                  </a:lnTo>
                  <a:lnTo>
                    <a:pt x="67087" y="574623"/>
                  </a:lnTo>
                  <a:lnTo>
                    <a:pt x="74485" y="636079"/>
                  </a:lnTo>
                  <a:lnTo>
                    <a:pt x="82119" y="697853"/>
                  </a:lnTo>
                  <a:lnTo>
                    <a:pt x="89981" y="759565"/>
                  </a:lnTo>
                  <a:lnTo>
                    <a:pt x="98063" y="820837"/>
                  </a:lnTo>
                  <a:lnTo>
                    <a:pt x="106354" y="881289"/>
                  </a:lnTo>
                  <a:lnTo>
                    <a:pt x="114847" y="940541"/>
                  </a:lnTo>
                  <a:lnTo>
                    <a:pt x="123532" y="998215"/>
                  </a:lnTo>
                  <a:lnTo>
                    <a:pt x="132401" y="1053932"/>
                  </a:lnTo>
                  <a:lnTo>
                    <a:pt x="141445" y="1107311"/>
                  </a:lnTo>
                  <a:lnTo>
                    <a:pt x="150654" y="1157975"/>
                  </a:lnTo>
                  <a:lnTo>
                    <a:pt x="160021" y="1205542"/>
                  </a:lnTo>
                  <a:lnTo>
                    <a:pt x="169536" y="1249635"/>
                  </a:lnTo>
                  <a:lnTo>
                    <a:pt x="179190" y="1289874"/>
                  </a:lnTo>
                  <a:lnTo>
                    <a:pt x="212140" y="1393941"/>
                  </a:lnTo>
                  <a:lnTo>
                    <a:pt x="238146" y="1452858"/>
                  </a:lnTo>
                  <a:lnTo>
                    <a:pt x="266342" y="1503616"/>
                  </a:lnTo>
                  <a:lnTo>
                    <a:pt x="296079" y="1547198"/>
                  </a:lnTo>
                  <a:lnTo>
                    <a:pt x="326704" y="1584589"/>
                  </a:lnTo>
                  <a:lnTo>
                    <a:pt x="357568" y="1616773"/>
                  </a:lnTo>
                  <a:lnTo>
                    <a:pt x="388019" y="1644734"/>
                  </a:lnTo>
                  <a:lnTo>
                    <a:pt x="417406" y="1669457"/>
                  </a:lnTo>
                  <a:lnTo>
                    <a:pt x="445079" y="1691925"/>
                  </a:lnTo>
                  <a:lnTo>
                    <a:pt x="470386" y="1713124"/>
                  </a:lnTo>
                  <a:lnTo>
                    <a:pt x="492677" y="1734036"/>
                  </a:lnTo>
                  <a:lnTo>
                    <a:pt x="511301" y="1755648"/>
                  </a:lnTo>
                </a:path>
              </a:pathLst>
            </a:custGeom>
            <a:ln w="19050">
              <a:solidFill>
                <a:srgbClr val="FF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1152143" y="1984247"/>
              <a:ext cx="2926080" cy="1421765"/>
            </a:xfrm>
            <a:custGeom>
              <a:avLst/>
              <a:gdLst/>
              <a:ahLst/>
              <a:cxnLst/>
              <a:rect l="l" t="t" r="r" b="b"/>
              <a:pathLst>
                <a:path w="2926079" h="1421764">
                  <a:moveTo>
                    <a:pt x="0" y="0"/>
                  </a:moveTo>
                  <a:lnTo>
                    <a:pt x="11498" y="60771"/>
                  </a:lnTo>
                  <a:lnTo>
                    <a:pt x="18317" y="98869"/>
                  </a:lnTo>
                  <a:lnTo>
                    <a:pt x="25785" y="141421"/>
                  </a:lnTo>
                  <a:lnTo>
                    <a:pt x="33854" y="187915"/>
                  </a:lnTo>
                  <a:lnTo>
                    <a:pt x="42477" y="237835"/>
                  </a:lnTo>
                  <a:lnTo>
                    <a:pt x="51604" y="290666"/>
                  </a:lnTo>
                  <a:lnTo>
                    <a:pt x="61189" y="345896"/>
                  </a:lnTo>
                  <a:lnTo>
                    <a:pt x="71182" y="403009"/>
                  </a:lnTo>
                  <a:lnTo>
                    <a:pt x="81535" y="461490"/>
                  </a:lnTo>
                  <a:lnTo>
                    <a:pt x="92202" y="520826"/>
                  </a:lnTo>
                  <a:lnTo>
                    <a:pt x="103132" y="580503"/>
                  </a:lnTo>
                  <a:lnTo>
                    <a:pt x="114279" y="640005"/>
                  </a:lnTo>
                  <a:lnTo>
                    <a:pt x="125595" y="698818"/>
                  </a:lnTo>
                  <a:lnTo>
                    <a:pt x="137031" y="756428"/>
                  </a:lnTo>
                  <a:lnTo>
                    <a:pt x="148539" y="812320"/>
                  </a:lnTo>
                  <a:lnTo>
                    <a:pt x="160070" y="865981"/>
                  </a:lnTo>
                  <a:lnTo>
                    <a:pt x="171578" y="916895"/>
                  </a:lnTo>
                  <a:lnTo>
                    <a:pt x="183014" y="964549"/>
                  </a:lnTo>
                  <a:lnTo>
                    <a:pt x="194330" y="1008427"/>
                  </a:lnTo>
                  <a:lnTo>
                    <a:pt x="205477" y="1048016"/>
                  </a:lnTo>
                  <a:lnTo>
                    <a:pt x="239175" y="1150189"/>
                  </a:lnTo>
                  <a:lnTo>
                    <a:pt x="260475" y="1210513"/>
                  </a:lnTo>
                  <a:lnTo>
                    <a:pt x="281126" y="1263613"/>
                  </a:lnTo>
                  <a:lnTo>
                    <a:pt x="301947" y="1309329"/>
                  </a:lnTo>
                  <a:lnTo>
                    <a:pt x="323754" y="1347501"/>
                  </a:lnTo>
                  <a:lnTo>
                    <a:pt x="347368" y="1377970"/>
                  </a:lnTo>
                  <a:lnTo>
                    <a:pt x="403286" y="1415155"/>
                  </a:lnTo>
                  <a:lnTo>
                    <a:pt x="437228" y="1421552"/>
                  </a:lnTo>
                  <a:lnTo>
                    <a:pt x="476250" y="1419606"/>
                  </a:lnTo>
                  <a:lnTo>
                    <a:pt x="534105" y="1390353"/>
                  </a:lnTo>
                  <a:lnTo>
                    <a:pt x="566928" y="1367491"/>
                  </a:lnTo>
                  <a:lnTo>
                    <a:pt x="601985" y="1340142"/>
                  </a:lnTo>
                  <a:lnTo>
                    <a:pt x="639007" y="1309059"/>
                  </a:lnTo>
                  <a:lnTo>
                    <a:pt x="677722" y="1274996"/>
                  </a:lnTo>
                  <a:lnTo>
                    <a:pt x="717860" y="1238706"/>
                  </a:lnTo>
                  <a:lnTo>
                    <a:pt x="759149" y="1200942"/>
                  </a:lnTo>
                  <a:lnTo>
                    <a:pt x="801319" y="1162458"/>
                  </a:lnTo>
                  <a:lnTo>
                    <a:pt x="844098" y="1124006"/>
                  </a:lnTo>
                  <a:lnTo>
                    <a:pt x="887216" y="1086340"/>
                  </a:lnTo>
                  <a:lnTo>
                    <a:pt x="930401" y="1050212"/>
                  </a:lnTo>
                  <a:lnTo>
                    <a:pt x="973384" y="1016377"/>
                  </a:lnTo>
                  <a:lnTo>
                    <a:pt x="1015892" y="985587"/>
                  </a:lnTo>
                  <a:lnTo>
                    <a:pt x="1057656" y="958596"/>
                  </a:lnTo>
                  <a:lnTo>
                    <a:pt x="1098579" y="934624"/>
                  </a:lnTo>
                  <a:lnTo>
                    <a:pt x="1138949" y="912030"/>
                  </a:lnTo>
                  <a:lnTo>
                    <a:pt x="1179063" y="890729"/>
                  </a:lnTo>
                  <a:lnTo>
                    <a:pt x="1219223" y="870634"/>
                  </a:lnTo>
                  <a:lnTo>
                    <a:pt x="1259727" y="851662"/>
                  </a:lnTo>
                  <a:lnTo>
                    <a:pt x="1300874" y="833725"/>
                  </a:lnTo>
                  <a:lnTo>
                    <a:pt x="1342964" y="816740"/>
                  </a:lnTo>
                  <a:lnTo>
                    <a:pt x="1386296" y="800620"/>
                  </a:lnTo>
                  <a:lnTo>
                    <a:pt x="1431170" y="785280"/>
                  </a:lnTo>
                  <a:lnTo>
                    <a:pt x="1477884" y="770636"/>
                  </a:lnTo>
                  <a:lnTo>
                    <a:pt x="1526740" y="756600"/>
                  </a:lnTo>
                  <a:lnTo>
                    <a:pt x="1578034" y="743090"/>
                  </a:lnTo>
                  <a:lnTo>
                    <a:pt x="1632068" y="730018"/>
                  </a:lnTo>
                  <a:lnTo>
                    <a:pt x="1689141" y="717300"/>
                  </a:lnTo>
                  <a:lnTo>
                    <a:pt x="1749552" y="704849"/>
                  </a:lnTo>
                  <a:lnTo>
                    <a:pt x="1791896" y="696957"/>
                  </a:lnTo>
                  <a:lnTo>
                    <a:pt x="1837404" y="689375"/>
                  </a:lnTo>
                  <a:lnTo>
                    <a:pt x="1885738" y="682092"/>
                  </a:lnTo>
                  <a:lnTo>
                    <a:pt x="1936559" y="675101"/>
                  </a:lnTo>
                  <a:lnTo>
                    <a:pt x="1989530" y="668390"/>
                  </a:lnTo>
                  <a:lnTo>
                    <a:pt x="2044315" y="661950"/>
                  </a:lnTo>
                  <a:lnTo>
                    <a:pt x="2100576" y="655771"/>
                  </a:lnTo>
                  <a:lnTo>
                    <a:pt x="2157974" y="649843"/>
                  </a:lnTo>
                  <a:lnTo>
                    <a:pt x="2216174" y="644157"/>
                  </a:lnTo>
                  <a:lnTo>
                    <a:pt x="2274837" y="638703"/>
                  </a:lnTo>
                  <a:lnTo>
                    <a:pt x="2333625" y="633471"/>
                  </a:lnTo>
                  <a:lnTo>
                    <a:pt x="2392203" y="628452"/>
                  </a:lnTo>
                  <a:lnTo>
                    <a:pt x="2450231" y="623634"/>
                  </a:lnTo>
                  <a:lnTo>
                    <a:pt x="2507372" y="619010"/>
                  </a:lnTo>
                  <a:lnTo>
                    <a:pt x="2563290" y="614569"/>
                  </a:lnTo>
                  <a:lnTo>
                    <a:pt x="2617647" y="610301"/>
                  </a:lnTo>
                  <a:lnTo>
                    <a:pt x="2670104" y="606196"/>
                  </a:lnTo>
                  <a:lnTo>
                    <a:pt x="2720326" y="602245"/>
                  </a:lnTo>
                  <a:lnTo>
                    <a:pt x="2767974" y="598438"/>
                  </a:lnTo>
                  <a:lnTo>
                    <a:pt x="2812710" y="594765"/>
                  </a:lnTo>
                  <a:lnTo>
                    <a:pt x="2854198" y="591216"/>
                  </a:lnTo>
                  <a:lnTo>
                    <a:pt x="2892101" y="587783"/>
                  </a:lnTo>
                  <a:lnTo>
                    <a:pt x="2926080" y="584453"/>
                  </a:lnTo>
                </a:path>
              </a:pathLst>
            </a:custGeom>
            <a:ln w="28574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96098" y="1168740"/>
            <a:ext cx="84100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solidFill>
                  <a:srgbClr val="FF0000"/>
                </a:solidFill>
                <a:latin typeface="Times New Roman"/>
                <a:cs typeface="Times New Roman"/>
              </a:rPr>
              <a:t>Repulsion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89070" y="4266942"/>
            <a:ext cx="84100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solidFill>
                  <a:srgbClr val="0000FF"/>
                </a:solidFill>
                <a:latin typeface="Times New Roman"/>
                <a:cs typeface="Times New Roman"/>
              </a:rPr>
              <a:t>Attraction</a:t>
            </a:r>
            <a:endParaRPr sz="1588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54810" y="1399637"/>
            <a:ext cx="3528731" cy="5364816"/>
            <a:chOff x="950975" y="953833"/>
            <a:chExt cx="3999229" cy="6080125"/>
          </a:xfrm>
        </p:grpSpPr>
        <p:sp>
          <p:nvSpPr>
            <p:cNvPr id="12" name="object 12"/>
            <p:cNvSpPr/>
            <p:nvPr/>
          </p:nvSpPr>
          <p:spPr>
            <a:xfrm>
              <a:off x="1371599" y="4104894"/>
              <a:ext cx="292100" cy="146685"/>
            </a:xfrm>
            <a:custGeom>
              <a:avLst/>
              <a:gdLst/>
              <a:ahLst/>
              <a:cxnLst/>
              <a:rect l="l" t="t" r="r" b="b"/>
              <a:pathLst>
                <a:path w="292100" h="146685">
                  <a:moveTo>
                    <a:pt x="291846" y="146303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1225295" y="958596"/>
              <a:ext cx="365125" cy="147955"/>
            </a:xfrm>
            <a:custGeom>
              <a:avLst/>
              <a:gdLst/>
              <a:ahLst/>
              <a:cxnLst/>
              <a:rect l="l" t="t" r="r" b="b"/>
              <a:pathLst>
                <a:path w="365125" h="147955">
                  <a:moveTo>
                    <a:pt x="364997" y="0"/>
                  </a:moveTo>
                  <a:lnTo>
                    <a:pt x="0" y="147828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1590293" y="2347722"/>
              <a:ext cx="0" cy="3659504"/>
            </a:xfrm>
            <a:custGeom>
              <a:avLst/>
              <a:gdLst/>
              <a:ahLst/>
              <a:cxnLst/>
              <a:rect l="l" t="t" r="r" b="b"/>
              <a:pathLst>
                <a:path h="3659504">
                  <a:moveTo>
                    <a:pt x="0" y="0"/>
                  </a:moveTo>
                  <a:lnTo>
                    <a:pt x="0" y="3659124"/>
                  </a:lnTo>
                </a:path>
              </a:pathLst>
            </a:custGeom>
            <a:ln w="9525">
              <a:solidFill>
                <a:srgbClr val="000000"/>
              </a:solidFill>
              <a:prstDash val="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6601" y="5878830"/>
              <a:ext cx="3943350" cy="110489"/>
            </a:xfrm>
            <a:custGeom>
              <a:avLst/>
              <a:gdLst/>
              <a:ahLst/>
              <a:cxnLst/>
              <a:rect l="l" t="t" r="r" b="b"/>
              <a:pathLst>
                <a:path w="3943350" h="110489">
                  <a:moveTo>
                    <a:pt x="3905933" y="55245"/>
                  </a:moveTo>
                  <a:lnTo>
                    <a:pt x="3889510" y="45720"/>
                  </a:lnTo>
                  <a:lnTo>
                    <a:pt x="0" y="45720"/>
                  </a:lnTo>
                  <a:lnTo>
                    <a:pt x="0" y="64770"/>
                  </a:lnTo>
                  <a:lnTo>
                    <a:pt x="3889510" y="64770"/>
                  </a:lnTo>
                  <a:lnTo>
                    <a:pt x="3905933" y="55245"/>
                  </a:lnTo>
                  <a:close/>
                </a:path>
                <a:path w="3943350" h="110489">
                  <a:moveTo>
                    <a:pt x="3943350" y="54864"/>
                  </a:moveTo>
                  <a:lnTo>
                    <a:pt x="3852672" y="2286"/>
                  </a:lnTo>
                  <a:lnTo>
                    <a:pt x="3848100" y="0"/>
                  </a:lnTo>
                  <a:lnTo>
                    <a:pt x="3842004" y="1524"/>
                  </a:lnTo>
                  <a:lnTo>
                    <a:pt x="3837431" y="10668"/>
                  </a:lnTo>
                  <a:lnTo>
                    <a:pt x="3838955" y="16002"/>
                  </a:lnTo>
                  <a:lnTo>
                    <a:pt x="3843528" y="19050"/>
                  </a:lnTo>
                  <a:lnTo>
                    <a:pt x="3889510" y="45720"/>
                  </a:lnTo>
                  <a:lnTo>
                    <a:pt x="3924300" y="45720"/>
                  </a:lnTo>
                  <a:lnTo>
                    <a:pt x="3924300" y="66069"/>
                  </a:lnTo>
                  <a:lnTo>
                    <a:pt x="3943350" y="54864"/>
                  </a:lnTo>
                  <a:close/>
                </a:path>
                <a:path w="3943350" h="110489">
                  <a:moveTo>
                    <a:pt x="3924300" y="66069"/>
                  </a:moveTo>
                  <a:lnTo>
                    <a:pt x="3924300" y="64770"/>
                  </a:lnTo>
                  <a:lnTo>
                    <a:pt x="3889510" y="64770"/>
                  </a:lnTo>
                  <a:lnTo>
                    <a:pt x="3843528" y="91440"/>
                  </a:lnTo>
                  <a:lnTo>
                    <a:pt x="3838956" y="93725"/>
                  </a:lnTo>
                  <a:lnTo>
                    <a:pt x="3837432" y="99822"/>
                  </a:lnTo>
                  <a:lnTo>
                    <a:pt x="3842004" y="108966"/>
                  </a:lnTo>
                  <a:lnTo>
                    <a:pt x="3848100" y="110490"/>
                  </a:lnTo>
                  <a:lnTo>
                    <a:pt x="3852672" y="108204"/>
                  </a:lnTo>
                  <a:lnTo>
                    <a:pt x="3924300" y="66069"/>
                  </a:lnTo>
                  <a:close/>
                </a:path>
                <a:path w="3943350" h="110489">
                  <a:moveTo>
                    <a:pt x="3924300" y="64770"/>
                  </a:moveTo>
                  <a:lnTo>
                    <a:pt x="3924300" y="45720"/>
                  </a:lnTo>
                  <a:lnTo>
                    <a:pt x="3889510" y="45720"/>
                  </a:lnTo>
                  <a:lnTo>
                    <a:pt x="3905933" y="55245"/>
                  </a:lnTo>
                  <a:lnTo>
                    <a:pt x="3919728" y="47244"/>
                  </a:lnTo>
                  <a:lnTo>
                    <a:pt x="3919728" y="64770"/>
                  </a:lnTo>
                  <a:lnTo>
                    <a:pt x="3924300" y="64770"/>
                  </a:lnTo>
                  <a:close/>
                </a:path>
                <a:path w="3943350" h="110489">
                  <a:moveTo>
                    <a:pt x="3919728" y="64770"/>
                  </a:moveTo>
                  <a:lnTo>
                    <a:pt x="3919728" y="63246"/>
                  </a:lnTo>
                  <a:lnTo>
                    <a:pt x="3905933" y="55245"/>
                  </a:lnTo>
                  <a:lnTo>
                    <a:pt x="3889510" y="64770"/>
                  </a:lnTo>
                  <a:lnTo>
                    <a:pt x="3919728" y="64770"/>
                  </a:lnTo>
                  <a:close/>
                </a:path>
                <a:path w="3943350" h="110489">
                  <a:moveTo>
                    <a:pt x="3919728" y="63246"/>
                  </a:moveTo>
                  <a:lnTo>
                    <a:pt x="3919728" y="47244"/>
                  </a:lnTo>
                  <a:lnTo>
                    <a:pt x="3905933" y="55245"/>
                  </a:lnTo>
                  <a:lnTo>
                    <a:pt x="3919728" y="632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1200149" y="5067299"/>
              <a:ext cx="3500754" cy="1952625"/>
            </a:xfrm>
            <a:custGeom>
              <a:avLst/>
              <a:gdLst/>
              <a:ahLst/>
              <a:cxnLst/>
              <a:rect l="l" t="t" r="r" b="b"/>
              <a:pathLst>
                <a:path w="3500754" h="1952625">
                  <a:moveTo>
                    <a:pt x="0" y="1952244"/>
                  </a:moveTo>
                  <a:lnTo>
                    <a:pt x="19960" y="1896435"/>
                  </a:lnTo>
                  <a:lnTo>
                    <a:pt x="45446" y="1825610"/>
                  </a:lnTo>
                  <a:lnTo>
                    <a:pt x="59979" y="1785307"/>
                  </a:lnTo>
                  <a:lnTo>
                    <a:pt x="75553" y="1742139"/>
                  </a:lnTo>
                  <a:lnTo>
                    <a:pt x="92056" y="1696402"/>
                  </a:lnTo>
                  <a:lnTo>
                    <a:pt x="109375" y="1648394"/>
                  </a:lnTo>
                  <a:lnTo>
                    <a:pt x="127397" y="1598410"/>
                  </a:lnTo>
                  <a:lnTo>
                    <a:pt x="146008" y="1546748"/>
                  </a:lnTo>
                  <a:lnTo>
                    <a:pt x="165096" y="1493703"/>
                  </a:lnTo>
                  <a:lnTo>
                    <a:pt x="184547" y="1439572"/>
                  </a:lnTo>
                  <a:lnTo>
                    <a:pt x="204249" y="1384651"/>
                  </a:lnTo>
                  <a:lnTo>
                    <a:pt x="224087" y="1329237"/>
                  </a:lnTo>
                  <a:lnTo>
                    <a:pt x="243950" y="1273627"/>
                  </a:lnTo>
                  <a:lnTo>
                    <a:pt x="263723" y="1218117"/>
                  </a:lnTo>
                  <a:lnTo>
                    <a:pt x="283295" y="1163003"/>
                  </a:lnTo>
                  <a:lnTo>
                    <a:pt x="302551" y="1108583"/>
                  </a:lnTo>
                  <a:lnTo>
                    <a:pt x="321378" y="1055151"/>
                  </a:lnTo>
                  <a:lnTo>
                    <a:pt x="339665" y="1003006"/>
                  </a:lnTo>
                  <a:lnTo>
                    <a:pt x="357296" y="952443"/>
                  </a:lnTo>
                  <a:lnTo>
                    <a:pt x="374160" y="903758"/>
                  </a:lnTo>
                  <a:lnTo>
                    <a:pt x="390143" y="857250"/>
                  </a:lnTo>
                  <a:lnTo>
                    <a:pt x="406071" y="811062"/>
                  </a:lnTo>
                  <a:lnTo>
                    <a:pt x="422660" y="763365"/>
                  </a:lnTo>
                  <a:lnTo>
                    <a:pt x="439931" y="714490"/>
                  </a:lnTo>
                  <a:lnTo>
                    <a:pt x="457906" y="664768"/>
                  </a:lnTo>
                  <a:lnTo>
                    <a:pt x="476606" y="614531"/>
                  </a:lnTo>
                  <a:lnTo>
                    <a:pt x="496053" y="564110"/>
                  </a:lnTo>
                  <a:lnTo>
                    <a:pt x="516268" y="513837"/>
                  </a:lnTo>
                  <a:lnTo>
                    <a:pt x="537273" y="464043"/>
                  </a:lnTo>
                  <a:lnTo>
                    <a:pt x="559088" y="415060"/>
                  </a:lnTo>
                  <a:lnTo>
                    <a:pt x="581736" y="367218"/>
                  </a:lnTo>
                  <a:lnTo>
                    <a:pt x="605237" y="320850"/>
                  </a:lnTo>
                  <a:lnTo>
                    <a:pt x="629614" y="276287"/>
                  </a:lnTo>
                  <a:lnTo>
                    <a:pt x="654887" y="233860"/>
                  </a:lnTo>
                  <a:lnTo>
                    <a:pt x="681078" y="193901"/>
                  </a:lnTo>
                  <a:lnTo>
                    <a:pt x="708209" y="156741"/>
                  </a:lnTo>
                  <a:lnTo>
                    <a:pt x="736300" y="122711"/>
                  </a:lnTo>
                  <a:lnTo>
                    <a:pt x="765374" y="92144"/>
                  </a:lnTo>
                  <a:lnTo>
                    <a:pt x="795451" y="65369"/>
                  </a:lnTo>
                  <a:lnTo>
                    <a:pt x="826554" y="42720"/>
                  </a:lnTo>
                  <a:lnTo>
                    <a:pt x="891920" y="11122"/>
                  </a:lnTo>
                  <a:lnTo>
                    <a:pt x="961643" y="0"/>
                  </a:lnTo>
                  <a:lnTo>
                    <a:pt x="992749" y="2324"/>
                  </a:lnTo>
                  <a:lnTo>
                    <a:pt x="1057110" y="19982"/>
                  </a:lnTo>
                  <a:lnTo>
                    <a:pt x="1124155" y="52895"/>
                  </a:lnTo>
                  <a:lnTo>
                    <a:pt x="1158616" y="74289"/>
                  </a:lnTo>
                  <a:lnTo>
                    <a:pt x="1193666" y="98556"/>
                  </a:lnTo>
                  <a:lnTo>
                    <a:pt x="1229279" y="125385"/>
                  </a:lnTo>
                  <a:lnTo>
                    <a:pt x="1265427" y="154460"/>
                  </a:lnTo>
                  <a:lnTo>
                    <a:pt x="1302084" y="185469"/>
                  </a:lnTo>
                  <a:lnTo>
                    <a:pt x="1339221" y="218098"/>
                  </a:lnTo>
                  <a:lnTo>
                    <a:pt x="1376811" y="252034"/>
                  </a:lnTo>
                  <a:lnTo>
                    <a:pt x="1414828" y="286964"/>
                  </a:lnTo>
                  <a:lnTo>
                    <a:pt x="1453245" y="322575"/>
                  </a:lnTo>
                  <a:lnTo>
                    <a:pt x="1492033" y="358552"/>
                  </a:lnTo>
                  <a:lnTo>
                    <a:pt x="1531167" y="394583"/>
                  </a:lnTo>
                  <a:lnTo>
                    <a:pt x="1570618" y="430355"/>
                  </a:lnTo>
                  <a:lnTo>
                    <a:pt x="1610359" y="465553"/>
                  </a:lnTo>
                  <a:lnTo>
                    <a:pt x="1650365" y="499865"/>
                  </a:lnTo>
                  <a:lnTo>
                    <a:pt x="1690606" y="532978"/>
                  </a:lnTo>
                  <a:lnTo>
                    <a:pt x="1731057" y="564577"/>
                  </a:lnTo>
                  <a:lnTo>
                    <a:pt x="1771689" y="594349"/>
                  </a:lnTo>
                  <a:lnTo>
                    <a:pt x="1812476" y="621982"/>
                  </a:lnTo>
                  <a:lnTo>
                    <a:pt x="1853390" y="647162"/>
                  </a:lnTo>
                  <a:lnTo>
                    <a:pt x="1894405" y="669576"/>
                  </a:lnTo>
                  <a:lnTo>
                    <a:pt x="1935493" y="688909"/>
                  </a:lnTo>
                  <a:lnTo>
                    <a:pt x="1976627" y="704850"/>
                  </a:lnTo>
                  <a:lnTo>
                    <a:pt x="2020161" y="717882"/>
                  </a:lnTo>
                  <a:lnTo>
                    <a:pt x="2065903" y="729736"/>
                  </a:lnTo>
                  <a:lnTo>
                    <a:pt x="2113672" y="740470"/>
                  </a:lnTo>
                  <a:lnTo>
                    <a:pt x="2163285" y="750140"/>
                  </a:lnTo>
                  <a:lnTo>
                    <a:pt x="2214558" y="758803"/>
                  </a:lnTo>
                  <a:lnTo>
                    <a:pt x="2267309" y="766517"/>
                  </a:lnTo>
                  <a:lnTo>
                    <a:pt x="2321354" y="773337"/>
                  </a:lnTo>
                  <a:lnTo>
                    <a:pt x="2376511" y="779321"/>
                  </a:lnTo>
                  <a:lnTo>
                    <a:pt x="2432595" y="784526"/>
                  </a:lnTo>
                  <a:lnTo>
                    <a:pt x="2489425" y="789008"/>
                  </a:lnTo>
                  <a:lnTo>
                    <a:pt x="2546817" y="792825"/>
                  </a:lnTo>
                  <a:lnTo>
                    <a:pt x="2604589" y="796033"/>
                  </a:lnTo>
                  <a:lnTo>
                    <a:pt x="2662556" y="798690"/>
                  </a:lnTo>
                  <a:lnTo>
                    <a:pt x="2720536" y="800852"/>
                  </a:lnTo>
                  <a:lnTo>
                    <a:pt x="2778347" y="802576"/>
                  </a:lnTo>
                  <a:lnTo>
                    <a:pt x="2835804" y="803919"/>
                  </a:lnTo>
                  <a:lnTo>
                    <a:pt x="2892725" y="804938"/>
                  </a:lnTo>
                  <a:lnTo>
                    <a:pt x="2948927" y="805690"/>
                  </a:lnTo>
                  <a:lnTo>
                    <a:pt x="3004227" y="806231"/>
                  </a:lnTo>
                  <a:lnTo>
                    <a:pt x="3058442" y="806619"/>
                  </a:lnTo>
                  <a:lnTo>
                    <a:pt x="3111388" y="806910"/>
                  </a:lnTo>
                  <a:lnTo>
                    <a:pt x="3162883" y="807162"/>
                  </a:lnTo>
                  <a:lnTo>
                    <a:pt x="3212743" y="807431"/>
                  </a:lnTo>
                  <a:lnTo>
                    <a:pt x="3260786" y="807774"/>
                  </a:lnTo>
                  <a:lnTo>
                    <a:pt x="3306829" y="808249"/>
                  </a:lnTo>
                  <a:lnTo>
                    <a:pt x="3350688" y="808911"/>
                  </a:lnTo>
                  <a:lnTo>
                    <a:pt x="3392180" y="809818"/>
                  </a:lnTo>
                  <a:lnTo>
                    <a:pt x="3431123" y="811027"/>
                  </a:lnTo>
                  <a:lnTo>
                    <a:pt x="3467333" y="812594"/>
                  </a:lnTo>
                  <a:lnTo>
                    <a:pt x="3500628" y="814578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2155697" y="2446020"/>
              <a:ext cx="0" cy="3659504"/>
            </a:xfrm>
            <a:custGeom>
              <a:avLst/>
              <a:gdLst/>
              <a:ahLst/>
              <a:cxnLst/>
              <a:rect l="l" t="t" r="r" b="b"/>
              <a:pathLst>
                <a:path h="3659504">
                  <a:moveTo>
                    <a:pt x="0" y="0"/>
                  </a:moveTo>
                  <a:lnTo>
                    <a:pt x="0" y="3659124"/>
                  </a:lnTo>
                </a:path>
              </a:pathLst>
            </a:custGeom>
            <a:ln w="9525">
              <a:solidFill>
                <a:srgbClr val="000000"/>
              </a:solidFill>
              <a:prstDash val="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950975" y="4999359"/>
              <a:ext cx="110489" cy="2032000"/>
            </a:xfrm>
            <a:custGeom>
              <a:avLst/>
              <a:gdLst/>
              <a:ahLst/>
              <a:cxnLst/>
              <a:rect l="l" t="t" r="r" b="b"/>
              <a:pathLst>
                <a:path w="110490" h="2032000">
                  <a:moveTo>
                    <a:pt x="110490" y="94610"/>
                  </a:moveTo>
                  <a:lnTo>
                    <a:pt x="108204" y="90038"/>
                  </a:lnTo>
                  <a:lnTo>
                    <a:pt x="55554" y="0"/>
                  </a:lnTo>
                  <a:lnTo>
                    <a:pt x="55554" y="245"/>
                  </a:lnTo>
                  <a:lnTo>
                    <a:pt x="3048" y="90038"/>
                  </a:lnTo>
                  <a:lnTo>
                    <a:pt x="0" y="94610"/>
                  </a:lnTo>
                  <a:lnTo>
                    <a:pt x="1524" y="100706"/>
                  </a:lnTo>
                  <a:lnTo>
                    <a:pt x="6096" y="102992"/>
                  </a:lnTo>
                  <a:lnTo>
                    <a:pt x="10668" y="106040"/>
                  </a:lnTo>
                  <a:lnTo>
                    <a:pt x="16764" y="104516"/>
                  </a:lnTo>
                  <a:lnTo>
                    <a:pt x="19050" y="99944"/>
                  </a:lnTo>
                  <a:lnTo>
                    <a:pt x="45720" y="54741"/>
                  </a:lnTo>
                  <a:lnTo>
                    <a:pt x="45720" y="18410"/>
                  </a:lnTo>
                  <a:lnTo>
                    <a:pt x="64770" y="18410"/>
                  </a:lnTo>
                  <a:lnTo>
                    <a:pt x="64770" y="53961"/>
                  </a:lnTo>
                  <a:lnTo>
                    <a:pt x="91440" y="99944"/>
                  </a:lnTo>
                  <a:lnTo>
                    <a:pt x="94487" y="104516"/>
                  </a:lnTo>
                  <a:lnTo>
                    <a:pt x="99822" y="106040"/>
                  </a:lnTo>
                  <a:lnTo>
                    <a:pt x="104393" y="102992"/>
                  </a:lnTo>
                  <a:lnTo>
                    <a:pt x="108965" y="100706"/>
                  </a:lnTo>
                  <a:lnTo>
                    <a:pt x="110490" y="94610"/>
                  </a:lnTo>
                  <a:close/>
                </a:path>
                <a:path w="110490" h="2032000">
                  <a:moveTo>
                    <a:pt x="64770" y="53961"/>
                  </a:moveTo>
                  <a:lnTo>
                    <a:pt x="64770" y="18410"/>
                  </a:lnTo>
                  <a:lnTo>
                    <a:pt x="45720" y="18410"/>
                  </a:lnTo>
                  <a:lnTo>
                    <a:pt x="45720" y="54741"/>
                  </a:lnTo>
                  <a:lnTo>
                    <a:pt x="47243" y="52158"/>
                  </a:lnTo>
                  <a:lnTo>
                    <a:pt x="47243" y="23744"/>
                  </a:lnTo>
                  <a:lnTo>
                    <a:pt x="64008" y="23744"/>
                  </a:lnTo>
                  <a:lnTo>
                    <a:pt x="64008" y="52647"/>
                  </a:lnTo>
                  <a:lnTo>
                    <a:pt x="64770" y="53961"/>
                  </a:lnTo>
                  <a:close/>
                </a:path>
                <a:path w="110490" h="2032000">
                  <a:moveTo>
                    <a:pt x="64770" y="2031614"/>
                  </a:moveTo>
                  <a:lnTo>
                    <a:pt x="64770" y="53961"/>
                  </a:lnTo>
                  <a:lnTo>
                    <a:pt x="55554" y="38072"/>
                  </a:lnTo>
                  <a:lnTo>
                    <a:pt x="45720" y="54741"/>
                  </a:lnTo>
                  <a:lnTo>
                    <a:pt x="45720" y="2031614"/>
                  </a:lnTo>
                  <a:lnTo>
                    <a:pt x="64770" y="2031614"/>
                  </a:lnTo>
                  <a:close/>
                </a:path>
                <a:path w="110490" h="2032000">
                  <a:moveTo>
                    <a:pt x="64008" y="23744"/>
                  </a:moveTo>
                  <a:lnTo>
                    <a:pt x="47243" y="23744"/>
                  </a:lnTo>
                  <a:lnTo>
                    <a:pt x="55554" y="38072"/>
                  </a:lnTo>
                  <a:lnTo>
                    <a:pt x="64008" y="23744"/>
                  </a:lnTo>
                  <a:close/>
                </a:path>
                <a:path w="110490" h="2032000">
                  <a:moveTo>
                    <a:pt x="55554" y="38072"/>
                  </a:moveTo>
                  <a:lnTo>
                    <a:pt x="47243" y="23744"/>
                  </a:lnTo>
                  <a:lnTo>
                    <a:pt x="47243" y="52158"/>
                  </a:lnTo>
                  <a:lnTo>
                    <a:pt x="55554" y="38072"/>
                  </a:lnTo>
                  <a:close/>
                </a:path>
                <a:path w="110490" h="2032000">
                  <a:moveTo>
                    <a:pt x="64008" y="52647"/>
                  </a:moveTo>
                  <a:lnTo>
                    <a:pt x="64008" y="23744"/>
                  </a:lnTo>
                  <a:lnTo>
                    <a:pt x="55554" y="38072"/>
                  </a:lnTo>
                  <a:lnTo>
                    <a:pt x="64008" y="526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66651" y="2328548"/>
            <a:ext cx="21347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b="1" i="1" spc="-22" dirty="0">
                <a:solidFill>
                  <a:srgbClr val="008000"/>
                </a:solidFill>
                <a:latin typeface="Times New Roman"/>
                <a:cs typeface="Times New Roman"/>
              </a:rPr>
              <a:t>r</a:t>
            </a:r>
            <a:r>
              <a:rPr sz="1588" b="1" i="1" spc="-33" baseline="-23148" dirty="0">
                <a:solidFill>
                  <a:srgbClr val="008000"/>
                </a:solidFill>
                <a:latin typeface="Times New Roman"/>
                <a:cs typeface="Times New Roman"/>
              </a:rPr>
              <a:t>o</a:t>
            </a:r>
            <a:endParaRPr sz="1588" baseline="-23148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53598" y="2651949"/>
            <a:ext cx="10141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i="1" spc="-44" dirty="0">
                <a:latin typeface="Times New Roman"/>
                <a:cs typeface="Times New Roman"/>
              </a:rPr>
              <a:t>r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6086" y="1233292"/>
            <a:ext cx="16808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i="1" spc="-44" dirty="0">
                <a:latin typeface="Times New Roman"/>
                <a:cs typeface="Times New Roman"/>
              </a:rPr>
              <a:t>U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6935" y="4992411"/>
            <a:ext cx="15744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i="1" spc="-44" dirty="0">
                <a:latin typeface="Times New Roman"/>
                <a:cs typeface="Times New Roman"/>
              </a:rPr>
              <a:t>F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97507" y="4340676"/>
            <a:ext cx="702049" cy="0"/>
          </a:xfrm>
          <a:custGeom>
            <a:avLst/>
            <a:gdLst/>
            <a:ahLst/>
            <a:cxnLst/>
            <a:rect l="l" t="t" r="r" b="b"/>
            <a:pathLst>
              <a:path w="795654">
                <a:moveTo>
                  <a:pt x="0" y="0"/>
                </a:moveTo>
                <a:lnTo>
                  <a:pt x="795528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 txBox="1"/>
          <p:nvPr/>
        </p:nvSpPr>
        <p:spPr>
          <a:xfrm>
            <a:off x="6634399" y="4333184"/>
            <a:ext cx="220756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spc="-22" dirty="0">
                <a:latin typeface="Times New Roman"/>
                <a:cs typeface="Times New Roman"/>
              </a:rPr>
              <a:t>dr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41287" y="2816008"/>
            <a:ext cx="3244103" cy="1548287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24988" marR="15689" indent="-303135">
              <a:spcBef>
                <a:spcPts val="84"/>
              </a:spcBef>
              <a:buChar char="•"/>
              <a:tabLst>
                <a:tab pos="324988" algn="l"/>
              </a:tabLst>
            </a:pPr>
            <a:r>
              <a:rPr sz="1765" dirty="0">
                <a:latin typeface="Arial"/>
                <a:cs typeface="Arial"/>
              </a:rPr>
              <a:t>The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force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between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atoms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is </a:t>
            </a:r>
            <a:r>
              <a:rPr sz="1765" dirty="0">
                <a:latin typeface="Arial"/>
                <a:cs typeface="Arial"/>
              </a:rPr>
              <a:t>simply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derivative</a:t>
            </a:r>
            <a:r>
              <a:rPr sz="1765" spc="-62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(i.e.,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the </a:t>
            </a:r>
            <a:r>
              <a:rPr sz="1765" dirty="0">
                <a:latin typeface="Arial"/>
                <a:cs typeface="Arial"/>
              </a:rPr>
              <a:t>slope)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of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energy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versus </a:t>
            </a:r>
            <a:r>
              <a:rPr sz="1765" dirty="0">
                <a:latin typeface="Arial"/>
                <a:cs typeface="Arial"/>
              </a:rPr>
              <a:t>distance</a:t>
            </a:r>
            <a:r>
              <a:rPr sz="1765" spc="-66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plot.</a:t>
            </a:r>
            <a:endParaRPr sz="1765">
              <a:latin typeface="Arial"/>
              <a:cs typeface="Arial"/>
            </a:endParaRPr>
          </a:p>
          <a:p>
            <a:pPr marL="335074" algn="ctr">
              <a:spcBef>
                <a:spcPts val="1434"/>
              </a:spcBef>
            </a:pPr>
            <a:r>
              <a:rPr sz="2647" i="1" baseline="-22222" dirty="0">
                <a:latin typeface="Times New Roman"/>
                <a:cs typeface="Times New Roman"/>
              </a:rPr>
              <a:t>F</a:t>
            </a:r>
            <a:r>
              <a:rPr sz="2647" i="1" spc="224" baseline="-22222" dirty="0">
                <a:latin typeface="Times New Roman"/>
                <a:cs typeface="Times New Roman"/>
              </a:rPr>
              <a:t> </a:t>
            </a:r>
            <a:r>
              <a:rPr sz="2647" baseline="-22222" dirty="0">
                <a:latin typeface="Symbol"/>
                <a:cs typeface="Symbol"/>
              </a:rPr>
              <a:t></a:t>
            </a:r>
            <a:r>
              <a:rPr sz="2647" spc="125" baseline="-22222" dirty="0">
                <a:latin typeface="Times New Roman"/>
                <a:cs typeface="Times New Roman"/>
              </a:rPr>
              <a:t> </a:t>
            </a:r>
            <a:r>
              <a:rPr sz="2647" spc="-13" baseline="13888" dirty="0">
                <a:latin typeface="Symbol"/>
                <a:cs typeface="Symbol"/>
              </a:rPr>
              <a:t></a:t>
            </a:r>
            <a:r>
              <a:rPr sz="2647" i="1" spc="-13" baseline="13888" dirty="0">
                <a:latin typeface="Times New Roman"/>
                <a:cs typeface="Times New Roman"/>
              </a:rPr>
              <a:t>dU</a:t>
            </a:r>
            <a:r>
              <a:rPr sz="1015" i="1" spc="-9" dirty="0">
                <a:latin typeface="Times New Roman"/>
                <a:cs typeface="Times New Roman"/>
              </a:rPr>
              <a:t>total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01334" y="5880587"/>
            <a:ext cx="10141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i="1" spc="-44" dirty="0">
                <a:latin typeface="Times New Roman"/>
                <a:cs typeface="Times New Roman"/>
              </a:rPr>
              <a:t>r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17569" y="5752161"/>
            <a:ext cx="21347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b="1" i="1" spc="-22" dirty="0">
                <a:solidFill>
                  <a:srgbClr val="008000"/>
                </a:solidFill>
                <a:latin typeface="Times New Roman"/>
                <a:cs typeface="Times New Roman"/>
              </a:rPr>
              <a:t>r</a:t>
            </a:r>
            <a:r>
              <a:rPr sz="1588" b="1" i="1" spc="-33" baseline="-23148" dirty="0">
                <a:solidFill>
                  <a:srgbClr val="008000"/>
                </a:solidFill>
                <a:latin typeface="Times New Roman"/>
                <a:cs typeface="Times New Roman"/>
              </a:rPr>
              <a:t>o</a:t>
            </a:r>
            <a:endParaRPr sz="1588" baseline="-23148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346624" y="5344332"/>
            <a:ext cx="344581" cy="847725"/>
            <a:chOff x="1395031" y="5424487"/>
            <a:chExt cx="390525" cy="960755"/>
          </a:xfrm>
        </p:grpSpPr>
        <p:sp>
          <p:nvSpPr>
            <p:cNvPr id="29" name="object 29"/>
            <p:cNvSpPr/>
            <p:nvPr/>
          </p:nvSpPr>
          <p:spPr>
            <a:xfrm>
              <a:off x="1399794" y="5429250"/>
              <a:ext cx="381000" cy="951230"/>
            </a:xfrm>
            <a:custGeom>
              <a:avLst/>
              <a:gdLst/>
              <a:ahLst/>
              <a:cxnLst/>
              <a:rect l="l" t="t" r="r" b="b"/>
              <a:pathLst>
                <a:path w="381000" h="951229">
                  <a:moveTo>
                    <a:pt x="0" y="950976"/>
                  </a:moveTo>
                  <a:lnTo>
                    <a:pt x="380999" y="0"/>
                  </a:lnTo>
                </a:path>
              </a:pathLst>
            </a:custGeom>
            <a:ln w="952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1399794" y="5429250"/>
              <a:ext cx="365760" cy="0"/>
            </a:xfrm>
            <a:custGeom>
              <a:avLst/>
              <a:gdLst/>
              <a:ahLst/>
              <a:cxnLst/>
              <a:rect l="l" t="t" r="r" b="b"/>
              <a:pathLst>
                <a:path w="365760">
                  <a:moveTo>
                    <a:pt x="365759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1399794" y="5429250"/>
              <a:ext cx="0" cy="951230"/>
            </a:xfrm>
            <a:custGeom>
              <a:avLst/>
              <a:gdLst/>
              <a:ahLst/>
              <a:cxnLst/>
              <a:rect l="l" t="t" r="r" b="b"/>
              <a:pathLst>
                <a:path h="951229">
                  <a:moveTo>
                    <a:pt x="0" y="950976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2" name="object 32"/>
          <p:cNvSpPr/>
          <p:nvPr/>
        </p:nvSpPr>
        <p:spPr>
          <a:xfrm>
            <a:off x="6145375" y="6199059"/>
            <a:ext cx="281828" cy="0"/>
          </a:xfrm>
          <a:custGeom>
            <a:avLst/>
            <a:gdLst/>
            <a:ahLst/>
            <a:cxnLst/>
            <a:rect l="l" t="t" r="r" b="b"/>
            <a:pathLst>
              <a:path w="319404">
                <a:moveTo>
                  <a:pt x="0" y="0"/>
                </a:moveTo>
                <a:lnTo>
                  <a:pt x="319278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3"/>
          <p:cNvSpPr txBox="1"/>
          <p:nvPr/>
        </p:nvSpPr>
        <p:spPr>
          <a:xfrm>
            <a:off x="6119143" y="5880948"/>
            <a:ext cx="946897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553040" algn="l"/>
              </a:tabLst>
            </a:pPr>
            <a:r>
              <a:rPr sz="1765" i="1" spc="-22" dirty="0">
                <a:latin typeface="Times New Roman"/>
                <a:cs typeface="Times New Roman"/>
              </a:rPr>
              <a:t>dF</a:t>
            </a:r>
            <a:r>
              <a:rPr sz="1765" i="1" dirty="0">
                <a:latin typeface="Times New Roman"/>
                <a:cs typeface="Times New Roman"/>
              </a:rPr>
              <a:t>	d</a:t>
            </a:r>
            <a:r>
              <a:rPr sz="1765" i="1" spc="-202" dirty="0">
                <a:latin typeface="Times New Roman"/>
                <a:cs typeface="Times New Roman"/>
              </a:rPr>
              <a:t> </a:t>
            </a:r>
            <a:r>
              <a:rPr sz="1522" spc="-33" baseline="43478" dirty="0">
                <a:latin typeface="Times New Roman"/>
                <a:cs typeface="Times New Roman"/>
              </a:rPr>
              <a:t>2</a:t>
            </a:r>
            <a:r>
              <a:rPr sz="1765" i="1" spc="-22" dirty="0">
                <a:latin typeface="Times New Roman"/>
                <a:cs typeface="Times New Roman"/>
              </a:rPr>
              <a:t>U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49412" y="6191566"/>
            <a:ext cx="1019735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690319" algn="l"/>
              </a:tabLst>
            </a:pPr>
            <a:r>
              <a:rPr sz="1765" i="1" spc="-22" dirty="0">
                <a:latin typeface="Times New Roman"/>
                <a:cs typeface="Times New Roman"/>
              </a:rPr>
              <a:t>dr</a:t>
            </a:r>
            <a:r>
              <a:rPr sz="1765" i="1" dirty="0">
                <a:latin typeface="Times New Roman"/>
                <a:cs typeface="Times New Roman"/>
              </a:rPr>
              <a:t>	</a:t>
            </a:r>
            <a:r>
              <a:rPr sz="1765" i="1" spc="-9" dirty="0">
                <a:latin typeface="Times New Roman"/>
                <a:cs typeface="Times New Roman"/>
              </a:rPr>
              <a:t>dr</a:t>
            </a:r>
            <a:r>
              <a:rPr sz="1765" i="1" spc="-282" dirty="0">
                <a:latin typeface="Times New Roman"/>
                <a:cs typeface="Times New Roman"/>
              </a:rPr>
              <a:t> </a:t>
            </a:r>
            <a:r>
              <a:rPr sz="1522" spc="-66" baseline="43478" dirty="0">
                <a:latin typeface="Times New Roman"/>
                <a:cs typeface="Times New Roman"/>
              </a:rPr>
              <a:t>2</a:t>
            </a:r>
            <a:endParaRPr sz="1522" baseline="43478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52677" y="5936751"/>
            <a:ext cx="899272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592262" algn="l"/>
              </a:tabLst>
            </a:pPr>
            <a:r>
              <a:rPr sz="2647" baseline="-20833" dirty="0">
                <a:latin typeface="Symbol"/>
                <a:cs typeface="Symbol"/>
              </a:rPr>
              <a:t></a:t>
            </a:r>
            <a:r>
              <a:rPr sz="2647" baseline="-20833" dirty="0">
                <a:latin typeface="Times New Roman"/>
                <a:cs typeface="Times New Roman"/>
              </a:rPr>
              <a:t> </a:t>
            </a:r>
            <a:r>
              <a:rPr sz="1015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15" i="1" u="sng" spc="-18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total</a:t>
            </a:r>
            <a:r>
              <a:rPr sz="1015" i="1" u="sng" spc="44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73115" y="6019441"/>
            <a:ext cx="327772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dirty="0">
                <a:latin typeface="Times New Roman"/>
                <a:cs typeface="Times New Roman"/>
              </a:rPr>
              <a:t>S</a:t>
            </a:r>
            <a:r>
              <a:rPr sz="1765" i="1" spc="110" dirty="0">
                <a:latin typeface="Times New Roman"/>
                <a:cs typeface="Times New Roman"/>
              </a:rPr>
              <a:t> </a:t>
            </a:r>
            <a:r>
              <a:rPr sz="1765" spc="-44" dirty="0">
                <a:latin typeface="Symbol"/>
                <a:cs typeface="Symbol"/>
              </a:rPr>
              <a:t></a:t>
            </a:r>
            <a:endParaRPr sz="1765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8514" y="1082052"/>
            <a:ext cx="7361144" cy="82615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5634" marR="38102" indent="-302575">
              <a:spcBef>
                <a:spcPts val="88"/>
              </a:spcBef>
              <a:buChar char="•"/>
              <a:tabLst>
                <a:tab pos="335634" algn="l"/>
              </a:tabLst>
            </a:pPr>
            <a:r>
              <a:rPr sz="1765" dirty="0">
                <a:latin typeface="Arial"/>
                <a:cs typeface="Arial"/>
              </a:rPr>
              <a:t>At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equilibrium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bond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length,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i="1" dirty="0">
                <a:latin typeface="Times New Roman"/>
                <a:cs typeface="Times New Roman"/>
              </a:rPr>
              <a:t>r</a:t>
            </a:r>
            <a:r>
              <a:rPr sz="1721" i="1" baseline="-21367" dirty="0">
                <a:latin typeface="Times New Roman"/>
                <a:cs typeface="Times New Roman"/>
              </a:rPr>
              <a:t>o</a:t>
            </a:r>
            <a:r>
              <a:rPr sz="1765" dirty="0">
                <a:latin typeface="Arial"/>
                <a:cs typeface="Arial"/>
              </a:rPr>
              <a:t>,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variation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of</a:t>
            </a:r>
            <a:r>
              <a:rPr sz="1765" spc="-22" dirty="0">
                <a:latin typeface="Arial"/>
                <a:cs typeface="Arial"/>
              </a:rPr>
              <a:t> </a:t>
            </a:r>
            <a:r>
              <a:rPr sz="1765" i="1" dirty="0">
                <a:latin typeface="Times New Roman"/>
                <a:cs typeface="Times New Roman"/>
              </a:rPr>
              <a:t>F</a:t>
            </a:r>
            <a:r>
              <a:rPr sz="1765" i="1" spc="9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Arial"/>
                <a:cs typeface="Arial"/>
              </a:rPr>
              <a:t>with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i="1" dirty="0">
                <a:latin typeface="Times New Roman"/>
                <a:cs typeface="Times New Roman"/>
              </a:rPr>
              <a:t>r</a:t>
            </a:r>
            <a:r>
              <a:rPr sz="1765" i="1" spc="13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Arial"/>
                <a:cs typeface="Arial"/>
              </a:rPr>
              <a:t>is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essentially </a:t>
            </a:r>
            <a:r>
              <a:rPr sz="1765" dirty="0">
                <a:latin typeface="Arial"/>
                <a:cs typeface="Arial"/>
              </a:rPr>
              <a:t>linear,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which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means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that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stiffness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is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essentially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constant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at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small </a:t>
            </a:r>
            <a:r>
              <a:rPr sz="1765" dirty="0">
                <a:latin typeface="Arial"/>
                <a:cs typeface="Arial"/>
              </a:rPr>
              <a:t>distances</a:t>
            </a:r>
            <a:r>
              <a:rPr sz="1765" spc="-66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from</a:t>
            </a:r>
            <a:r>
              <a:rPr sz="1765" spc="-66" dirty="0">
                <a:latin typeface="Arial"/>
                <a:cs typeface="Arial"/>
              </a:rPr>
              <a:t> </a:t>
            </a:r>
            <a:r>
              <a:rPr sz="1765" i="1" spc="-22" dirty="0">
                <a:latin typeface="Times New Roman"/>
                <a:cs typeface="Times New Roman"/>
              </a:rPr>
              <a:t>r</a:t>
            </a:r>
            <a:r>
              <a:rPr sz="1721" i="1" spc="-33" baseline="-21367" dirty="0">
                <a:latin typeface="Times New Roman"/>
                <a:cs typeface="Times New Roman"/>
              </a:rPr>
              <a:t>o</a:t>
            </a:r>
            <a:r>
              <a:rPr sz="1765" spc="-22" dirty="0">
                <a:latin typeface="Arial"/>
                <a:cs typeface="Arial"/>
              </a:rPr>
              <a:t>.</a:t>
            </a:r>
            <a:endParaRPr sz="1765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19582" y="2118238"/>
            <a:ext cx="309843" cy="530599"/>
            <a:chOff x="5035296" y="2087117"/>
            <a:chExt cx="351155" cy="601345"/>
          </a:xfrm>
        </p:grpSpPr>
        <p:sp>
          <p:nvSpPr>
            <p:cNvPr id="4" name="object 4"/>
            <p:cNvSpPr/>
            <p:nvPr/>
          </p:nvSpPr>
          <p:spPr>
            <a:xfrm>
              <a:off x="5035296" y="2387345"/>
              <a:ext cx="319405" cy="0"/>
            </a:xfrm>
            <a:custGeom>
              <a:avLst/>
              <a:gdLst/>
              <a:ahLst/>
              <a:cxnLst/>
              <a:rect l="l" t="t" r="r" b="b"/>
              <a:pathLst>
                <a:path w="319404">
                  <a:moveTo>
                    <a:pt x="0" y="0"/>
                  </a:moveTo>
                  <a:lnTo>
                    <a:pt x="319278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5382768" y="2087117"/>
              <a:ext cx="0" cy="601345"/>
            </a:xfrm>
            <a:custGeom>
              <a:avLst/>
              <a:gdLst/>
              <a:ahLst/>
              <a:cxnLst/>
              <a:rect l="l" t="t" r="r" b="b"/>
              <a:pathLst>
                <a:path h="601344">
                  <a:moveTo>
                    <a:pt x="0" y="0"/>
                  </a:moveTo>
                  <a:lnTo>
                    <a:pt x="0" y="601218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14074" y="2517058"/>
            <a:ext cx="151279" cy="168078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1015" i="1" spc="-22" dirty="0">
                <a:latin typeface="Times New Roman"/>
                <a:cs typeface="Times New Roman"/>
              </a:rPr>
              <a:t>r</a:t>
            </a:r>
            <a:r>
              <a:rPr sz="1059" i="1" spc="-33" baseline="-20833" dirty="0">
                <a:latin typeface="Times New Roman"/>
                <a:cs typeface="Times New Roman"/>
              </a:rPr>
              <a:t>o</a:t>
            </a:r>
            <a:endParaRPr sz="1059" baseline="-20833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88336" y="2356367"/>
            <a:ext cx="87406" cy="168078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015" i="1" spc="-44" dirty="0">
                <a:latin typeface="Times New Roman"/>
                <a:cs typeface="Times New Roman"/>
              </a:rPr>
              <a:t>o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71351" y="2204375"/>
            <a:ext cx="134471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spc="-44" dirty="0">
                <a:latin typeface="Times New Roman"/>
                <a:cs typeface="Times New Roman"/>
              </a:rPr>
              <a:t>S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46038" y="2376502"/>
            <a:ext cx="220756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spc="-22" dirty="0">
                <a:latin typeface="Times New Roman"/>
                <a:cs typeface="Times New Roman"/>
              </a:rPr>
              <a:t>dr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07119" y="2065204"/>
            <a:ext cx="503144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baseline="-34722" dirty="0">
                <a:latin typeface="Symbol"/>
                <a:cs typeface="Symbol"/>
              </a:rPr>
              <a:t></a:t>
            </a:r>
            <a:r>
              <a:rPr sz="2647" spc="59" baseline="-34722" dirty="0">
                <a:latin typeface="Times New Roman"/>
                <a:cs typeface="Times New Roman"/>
              </a:rPr>
              <a:t> </a:t>
            </a:r>
            <a:r>
              <a:rPr sz="1765" i="1" spc="-22" dirty="0">
                <a:latin typeface="Times New Roman"/>
                <a:cs typeface="Times New Roman"/>
              </a:rPr>
              <a:t>dF</a:t>
            </a:r>
            <a:endParaRPr sz="1765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56448" y="5117269"/>
            <a:ext cx="1323975" cy="1498226"/>
            <a:chOff x="997077" y="5486019"/>
            <a:chExt cx="1500505" cy="1697989"/>
          </a:xfrm>
        </p:grpSpPr>
        <p:sp>
          <p:nvSpPr>
            <p:cNvPr id="12" name="object 12"/>
            <p:cNvSpPr/>
            <p:nvPr/>
          </p:nvSpPr>
          <p:spPr>
            <a:xfrm>
              <a:off x="1735074" y="6374130"/>
              <a:ext cx="293370" cy="0"/>
            </a:xfrm>
            <a:custGeom>
              <a:avLst/>
              <a:gdLst/>
              <a:ahLst/>
              <a:cxnLst/>
              <a:rect l="l" t="t" r="r" b="b"/>
              <a:pathLst>
                <a:path w="293369">
                  <a:moveTo>
                    <a:pt x="0" y="0"/>
                  </a:moveTo>
                  <a:lnTo>
                    <a:pt x="117601" y="0"/>
                  </a:lnTo>
                </a:path>
                <a:path w="293369">
                  <a:moveTo>
                    <a:pt x="181101" y="0"/>
                  </a:moveTo>
                  <a:lnTo>
                    <a:pt x="293369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1884426" y="6227826"/>
              <a:ext cx="0" cy="201295"/>
            </a:xfrm>
            <a:custGeom>
              <a:avLst/>
              <a:gdLst/>
              <a:ahLst/>
              <a:cxnLst/>
              <a:rect l="l" t="t" r="r" b="b"/>
              <a:pathLst>
                <a:path h="201295">
                  <a:moveTo>
                    <a:pt x="0" y="0"/>
                  </a:moveTo>
                  <a:lnTo>
                    <a:pt x="0" y="201168"/>
                  </a:lnTo>
                </a:path>
              </a:pathLst>
            </a:custGeom>
            <a:ln w="63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2030730" y="549554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460" y="4665"/>
                  </a:lnTo>
                  <a:lnTo>
                    <a:pt x="139517" y="18037"/>
                  </a:lnTo>
                  <a:lnTo>
                    <a:pt x="100682" y="39179"/>
                  </a:lnTo>
                  <a:lnTo>
                    <a:pt x="66865" y="67151"/>
                  </a:lnTo>
                  <a:lnTo>
                    <a:pt x="38978" y="101017"/>
                  </a:lnTo>
                  <a:lnTo>
                    <a:pt x="17930" y="139838"/>
                  </a:lnTo>
                  <a:lnTo>
                    <a:pt x="4634" y="182679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520" y="452565"/>
                  </a:lnTo>
                  <a:lnTo>
                    <a:pt x="317361" y="439269"/>
                  </a:lnTo>
                  <a:lnTo>
                    <a:pt x="356182" y="418221"/>
                  </a:lnTo>
                  <a:lnTo>
                    <a:pt x="390048" y="390334"/>
                  </a:lnTo>
                  <a:lnTo>
                    <a:pt x="418020" y="356517"/>
                  </a:lnTo>
                  <a:lnTo>
                    <a:pt x="439162" y="317682"/>
                  </a:lnTo>
                  <a:lnTo>
                    <a:pt x="452534" y="274739"/>
                  </a:lnTo>
                  <a:lnTo>
                    <a:pt x="457200" y="228600"/>
                  </a:lnTo>
                  <a:lnTo>
                    <a:pt x="452534" y="182679"/>
                  </a:lnTo>
                  <a:lnTo>
                    <a:pt x="439162" y="139838"/>
                  </a:lnTo>
                  <a:lnTo>
                    <a:pt x="418020" y="101017"/>
                  </a:lnTo>
                  <a:lnTo>
                    <a:pt x="390048" y="67151"/>
                  </a:lnTo>
                  <a:lnTo>
                    <a:pt x="356182" y="39179"/>
                  </a:lnTo>
                  <a:lnTo>
                    <a:pt x="317361" y="18037"/>
                  </a:lnTo>
                  <a:lnTo>
                    <a:pt x="274520" y="4665"/>
                  </a:lnTo>
                  <a:lnTo>
                    <a:pt x="22860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1371600" y="549554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460" y="4665"/>
                  </a:lnTo>
                  <a:lnTo>
                    <a:pt x="139517" y="18037"/>
                  </a:lnTo>
                  <a:lnTo>
                    <a:pt x="100682" y="39179"/>
                  </a:lnTo>
                  <a:lnTo>
                    <a:pt x="66865" y="67151"/>
                  </a:lnTo>
                  <a:lnTo>
                    <a:pt x="38978" y="101017"/>
                  </a:lnTo>
                  <a:lnTo>
                    <a:pt x="17930" y="139838"/>
                  </a:lnTo>
                  <a:lnTo>
                    <a:pt x="4634" y="182679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lnTo>
                    <a:pt x="452565" y="182679"/>
                  </a:lnTo>
                  <a:lnTo>
                    <a:pt x="439269" y="139838"/>
                  </a:lnTo>
                  <a:lnTo>
                    <a:pt x="418221" y="101017"/>
                  </a:lnTo>
                  <a:lnTo>
                    <a:pt x="390334" y="67151"/>
                  </a:lnTo>
                  <a:lnTo>
                    <a:pt x="356517" y="39179"/>
                  </a:lnTo>
                  <a:lnTo>
                    <a:pt x="317682" y="18037"/>
                  </a:lnTo>
                  <a:lnTo>
                    <a:pt x="274739" y="4665"/>
                  </a:lnTo>
                  <a:lnTo>
                    <a:pt x="22860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2030730" y="615315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460" y="4634"/>
                  </a:lnTo>
                  <a:lnTo>
                    <a:pt x="139517" y="17930"/>
                  </a:lnTo>
                  <a:lnTo>
                    <a:pt x="100682" y="38978"/>
                  </a:lnTo>
                  <a:lnTo>
                    <a:pt x="66865" y="66865"/>
                  </a:lnTo>
                  <a:lnTo>
                    <a:pt x="38978" y="100682"/>
                  </a:lnTo>
                  <a:lnTo>
                    <a:pt x="17930" y="139517"/>
                  </a:lnTo>
                  <a:lnTo>
                    <a:pt x="4634" y="182460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520" y="452565"/>
                  </a:lnTo>
                  <a:lnTo>
                    <a:pt x="317361" y="439269"/>
                  </a:lnTo>
                  <a:lnTo>
                    <a:pt x="356182" y="418221"/>
                  </a:lnTo>
                  <a:lnTo>
                    <a:pt x="390048" y="390334"/>
                  </a:lnTo>
                  <a:lnTo>
                    <a:pt x="418020" y="356517"/>
                  </a:lnTo>
                  <a:lnTo>
                    <a:pt x="439162" y="317682"/>
                  </a:lnTo>
                  <a:lnTo>
                    <a:pt x="452534" y="274739"/>
                  </a:lnTo>
                  <a:lnTo>
                    <a:pt x="457200" y="228600"/>
                  </a:lnTo>
                  <a:lnTo>
                    <a:pt x="452534" y="182460"/>
                  </a:lnTo>
                  <a:lnTo>
                    <a:pt x="439162" y="139517"/>
                  </a:lnTo>
                  <a:lnTo>
                    <a:pt x="418020" y="100682"/>
                  </a:lnTo>
                  <a:lnTo>
                    <a:pt x="390048" y="66865"/>
                  </a:lnTo>
                  <a:lnTo>
                    <a:pt x="356182" y="38978"/>
                  </a:lnTo>
                  <a:lnTo>
                    <a:pt x="317361" y="17930"/>
                  </a:lnTo>
                  <a:lnTo>
                    <a:pt x="274520" y="4634"/>
                  </a:lnTo>
                  <a:lnTo>
                    <a:pt x="22860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1371600" y="615315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228600"/>
                  </a:move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lnTo>
                    <a:pt x="182460" y="4634"/>
                  </a:lnTo>
                  <a:lnTo>
                    <a:pt x="139517" y="17930"/>
                  </a:lnTo>
                  <a:lnTo>
                    <a:pt x="100682" y="38978"/>
                  </a:lnTo>
                  <a:lnTo>
                    <a:pt x="66865" y="66865"/>
                  </a:lnTo>
                  <a:lnTo>
                    <a:pt x="38978" y="100682"/>
                  </a:lnTo>
                  <a:lnTo>
                    <a:pt x="17930" y="139517"/>
                  </a:lnTo>
                  <a:lnTo>
                    <a:pt x="4634" y="182460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71600" y="615315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460" y="4634"/>
                  </a:lnTo>
                  <a:lnTo>
                    <a:pt x="139517" y="17930"/>
                  </a:lnTo>
                  <a:lnTo>
                    <a:pt x="100682" y="38978"/>
                  </a:lnTo>
                  <a:lnTo>
                    <a:pt x="66865" y="66865"/>
                  </a:lnTo>
                  <a:lnTo>
                    <a:pt x="38978" y="100682"/>
                  </a:lnTo>
                  <a:lnTo>
                    <a:pt x="17930" y="139517"/>
                  </a:lnTo>
                  <a:lnTo>
                    <a:pt x="4634" y="182460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1225296" y="5989320"/>
              <a:ext cx="659130" cy="659130"/>
            </a:xfrm>
            <a:custGeom>
              <a:avLst/>
              <a:gdLst/>
              <a:ahLst/>
              <a:cxnLst/>
              <a:rect l="l" t="t" r="r" b="b"/>
              <a:pathLst>
                <a:path w="659130" h="659129">
                  <a:moveTo>
                    <a:pt x="0" y="0"/>
                  </a:moveTo>
                  <a:lnTo>
                    <a:pt x="0" y="659129"/>
                  </a:lnTo>
                  <a:lnTo>
                    <a:pt x="659129" y="659129"/>
                  </a:lnTo>
                  <a:lnTo>
                    <a:pt x="659129" y="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1884426" y="6428994"/>
              <a:ext cx="292100" cy="219710"/>
            </a:xfrm>
            <a:custGeom>
              <a:avLst/>
              <a:gdLst/>
              <a:ahLst/>
              <a:cxnLst/>
              <a:rect l="l" t="t" r="r" b="b"/>
              <a:pathLst>
                <a:path w="292100" h="219709">
                  <a:moveTo>
                    <a:pt x="0" y="219455"/>
                  </a:moveTo>
                  <a:lnTo>
                    <a:pt x="291846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1884426" y="5772150"/>
              <a:ext cx="292100" cy="217170"/>
            </a:xfrm>
            <a:custGeom>
              <a:avLst/>
              <a:gdLst/>
              <a:ahLst/>
              <a:cxnLst/>
              <a:rect l="l" t="t" r="r" b="b"/>
              <a:pathLst>
                <a:path w="292100" h="217170">
                  <a:moveTo>
                    <a:pt x="0" y="217169"/>
                  </a:moveTo>
                  <a:lnTo>
                    <a:pt x="291846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5296" y="6425946"/>
              <a:ext cx="292735" cy="219710"/>
            </a:xfrm>
            <a:custGeom>
              <a:avLst/>
              <a:gdLst/>
              <a:ahLst/>
              <a:cxnLst/>
              <a:rect l="l" t="t" r="r" b="b"/>
              <a:pathLst>
                <a:path w="292734" h="219709">
                  <a:moveTo>
                    <a:pt x="0" y="219455"/>
                  </a:moveTo>
                  <a:lnTo>
                    <a:pt x="292608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1225296" y="5772150"/>
              <a:ext cx="292735" cy="217170"/>
            </a:xfrm>
            <a:custGeom>
              <a:avLst/>
              <a:gdLst/>
              <a:ahLst/>
              <a:cxnLst/>
              <a:rect l="l" t="t" r="r" b="b"/>
              <a:pathLst>
                <a:path w="292734" h="217170">
                  <a:moveTo>
                    <a:pt x="0" y="217169"/>
                  </a:moveTo>
                  <a:lnTo>
                    <a:pt x="292608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1664970" y="577062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228600"/>
                  </a:move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lnTo>
                    <a:pt x="182679" y="4634"/>
                  </a:lnTo>
                  <a:lnTo>
                    <a:pt x="139838" y="17930"/>
                  </a:lnTo>
                  <a:lnTo>
                    <a:pt x="101017" y="38978"/>
                  </a:lnTo>
                  <a:lnTo>
                    <a:pt x="67151" y="66865"/>
                  </a:lnTo>
                  <a:lnTo>
                    <a:pt x="39179" y="100682"/>
                  </a:lnTo>
                  <a:lnTo>
                    <a:pt x="18037" y="139517"/>
                  </a:lnTo>
                  <a:lnTo>
                    <a:pt x="4665" y="182460"/>
                  </a:lnTo>
                  <a:lnTo>
                    <a:pt x="0" y="228600"/>
                  </a:lnTo>
                  <a:lnTo>
                    <a:pt x="4665" y="274739"/>
                  </a:lnTo>
                  <a:lnTo>
                    <a:pt x="18037" y="317682"/>
                  </a:lnTo>
                  <a:lnTo>
                    <a:pt x="39179" y="356517"/>
                  </a:lnTo>
                  <a:lnTo>
                    <a:pt x="67151" y="390334"/>
                  </a:lnTo>
                  <a:lnTo>
                    <a:pt x="101017" y="418221"/>
                  </a:lnTo>
                  <a:lnTo>
                    <a:pt x="139838" y="439269"/>
                  </a:lnTo>
                  <a:lnTo>
                    <a:pt x="182679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64970" y="577062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34"/>
                  </a:lnTo>
                  <a:lnTo>
                    <a:pt x="139838" y="17930"/>
                  </a:lnTo>
                  <a:lnTo>
                    <a:pt x="101017" y="38978"/>
                  </a:lnTo>
                  <a:lnTo>
                    <a:pt x="67151" y="66865"/>
                  </a:lnTo>
                  <a:lnTo>
                    <a:pt x="39179" y="100682"/>
                  </a:lnTo>
                  <a:lnTo>
                    <a:pt x="18037" y="139517"/>
                  </a:lnTo>
                  <a:lnTo>
                    <a:pt x="4665" y="182460"/>
                  </a:lnTo>
                  <a:lnTo>
                    <a:pt x="0" y="228600"/>
                  </a:lnTo>
                  <a:lnTo>
                    <a:pt x="4665" y="274739"/>
                  </a:lnTo>
                  <a:lnTo>
                    <a:pt x="18037" y="317682"/>
                  </a:lnTo>
                  <a:lnTo>
                    <a:pt x="39179" y="356517"/>
                  </a:lnTo>
                  <a:lnTo>
                    <a:pt x="67151" y="390334"/>
                  </a:lnTo>
                  <a:lnTo>
                    <a:pt x="101017" y="418221"/>
                  </a:lnTo>
                  <a:lnTo>
                    <a:pt x="139838" y="439269"/>
                  </a:lnTo>
                  <a:lnTo>
                    <a:pt x="182679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1006602" y="577062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228600"/>
                  </a:moveTo>
                  <a:lnTo>
                    <a:pt x="452534" y="182460"/>
                  </a:lnTo>
                  <a:lnTo>
                    <a:pt x="439162" y="139517"/>
                  </a:lnTo>
                  <a:lnTo>
                    <a:pt x="418020" y="100682"/>
                  </a:lnTo>
                  <a:lnTo>
                    <a:pt x="390048" y="66865"/>
                  </a:lnTo>
                  <a:lnTo>
                    <a:pt x="356182" y="38978"/>
                  </a:lnTo>
                  <a:lnTo>
                    <a:pt x="317361" y="17930"/>
                  </a:lnTo>
                  <a:lnTo>
                    <a:pt x="274520" y="4634"/>
                  </a:lnTo>
                  <a:lnTo>
                    <a:pt x="228600" y="0"/>
                  </a:lnTo>
                  <a:lnTo>
                    <a:pt x="182460" y="4634"/>
                  </a:lnTo>
                  <a:lnTo>
                    <a:pt x="139517" y="17930"/>
                  </a:lnTo>
                  <a:lnTo>
                    <a:pt x="100682" y="38978"/>
                  </a:lnTo>
                  <a:lnTo>
                    <a:pt x="66865" y="66865"/>
                  </a:lnTo>
                  <a:lnTo>
                    <a:pt x="38978" y="100682"/>
                  </a:lnTo>
                  <a:lnTo>
                    <a:pt x="17930" y="139517"/>
                  </a:lnTo>
                  <a:lnTo>
                    <a:pt x="4634" y="182460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520" y="452565"/>
                  </a:lnTo>
                  <a:lnTo>
                    <a:pt x="317361" y="439269"/>
                  </a:lnTo>
                  <a:lnTo>
                    <a:pt x="356182" y="418221"/>
                  </a:lnTo>
                  <a:lnTo>
                    <a:pt x="390048" y="390334"/>
                  </a:lnTo>
                  <a:lnTo>
                    <a:pt x="418020" y="356517"/>
                  </a:lnTo>
                  <a:lnTo>
                    <a:pt x="439162" y="317682"/>
                  </a:lnTo>
                  <a:lnTo>
                    <a:pt x="452534" y="274739"/>
                  </a:lnTo>
                  <a:lnTo>
                    <a:pt x="457200" y="228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1006602" y="5770626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460" y="4634"/>
                  </a:lnTo>
                  <a:lnTo>
                    <a:pt x="139517" y="17930"/>
                  </a:lnTo>
                  <a:lnTo>
                    <a:pt x="100682" y="38978"/>
                  </a:lnTo>
                  <a:lnTo>
                    <a:pt x="66865" y="66865"/>
                  </a:lnTo>
                  <a:lnTo>
                    <a:pt x="38978" y="100682"/>
                  </a:lnTo>
                  <a:lnTo>
                    <a:pt x="17930" y="139517"/>
                  </a:lnTo>
                  <a:lnTo>
                    <a:pt x="4634" y="182460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520" y="452565"/>
                  </a:lnTo>
                  <a:lnTo>
                    <a:pt x="317361" y="439269"/>
                  </a:lnTo>
                  <a:lnTo>
                    <a:pt x="356182" y="418221"/>
                  </a:lnTo>
                  <a:lnTo>
                    <a:pt x="390048" y="390334"/>
                  </a:lnTo>
                  <a:lnTo>
                    <a:pt x="418020" y="356517"/>
                  </a:lnTo>
                  <a:lnTo>
                    <a:pt x="439162" y="317682"/>
                  </a:lnTo>
                  <a:lnTo>
                    <a:pt x="452534" y="274739"/>
                  </a:lnTo>
                  <a:lnTo>
                    <a:pt x="457200" y="228600"/>
                  </a:lnTo>
                  <a:lnTo>
                    <a:pt x="452534" y="182460"/>
                  </a:lnTo>
                  <a:lnTo>
                    <a:pt x="439162" y="139517"/>
                  </a:lnTo>
                  <a:lnTo>
                    <a:pt x="418020" y="100682"/>
                  </a:lnTo>
                  <a:lnTo>
                    <a:pt x="390048" y="66865"/>
                  </a:lnTo>
                  <a:lnTo>
                    <a:pt x="356182" y="38978"/>
                  </a:lnTo>
                  <a:lnTo>
                    <a:pt x="317361" y="17930"/>
                  </a:lnTo>
                  <a:lnTo>
                    <a:pt x="274520" y="4634"/>
                  </a:lnTo>
                  <a:lnTo>
                    <a:pt x="22860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64970" y="642746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228600"/>
                  </a:moveTo>
                  <a:lnTo>
                    <a:pt x="452565" y="182679"/>
                  </a:lnTo>
                  <a:lnTo>
                    <a:pt x="439269" y="139838"/>
                  </a:lnTo>
                  <a:lnTo>
                    <a:pt x="418221" y="101017"/>
                  </a:lnTo>
                  <a:lnTo>
                    <a:pt x="390334" y="67151"/>
                  </a:lnTo>
                  <a:lnTo>
                    <a:pt x="356517" y="39179"/>
                  </a:lnTo>
                  <a:lnTo>
                    <a:pt x="317682" y="18037"/>
                  </a:lnTo>
                  <a:lnTo>
                    <a:pt x="274739" y="4665"/>
                  </a:lnTo>
                  <a:lnTo>
                    <a:pt x="228600" y="0"/>
                  </a:lnTo>
                  <a:lnTo>
                    <a:pt x="182679" y="4665"/>
                  </a:lnTo>
                  <a:lnTo>
                    <a:pt x="139838" y="18037"/>
                  </a:lnTo>
                  <a:lnTo>
                    <a:pt x="101017" y="39179"/>
                  </a:lnTo>
                  <a:lnTo>
                    <a:pt x="67151" y="67151"/>
                  </a:lnTo>
                  <a:lnTo>
                    <a:pt x="39179" y="101017"/>
                  </a:lnTo>
                  <a:lnTo>
                    <a:pt x="18037" y="139838"/>
                  </a:lnTo>
                  <a:lnTo>
                    <a:pt x="4665" y="182679"/>
                  </a:lnTo>
                  <a:lnTo>
                    <a:pt x="0" y="228600"/>
                  </a:lnTo>
                  <a:lnTo>
                    <a:pt x="4665" y="274739"/>
                  </a:lnTo>
                  <a:lnTo>
                    <a:pt x="18037" y="317682"/>
                  </a:lnTo>
                  <a:lnTo>
                    <a:pt x="39179" y="356517"/>
                  </a:lnTo>
                  <a:lnTo>
                    <a:pt x="67151" y="390334"/>
                  </a:lnTo>
                  <a:lnTo>
                    <a:pt x="101017" y="418221"/>
                  </a:lnTo>
                  <a:lnTo>
                    <a:pt x="139838" y="439269"/>
                  </a:lnTo>
                  <a:lnTo>
                    <a:pt x="182679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1664970" y="642746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65"/>
                  </a:lnTo>
                  <a:lnTo>
                    <a:pt x="139838" y="18037"/>
                  </a:lnTo>
                  <a:lnTo>
                    <a:pt x="101017" y="39179"/>
                  </a:lnTo>
                  <a:lnTo>
                    <a:pt x="67151" y="67151"/>
                  </a:lnTo>
                  <a:lnTo>
                    <a:pt x="39179" y="101017"/>
                  </a:lnTo>
                  <a:lnTo>
                    <a:pt x="18037" y="139838"/>
                  </a:lnTo>
                  <a:lnTo>
                    <a:pt x="4665" y="182679"/>
                  </a:lnTo>
                  <a:lnTo>
                    <a:pt x="0" y="228600"/>
                  </a:lnTo>
                  <a:lnTo>
                    <a:pt x="4665" y="274739"/>
                  </a:lnTo>
                  <a:lnTo>
                    <a:pt x="18037" y="317682"/>
                  </a:lnTo>
                  <a:lnTo>
                    <a:pt x="39179" y="356517"/>
                  </a:lnTo>
                  <a:lnTo>
                    <a:pt x="67151" y="390334"/>
                  </a:lnTo>
                  <a:lnTo>
                    <a:pt x="101017" y="418221"/>
                  </a:lnTo>
                  <a:lnTo>
                    <a:pt x="139838" y="439269"/>
                  </a:lnTo>
                  <a:lnTo>
                    <a:pt x="182679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lnTo>
                    <a:pt x="452565" y="182679"/>
                  </a:lnTo>
                  <a:lnTo>
                    <a:pt x="439269" y="139838"/>
                  </a:lnTo>
                  <a:lnTo>
                    <a:pt x="418221" y="101017"/>
                  </a:lnTo>
                  <a:lnTo>
                    <a:pt x="390334" y="67151"/>
                  </a:lnTo>
                  <a:lnTo>
                    <a:pt x="356517" y="39179"/>
                  </a:lnTo>
                  <a:lnTo>
                    <a:pt x="317682" y="18037"/>
                  </a:lnTo>
                  <a:lnTo>
                    <a:pt x="274739" y="4665"/>
                  </a:lnTo>
                  <a:lnTo>
                    <a:pt x="22860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1006602" y="642746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228600"/>
                  </a:moveTo>
                  <a:lnTo>
                    <a:pt x="452534" y="182679"/>
                  </a:lnTo>
                  <a:lnTo>
                    <a:pt x="439162" y="139838"/>
                  </a:lnTo>
                  <a:lnTo>
                    <a:pt x="418020" y="101017"/>
                  </a:lnTo>
                  <a:lnTo>
                    <a:pt x="390048" y="67151"/>
                  </a:lnTo>
                  <a:lnTo>
                    <a:pt x="356182" y="39179"/>
                  </a:lnTo>
                  <a:lnTo>
                    <a:pt x="317361" y="18037"/>
                  </a:lnTo>
                  <a:lnTo>
                    <a:pt x="274520" y="4665"/>
                  </a:lnTo>
                  <a:lnTo>
                    <a:pt x="228600" y="0"/>
                  </a:lnTo>
                  <a:lnTo>
                    <a:pt x="182460" y="4665"/>
                  </a:lnTo>
                  <a:lnTo>
                    <a:pt x="139517" y="18037"/>
                  </a:lnTo>
                  <a:lnTo>
                    <a:pt x="100682" y="39179"/>
                  </a:lnTo>
                  <a:lnTo>
                    <a:pt x="66865" y="67151"/>
                  </a:lnTo>
                  <a:lnTo>
                    <a:pt x="38978" y="101017"/>
                  </a:lnTo>
                  <a:lnTo>
                    <a:pt x="17930" y="139838"/>
                  </a:lnTo>
                  <a:lnTo>
                    <a:pt x="4634" y="182679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520" y="452565"/>
                  </a:lnTo>
                  <a:lnTo>
                    <a:pt x="317361" y="439269"/>
                  </a:lnTo>
                  <a:lnTo>
                    <a:pt x="356182" y="418221"/>
                  </a:lnTo>
                  <a:lnTo>
                    <a:pt x="390048" y="390334"/>
                  </a:lnTo>
                  <a:lnTo>
                    <a:pt x="418020" y="356517"/>
                  </a:lnTo>
                  <a:lnTo>
                    <a:pt x="439162" y="317682"/>
                  </a:lnTo>
                  <a:lnTo>
                    <a:pt x="452534" y="274739"/>
                  </a:lnTo>
                  <a:lnTo>
                    <a:pt x="457200" y="228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1006602" y="642746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460" y="4665"/>
                  </a:lnTo>
                  <a:lnTo>
                    <a:pt x="139517" y="18037"/>
                  </a:lnTo>
                  <a:lnTo>
                    <a:pt x="100682" y="39179"/>
                  </a:lnTo>
                  <a:lnTo>
                    <a:pt x="66865" y="67151"/>
                  </a:lnTo>
                  <a:lnTo>
                    <a:pt x="38978" y="101017"/>
                  </a:lnTo>
                  <a:lnTo>
                    <a:pt x="17930" y="139838"/>
                  </a:lnTo>
                  <a:lnTo>
                    <a:pt x="4634" y="182679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520" y="452565"/>
                  </a:lnTo>
                  <a:lnTo>
                    <a:pt x="317361" y="439269"/>
                  </a:lnTo>
                  <a:lnTo>
                    <a:pt x="356182" y="418221"/>
                  </a:lnTo>
                  <a:lnTo>
                    <a:pt x="390048" y="390334"/>
                  </a:lnTo>
                  <a:lnTo>
                    <a:pt x="418020" y="356517"/>
                  </a:lnTo>
                  <a:lnTo>
                    <a:pt x="439162" y="317682"/>
                  </a:lnTo>
                  <a:lnTo>
                    <a:pt x="452534" y="274739"/>
                  </a:lnTo>
                  <a:lnTo>
                    <a:pt x="457200" y="228600"/>
                  </a:lnTo>
                  <a:lnTo>
                    <a:pt x="452534" y="182679"/>
                  </a:lnTo>
                  <a:lnTo>
                    <a:pt x="439162" y="139838"/>
                  </a:lnTo>
                  <a:lnTo>
                    <a:pt x="418020" y="101017"/>
                  </a:lnTo>
                  <a:lnTo>
                    <a:pt x="390048" y="67151"/>
                  </a:lnTo>
                  <a:lnTo>
                    <a:pt x="356182" y="39179"/>
                  </a:lnTo>
                  <a:lnTo>
                    <a:pt x="317361" y="18037"/>
                  </a:lnTo>
                  <a:lnTo>
                    <a:pt x="274520" y="4665"/>
                  </a:lnTo>
                  <a:lnTo>
                    <a:pt x="22860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1736598" y="5715000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294131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2249424" y="5952744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h="275589">
                  <a:moveTo>
                    <a:pt x="0" y="275081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1590294" y="5946648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h="275589">
                  <a:moveTo>
                    <a:pt x="0" y="275081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1225296" y="6957822"/>
              <a:ext cx="0" cy="220979"/>
            </a:xfrm>
            <a:custGeom>
              <a:avLst/>
              <a:gdLst/>
              <a:ahLst/>
              <a:cxnLst/>
              <a:rect l="l" t="t" r="r" b="b"/>
              <a:pathLst>
                <a:path h="220979">
                  <a:moveTo>
                    <a:pt x="0" y="0"/>
                  </a:moveTo>
                  <a:lnTo>
                    <a:pt x="0" y="22097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1905000" y="6957822"/>
              <a:ext cx="0" cy="220979"/>
            </a:xfrm>
            <a:custGeom>
              <a:avLst/>
              <a:gdLst/>
              <a:ahLst/>
              <a:cxnLst/>
              <a:rect l="l" t="t" r="r" b="b"/>
              <a:pathLst>
                <a:path h="220979">
                  <a:moveTo>
                    <a:pt x="0" y="0"/>
                  </a:moveTo>
                  <a:lnTo>
                    <a:pt x="0" y="22097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2259330" y="6648450"/>
              <a:ext cx="0" cy="309880"/>
            </a:xfrm>
            <a:custGeom>
              <a:avLst/>
              <a:gdLst/>
              <a:ahLst/>
              <a:cxnLst/>
              <a:rect l="l" t="t" r="r" b="b"/>
              <a:pathLst>
                <a:path h="309879">
                  <a:moveTo>
                    <a:pt x="0" y="0"/>
                  </a:moveTo>
                  <a:lnTo>
                    <a:pt x="0" y="30937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1241298" y="6794753"/>
              <a:ext cx="1005205" cy="296545"/>
            </a:xfrm>
            <a:custGeom>
              <a:avLst/>
              <a:gdLst/>
              <a:ahLst/>
              <a:cxnLst/>
              <a:rect l="l" t="t" r="r" b="b"/>
              <a:pathLst>
                <a:path w="1005205" h="296545">
                  <a:moveTo>
                    <a:pt x="647700" y="247662"/>
                  </a:moveTo>
                  <a:lnTo>
                    <a:pt x="641718" y="244157"/>
                  </a:lnTo>
                  <a:lnTo>
                    <a:pt x="641604" y="243852"/>
                  </a:lnTo>
                  <a:lnTo>
                    <a:pt x="638949" y="242519"/>
                  </a:lnTo>
                  <a:lnTo>
                    <a:pt x="638556" y="242328"/>
                  </a:lnTo>
                  <a:lnTo>
                    <a:pt x="636270" y="240944"/>
                  </a:lnTo>
                  <a:lnTo>
                    <a:pt x="564642" y="198894"/>
                  </a:lnTo>
                  <a:lnTo>
                    <a:pt x="560832" y="198132"/>
                  </a:lnTo>
                  <a:lnTo>
                    <a:pt x="557784" y="200418"/>
                  </a:lnTo>
                  <a:lnTo>
                    <a:pt x="557784" y="204228"/>
                  </a:lnTo>
                  <a:lnTo>
                    <a:pt x="560070" y="207276"/>
                  </a:lnTo>
                  <a:lnTo>
                    <a:pt x="620496" y="242328"/>
                  </a:lnTo>
                  <a:lnTo>
                    <a:pt x="27952" y="242328"/>
                  </a:lnTo>
                  <a:lnTo>
                    <a:pt x="88392" y="207276"/>
                  </a:lnTo>
                  <a:lnTo>
                    <a:pt x="90678" y="204228"/>
                  </a:lnTo>
                  <a:lnTo>
                    <a:pt x="89916" y="200418"/>
                  </a:lnTo>
                  <a:lnTo>
                    <a:pt x="86868" y="198132"/>
                  </a:lnTo>
                  <a:lnTo>
                    <a:pt x="83820" y="198894"/>
                  </a:lnTo>
                  <a:lnTo>
                    <a:pt x="7543" y="243268"/>
                  </a:lnTo>
                  <a:lnTo>
                    <a:pt x="6096" y="243852"/>
                  </a:lnTo>
                  <a:lnTo>
                    <a:pt x="5956" y="244195"/>
                  </a:lnTo>
                  <a:lnTo>
                    <a:pt x="0" y="247662"/>
                  </a:lnTo>
                  <a:lnTo>
                    <a:pt x="4572" y="250278"/>
                  </a:lnTo>
                  <a:lnTo>
                    <a:pt x="83820" y="295668"/>
                  </a:lnTo>
                  <a:lnTo>
                    <a:pt x="86868" y="296430"/>
                  </a:lnTo>
                  <a:lnTo>
                    <a:pt x="89916" y="294144"/>
                  </a:lnTo>
                  <a:lnTo>
                    <a:pt x="90678" y="290334"/>
                  </a:lnTo>
                  <a:lnTo>
                    <a:pt x="88392" y="288048"/>
                  </a:lnTo>
                  <a:lnTo>
                    <a:pt x="27686" y="252234"/>
                  </a:lnTo>
                  <a:lnTo>
                    <a:pt x="620763" y="252234"/>
                  </a:lnTo>
                  <a:lnTo>
                    <a:pt x="560070" y="288048"/>
                  </a:lnTo>
                  <a:lnTo>
                    <a:pt x="557784" y="290334"/>
                  </a:lnTo>
                  <a:lnTo>
                    <a:pt x="557784" y="294144"/>
                  </a:lnTo>
                  <a:lnTo>
                    <a:pt x="560832" y="296430"/>
                  </a:lnTo>
                  <a:lnTo>
                    <a:pt x="564642" y="295668"/>
                  </a:lnTo>
                  <a:lnTo>
                    <a:pt x="643128" y="250304"/>
                  </a:lnTo>
                  <a:lnTo>
                    <a:pt x="647700" y="247662"/>
                  </a:lnTo>
                  <a:close/>
                </a:path>
                <a:path w="1005205" h="296545">
                  <a:moveTo>
                    <a:pt x="1005078" y="0"/>
                  </a:moveTo>
                  <a:lnTo>
                    <a:pt x="998220" y="762"/>
                  </a:lnTo>
                  <a:lnTo>
                    <a:pt x="909066" y="10668"/>
                  </a:lnTo>
                  <a:lnTo>
                    <a:pt x="906018" y="12954"/>
                  </a:lnTo>
                  <a:lnTo>
                    <a:pt x="905256" y="16002"/>
                  </a:lnTo>
                  <a:lnTo>
                    <a:pt x="906780" y="19050"/>
                  </a:lnTo>
                  <a:lnTo>
                    <a:pt x="910590" y="20574"/>
                  </a:lnTo>
                  <a:lnTo>
                    <a:pt x="980313" y="12090"/>
                  </a:lnTo>
                  <a:lnTo>
                    <a:pt x="695210" y="225742"/>
                  </a:lnTo>
                  <a:lnTo>
                    <a:pt x="723138" y="160794"/>
                  </a:lnTo>
                  <a:lnTo>
                    <a:pt x="723138" y="156984"/>
                  </a:lnTo>
                  <a:lnTo>
                    <a:pt x="720090" y="154698"/>
                  </a:lnTo>
                  <a:lnTo>
                    <a:pt x="716280" y="154698"/>
                  </a:lnTo>
                  <a:lnTo>
                    <a:pt x="713994" y="156984"/>
                  </a:lnTo>
                  <a:lnTo>
                    <a:pt x="680262" y="237502"/>
                  </a:lnTo>
                  <a:lnTo>
                    <a:pt x="678942" y="239280"/>
                  </a:lnTo>
                  <a:lnTo>
                    <a:pt x="679221" y="239991"/>
                  </a:lnTo>
                  <a:lnTo>
                    <a:pt x="676656" y="246138"/>
                  </a:lnTo>
                  <a:lnTo>
                    <a:pt x="771144" y="234797"/>
                  </a:lnTo>
                  <a:lnTo>
                    <a:pt x="771906" y="234708"/>
                  </a:lnTo>
                  <a:lnTo>
                    <a:pt x="775716" y="233184"/>
                  </a:lnTo>
                  <a:lnTo>
                    <a:pt x="776478" y="229374"/>
                  </a:lnTo>
                  <a:lnTo>
                    <a:pt x="774954" y="226326"/>
                  </a:lnTo>
                  <a:lnTo>
                    <a:pt x="771144" y="225564"/>
                  </a:lnTo>
                  <a:lnTo>
                    <a:pt x="700303" y="233565"/>
                  </a:lnTo>
                  <a:lnTo>
                    <a:pt x="986015" y="19977"/>
                  </a:lnTo>
                  <a:lnTo>
                    <a:pt x="958596" y="84582"/>
                  </a:lnTo>
                  <a:lnTo>
                    <a:pt x="958596" y="88392"/>
                  </a:lnTo>
                  <a:lnTo>
                    <a:pt x="960882" y="91440"/>
                  </a:lnTo>
                  <a:lnTo>
                    <a:pt x="964692" y="91440"/>
                  </a:lnTo>
                  <a:lnTo>
                    <a:pt x="967740" y="88392"/>
                  </a:lnTo>
                  <a:lnTo>
                    <a:pt x="1002030" y="7226"/>
                  </a:lnTo>
                  <a:lnTo>
                    <a:pt x="10050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9" name="object 39"/>
          <p:cNvSpPr/>
          <p:nvPr/>
        </p:nvSpPr>
        <p:spPr>
          <a:xfrm>
            <a:off x="1643590" y="4609306"/>
            <a:ext cx="151279" cy="452718"/>
          </a:xfrm>
          <a:custGeom>
            <a:avLst/>
            <a:gdLst/>
            <a:ahLst/>
            <a:cxnLst/>
            <a:rect l="l" t="t" r="r" b="b"/>
            <a:pathLst>
              <a:path w="171450" h="513079">
                <a:moveTo>
                  <a:pt x="171045" y="149649"/>
                </a:moveTo>
                <a:lnTo>
                  <a:pt x="168580" y="142494"/>
                </a:lnTo>
                <a:lnTo>
                  <a:pt x="85522" y="0"/>
                </a:lnTo>
                <a:lnTo>
                  <a:pt x="2464" y="142494"/>
                </a:lnTo>
                <a:lnTo>
                  <a:pt x="0" y="149649"/>
                </a:lnTo>
                <a:lnTo>
                  <a:pt x="464" y="156876"/>
                </a:lnTo>
                <a:lnTo>
                  <a:pt x="3643" y="163389"/>
                </a:lnTo>
                <a:lnTo>
                  <a:pt x="9322" y="168401"/>
                </a:lnTo>
                <a:lnTo>
                  <a:pt x="16478" y="170866"/>
                </a:lnTo>
                <a:lnTo>
                  <a:pt x="23705" y="170402"/>
                </a:lnTo>
                <a:lnTo>
                  <a:pt x="30218" y="167223"/>
                </a:lnTo>
                <a:lnTo>
                  <a:pt x="35230" y="161544"/>
                </a:lnTo>
                <a:lnTo>
                  <a:pt x="66472" y="107678"/>
                </a:lnTo>
                <a:lnTo>
                  <a:pt x="66472" y="38100"/>
                </a:lnTo>
                <a:lnTo>
                  <a:pt x="104572" y="38100"/>
                </a:lnTo>
                <a:lnTo>
                  <a:pt x="104572" y="108290"/>
                </a:lnTo>
                <a:lnTo>
                  <a:pt x="135814" y="161544"/>
                </a:lnTo>
                <a:lnTo>
                  <a:pt x="140827" y="167223"/>
                </a:lnTo>
                <a:lnTo>
                  <a:pt x="147339" y="170402"/>
                </a:lnTo>
                <a:lnTo>
                  <a:pt x="154566" y="170866"/>
                </a:lnTo>
                <a:lnTo>
                  <a:pt x="161722" y="168401"/>
                </a:lnTo>
                <a:lnTo>
                  <a:pt x="167401" y="163389"/>
                </a:lnTo>
                <a:lnTo>
                  <a:pt x="170580" y="156876"/>
                </a:lnTo>
                <a:lnTo>
                  <a:pt x="171045" y="149649"/>
                </a:lnTo>
                <a:close/>
              </a:path>
              <a:path w="171450" h="513079">
                <a:moveTo>
                  <a:pt x="104572" y="108290"/>
                </a:moveTo>
                <a:lnTo>
                  <a:pt x="104572" y="38100"/>
                </a:lnTo>
                <a:lnTo>
                  <a:pt x="66472" y="38100"/>
                </a:lnTo>
                <a:lnTo>
                  <a:pt x="66472" y="107678"/>
                </a:lnTo>
                <a:lnTo>
                  <a:pt x="68758" y="103737"/>
                </a:lnTo>
                <a:lnTo>
                  <a:pt x="68758" y="47244"/>
                </a:lnTo>
                <a:lnTo>
                  <a:pt x="101524" y="47244"/>
                </a:lnTo>
                <a:lnTo>
                  <a:pt x="101524" y="103095"/>
                </a:lnTo>
                <a:lnTo>
                  <a:pt x="104572" y="108290"/>
                </a:lnTo>
                <a:close/>
              </a:path>
              <a:path w="171450" h="513079">
                <a:moveTo>
                  <a:pt x="104572" y="512825"/>
                </a:moveTo>
                <a:lnTo>
                  <a:pt x="104572" y="108290"/>
                </a:lnTo>
                <a:lnTo>
                  <a:pt x="85235" y="75329"/>
                </a:lnTo>
                <a:lnTo>
                  <a:pt x="66472" y="107678"/>
                </a:lnTo>
                <a:lnTo>
                  <a:pt x="66472" y="512825"/>
                </a:lnTo>
                <a:lnTo>
                  <a:pt x="104572" y="512825"/>
                </a:lnTo>
                <a:close/>
              </a:path>
              <a:path w="171450" h="513079">
                <a:moveTo>
                  <a:pt x="101524" y="47244"/>
                </a:moveTo>
                <a:lnTo>
                  <a:pt x="68758" y="47244"/>
                </a:lnTo>
                <a:lnTo>
                  <a:pt x="85235" y="75329"/>
                </a:lnTo>
                <a:lnTo>
                  <a:pt x="101524" y="47244"/>
                </a:lnTo>
                <a:close/>
              </a:path>
              <a:path w="171450" h="513079">
                <a:moveTo>
                  <a:pt x="85235" y="75329"/>
                </a:moveTo>
                <a:lnTo>
                  <a:pt x="68758" y="47244"/>
                </a:lnTo>
                <a:lnTo>
                  <a:pt x="68758" y="103737"/>
                </a:lnTo>
                <a:lnTo>
                  <a:pt x="85235" y="75329"/>
                </a:lnTo>
                <a:close/>
              </a:path>
              <a:path w="171450" h="513079">
                <a:moveTo>
                  <a:pt x="101524" y="103095"/>
                </a:moveTo>
                <a:lnTo>
                  <a:pt x="101524" y="47244"/>
                </a:lnTo>
                <a:lnTo>
                  <a:pt x="85235" y="75329"/>
                </a:lnTo>
                <a:lnTo>
                  <a:pt x="101524" y="103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0" name="object 40"/>
          <p:cNvSpPr txBox="1"/>
          <p:nvPr/>
        </p:nvSpPr>
        <p:spPr>
          <a:xfrm>
            <a:off x="788524" y="2908845"/>
            <a:ext cx="6702238" cy="220435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5634" indent="-302015">
              <a:spcBef>
                <a:spcPts val="88"/>
              </a:spcBef>
              <a:buChar char="•"/>
              <a:tabLst>
                <a:tab pos="335634" algn="l"/>
              </a:tabLst>
            </a:pPr>
            <a:r>
              <a:rPr sz="1765" dirty="0">
                <a:latin typeface="Arial"/>
                <a:cs typeface="Arial"/>
              </a:rPr>
              <a:t>Using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this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expression,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force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to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“stretch”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i="1" dirty="0">
                <a:latin typeface="Times New Roman"/>
                <a:cs typeface="Times New Roman"/>
              </a:rPr>
              <a:t>n</a:t>
            </a:r>
            <a:r>
              <a:rPr sz="1765" i="1" spc="9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Arial"/>
                <a:cs typeface="Arial"/>
              </a:rPr>
              <a:t>bonds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in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solid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is:</a:t>
            </a:r>
            <a:endParaRPr sz="1765" dirty="0">
              <a:latin typeface="Arial"/>
              <a:cs typeface="Arial"/>
            </a:endParaRPr>
          </a:p>
          <a:p>
            <a:pPr marR="173700" algn="ctr">
              <a:lnSpc>
                <a:spcPts val="803"/>
              </a:lnSpc>
              <a:spcBef>
                <a:spcPts val="2007"/>
              </a:spcBef>
            </a:pPr>
            <a:r>
              <a:rPr sz="1015" i="1" spc="-44" dirty="0">
                <a:latin typeface="Times New Roman"/>
                <a:cs typeface="Times New Roman"/>
              </a:rPr>
              <a:t>r</a:t>
            </a:r>
            <a:endParaRPr sz="1015" dirty="0">
              <a:latin typeface="Times New Roman"/>
              <a:cs typeface="Times New Roman"/>
            </a:endParaRPr>
          </a:p>
          <a:p>
            <a:pPr marL="2708606">
              <a:lnSpc>
                <a:spcPts val="2762"/>
              </a:lnSpc>
            </a:pPr>
            <a:r>
              <a:rPr sz="1765" i="1" dirty="0">
                <a:latin typeface="Times New Roman"/>
                <a:cs typeface="Times New Roman"/>
              </a:rPr>
              <a:t>F</a:t>
            </a:r>
            <a:r>
              <a:rPr sz="1765" i="1" spc="154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Symbol"/>
                <a:cs typeface="Symbol"/>
              </a:rPr>
              <a:t></a:t>
            </a:r>
            <a:r>
              <a:rPr sz="1765" spc="-13" dirty="0">
                <a:latin typeface="Times New Roman"/>
                <a:cs typeface="Times New Roman"/>
              </a:rPr>
              <a:t> </a:t>
            </a:r>
            <a:r>
              <a:rPr sz="1765" i="1" dirty="0">
                <a:latin typeface="Times New Roman"/>
                <a:cs typeface="Times New Roman"/>
              </a:rPr>
              <a:t>n</a:t>
            </a:r>
            <a:r>
              <a:rPr sz="3971" baseline="-12962" dirty="0">
                <a:latin typeface="Symbol"/>
                <a:cs typeface="Symbol"/>
              </a:rPr>
              <a:t></a:t>
            </a:r>
            <a:r>
              <a:rPr sz="3971" spc="-549" baseline="-12962" dirty="0">
                <a:latin typeface="Times New Roman"/>
                <a:cs typeface="Times New Roman"/>
              </a:rPr>
              <a:t> </a:t>
            </a:r>
            <a:r>
              <a:rPr sz="1765" i="1" dirty="0">
                <a:latin typeface="Times New Roman"/>
                <a:cs typeface="Times New Roman"/>
              </a:rPr>
              <a:t>S</a:t>
            </a:r>
            <a:r>
              <a:rPr sz="1522" i="1" baseline="-24154" dirty="0">
                <a:latin typeface="Times New Roman"/>
                <a:cs typeface="Times New Roman"/>
              </a:rPr>
              <a:t>o</a:t>
            </a:r>
            <a:r>
              <a:rPr sz="1765" i="1" dirty="0">
                <a:latin typeface="Times New Roman"/>
                <a:cs typeface="Times New Roman"/>
              </a:rPr>
              <a:t>dr</a:t>
            </a:r>
            <a:r>
              <a:rPr sz="1765" i="1" spc="79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Symbol"/>
                <a:cs typeface="Symbol"/>
              </a:rPr>
              <a:t></a:t>
            </a:r>
            <a:r>
              <a:rPr sz="1765" spc="-13" dirty="0">
                <a:latin typeface="Times New Roman"/>
                <a:cs typeface="Times New Roman"/>
              </a:rPr>
              <a:t> </a:t>
            </a:r>
            <a:r>
              <a:rPr sz="1765" i="1" dirty="0">
                <a:latin typeface="Times New Roman"/>
                <a:cs typeface="Times New Roman"/>
              </a:rPr>
              <a:t>nS</a:t>
            </a:r>
            <a:r>
              <a:rPr sz="1522" i="1" baseline="-24154" dirty="0">
                <a:latin typeface="Times New Roman"/>
                <a:cs typeface="Times New Roman"/>
              </a:rPr>
              <a:t>o</a:t>
            </a:r>
            <a:r>
              <a:rPr sz="1522" i="1" spc="158" baseline="-24154" dirty="0">
                <a:latin typeface="Times New Roman"/>
                <a:cs typeface="Times New Roman"/>
              </a:rPr>
              <a:t> </a:t>
            </a:r>
            <a:r>
              <a:rPr sz="3309" baseline="-2222" dirty="0">
                <a:latin typeface="Symbol"/>
                <a:cs typeface="Symbol"/>
              </a:rPr>
              <a:t></a:t>
            </a:r>
            <a:r>
              <a:rPr sz="1765" i="1" dirty="0">
                <a:latin typeface="Times New Roman"/>
                <a:cs typeface="Times New Roman"/>
              </a:rPr>
              <a:t>r</a:t>
            </a:r>
            <a:r>
              <a:rPr sz="1765" i="1" spc="-26" dirty="0">
                <a:latin typeface="Times New Roman"/>
                <a:cs typeface="Times New Roman"/>
              </a:rPr>
              <a:t> </a:t>
            </a:r>
            <a:r>
              <a:rPr sz="1765" spc="-18" dirty="0">
                <a:latin typeface="Symbol"/>
                <a:cs typeface="Symbol"/>
              </a:rPr>
              <a:t></a:t>
            </a:r>
            <a:r>
              <a:rPr sz="1765" spc="-115" dirty="0">
                <a:latin typeface="Times New Roman"/>
                <a:cs typeface="Times New Roman"/>
              </a:rPr>
              <a:t> </a:t>
            </a:r>
            <a:r>
              <a:rPr sz="1765" i="1" spc="-75" dirty="0">
                <a:latin typeface="Times New Roman"/>
                <a:cs typeface="Times New Roman"/>
              </a:rPr>
              <a:t>r</a:t>
            </a:r>
            <a:r>
              <a:rPr sz="1522" i="1" spc="-112" baseline="-24154" dirty="0">
                <a:latin typeface="Times New Roman"/>
                <a:cs typeface="Times New Roman"/>
              </a:rPr>
              <a:t>o</a:t>
            </a:r>
            <a:r>
              <a:rPr sz="1522" i="1" spc="99" baseline="-24154" dirty="0">
                <a:latin typeface="Times New Roman"/>
                <a:cs typeface="Times New Roman"/>
              </a:rPr>
              <a:t> </a:t>
            </a:r>
            <a:r>
              <a:rPr sz="3309" spc="-66" baseline="-2222" dirty="0">
                <a:latin typeface="Symbol"/>
                <a:cs typeface="Symbol"/>
              </a:rPr>
              <a:t></a:t>
            </a:r>
            <a:endParaRPr sz="3309" baseline="-2222" dirty="0">
              <a:latin typeface="Symbol"/>
              <a:cs typeface="Symbol"/>
            </a:endParaRPr>
          </a:p>
          <a:p>
            <a:pPr marR="181545" algn="ctr">
              <a:spcBef>
                <a:spcPts val="361"/>
              </a:spcBef>
            </a:pPr>
            <a:r>
              <a:rPr sz="1015" i="1" spc="-22" dirty="0">
                <a:latin typeface="Times New Roman"/>
                <a:cs typeface="Times New Roman"/>
              </a:rPr>
              <a:t>r</a:t>
            </a:r>
            <a:r>
              <a:rPr sz="1059" i="1" spc="-33" baseline="-20833" dirty="0">
                <a:latin typeface="Times New Roman"/>
                <a:cs typeface="Times New Roman"/>
              </a:rPr>
              <a:t>o</a:t>
            </a:r>
            <a:endParaRPr sz="1059" baseline="-20833" dirty="0">
              <a:latin typeface="Times New Roman"/>
              <a:cs typeface="Times New Roman"/>
            </a:endParaRPr>
          </a:p>
          <a:p>
            <a:pPr>
              <a:spcBef>
                <a:spcPts val="507"/>
              </a:spcBef>
            </a:pPr>
            <a:endParaRPr sz="706" dirty="0">
              <a:latin typeface="Times New Roman"/>
              <a:cs typeface="Times New Roman"/>
            </a:endParaRPr>
          </a:p>
          <a:p>
            <a:pPr marL="335634">
              <a:spcBef>
                <a:spcPts val="4"/>
              </a:spcBef>
            </a:pPr>
            <a:r>
              <a:rPr sz="1765" dirty="0">
                <a:latin typeface="Arial"/>
                <a:cs typeface="Arial"/>
              </a:rPr>
              <a:t>where</a:t>
            </a:r>
            <a:r>
              <a:rPr sz="1765" spc="-18" dirty="0">
                <a:latin typeface="Arial"/>
                <a:cs typeface="Arial"/>
              </a:rPr>
              <a:t> </a:t>
            </a:r>
            <a:r>
              <a:rPr sz="1765" i="1" dirty="0">
                <a:latin typeface="Times New Roman"/>
                <a:cs typeface="Times New Roman"/>
              </a:rPr>
              <a:t>n</a:t>
            </a:r>
            <a:r>
              <a:rPr sz="1765" i="1" spc="26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Arial"/>
                <a:cs typeface="Arial"/>
              </a:rPr>
              <a:t>is</a:t>
            </a:r>
            <a:r>
              <a:rPr sz="1765" spc="-22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22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number</a:t>
            </a:r>
            <a:r>
              <a:rPr sz="1765" spc="-22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of</a:t>
            </a:r>
            <a:r>
              <a:rPr sz="1765" spc="-18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bonds.</a:t>
            </a:r>
            <a:endParaRPr sz="1765" dirty="0">
              <a:latin typeface="Arial"/>
              <a:cs typeface="Arial"/>
            </a:endParaRPr>
          </a:p>
          <a:p>
            <a:pPr marL="1051728">
              <a:lnSpc>
                <a:spcPts val="2052"/>
              </a:lnSpc>
              <a:spcBef>
                <a:spcPts val="309"/>
              </a:spcBef>
            </a:pPr>
            <a:r>
              <a:rPr sz="1853" i="1" spc="-44" dirty="0">
                <a:latin typeface="Symbol"/>
                <a:cs typeface="Symbol"/>
              </a:rPr>
              <a:t></a:t>
            </a:r>
            <a:endParaRPr sz="1853" dirty="0">
              <a:latin typeface="Symbol"/>
              <a:cs typeface="Symbol"/>
            </a:endParaRPr>
          </a:p>
          <a:p>
            <a:pPr marL="2788733" lvl="1" indent="-302575">
              <a:lnSpc>
                <a:spcPts val="1946"/>
              </a:lnSpc>
              <a:buChar char="•"/>
              <a:tabLst>
                <a:tab pos="2788733" algn="l"/>
              </a:tabLst>
            </a:pPr>
            <a:r>
              <a:rPr sz="1765" dirty="0">
                <a:latin typeface="Arial"/>
                <a:cs typeface="Arial"/>
              </a:rPr>
              <a:t>The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applied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stress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is:</a:t>
            </a:r>
            <a:endParaRPr sz="1765" dirty="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987320" y="6318602"/>
            <a:ext cx="196103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">
              <a:spcBef>
                <a:spcPts val="84"/>
              </a:spcBef>
            </a:pPr>
            <a:r>
              <a:rPr sz="1765" i="1" spc="-22" dirty="0">
                <a:latin typeface="Times New Roman"/>
                <a:cs typeface="Times New Roman"/>
              </a:rPr>
              <a:t>r</a:t>
            </a:r>
            <a:r>
              <a:rPr sz="1522" i="1" spc="-33" baseline="-24154" dirty="0">
                <a:latin typeface="Times New Roman"/>
                <a:cs typeface="Times New Roman"/>
              </a:rPr>
              <a:t>o</a:t>
            </a:r>
            <a:endParaRPr sz="1522" baseline="-24154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39756" y="6558628"/>
            <a:ext cx="87406" cy="168078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015" i="1" spc="-44" dirty="0">
                <a:latin typeface="Times New Roman"/>
                <a:cs typeface="Times New Roman"/>
              </a:rPr>
              <a:t>o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475883" y="6406680"/>
            <a:ext cx="109818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765" i="1" spc="-44" dirty="0">
                <a:latin typeface="Times New Roman"/>
                <a:cs typeface="Times New Roman"/>
              </a:rPr>
              <a:t>r</a:t>
            </a:r>
            <a:endParaRPr sz="1765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418971" y="5315109"/>
            <a:ext cx="194981" cy="602316"/>
            <a:chOff x="2541270" y="5710237"/>
            <a:chExt cx="220979" cy="682625"/>
          </a:xfrm>
        </p:grpSpPr>
        <p:sp>
          <p:nvSpPr>
            <p:cNvPr id="45" name="object 45"/>
            <p:cNvSpPr/>
            <p:nvPr/>
          </p:nvSpPr>
          <p:spPr>
            <a:xfrm>
              <a:off x="2602230" y="5731001"/>
              <a:ext cx="98425" cy="647700"/>
            </a:xfrm>
            <a:custGeom>
              <a:avLst/>
              <a:gdLst/>
              <a:ahLst/>
              <a:cxnLst/>
              <a:rect l="l" t="t" r="r" b="b"/>
              <a:pathLst>
                <a:path w="98425" h="647700">
                  <a:moveTo>
                    <a:pt x="52234" y="5958"/>
                  </a:moveTo>
                  <a:lnTo>
                    <a:pt x="48767" y="0"/>
                  </a:lnTo>
                  <a:lnTo>
                    <a:pt x="0" y="83058"/>
                  </a:lnTo>
                  <a:lnTo>
                    <a:pt x="0" y="86868"/>
                  </a:lnTo>
                  <a:lnTo>
                    <a:pt x="2285" y="89916"/>
                  </a:lnTo>
                  <a:lnTo>
                    <a:pt x="5333" y="89916"/>
                  </a:lnTo>
                  <a:lnTo>
                    <a:pt x="8381" y="87630"/>
                  </a:lnTo>
                  <a:lnTo>
                    <a:pt x="44195" y="26928"/>
                  </a:lnTo>
                  <a:lnTo>
                    <a:pt x="44195" y="9144"/>
                  </a:lnTo>
                  <a:lnTo>
                    <a:pt x="45719" y="6096"/>
                  </a:lnTo>
                  <a:lnTo>
                    <a:pt x="48767" y="4572"/>
                  </a:lnTo>
                  <a:lnTo>
                    <a:pt x="52234" y="5958"/>
                  </a:lnTo>
                  <a:close/>
                </a:path>
                <a:path w="98425" h="647700">
                  <a:moveTo>
                    <a:pt x="49113" y="628343"/>
                  </a:moveTo>
                  <a:lnTo>
                    <a:pt x="8381" y="559308"/>
                  </a:lnTo>
                  <a:lnTo>
                    <a:pt x="5333" y="557022"/>
                  </a:lnTo>
                  <a:lnTo>
                    <a:pt x="2285" y="557784"/>
                  </a:lnTo>
                  <a:lnTo>
                    <a:pt x="0" y="560832"/>
                  </a:lnTo>
                  <a:lnTo>
                    <a:pt x="0" y="563880"/>
                  </a:lnTo>
                  <a:lnTo>
                    <a:pt x="44195" y="639841"/>
                  </a:lnTo>
                  <a:lnTo>
                    <a:pt x="44195" y="637794"/>
                  </a:lnTo>
                  <a:lnTo>
                    <a:pt x="44957" y="639699"/>
                  </a:lnTo>
                  <a:lnTo>
                    <a:pt x="44957" y="635508"/>
                  </a:lnTo>
                  <a:lnTo>
                    <a:pt x="49113" y="628343"/>
                  </a:lnTo>
                  <a:close/>
                </a:path>
                <a:path w="98425" h="647700">
                  <a:moveTo>
                    <a:pt x="53339" y="11430"/>
                  </a:moveTo>
                  <a:lnTo>
                    <a:pt x="53339" y="9144"/>
                  </a:lnTo>
                  <a:lnTo>
                    <a:pt x="52715" y="6723"/>
                  </a:lnTo>
                  <a:lnTo>
                    <a:pt x="52234" y="5958"/>
                  </a:lnTo>
                  <a:lnTo>
                    <a:pt x="48767" y="4572"/>
                  </a:lnTo>
                  <a:lnTo>
                    <a:pt x="45719" y="6096"/>
                  </a:lnTo>
                  <a:lnTo>
                    <a:pt x="44195" y="9144"/>
                  </a:lnTo>
                  <a:lnTo>
                    <a:pt x="44195" y="26928"/>
                  </a:lnTo>
                  <a:lnTo>
                    <a:pt x="44957" y="25636"/>
                  </a:lnTo>
                  <a:lnTo>
                    <a:pt x="44957" y="11430"/>
                  </a:lnTo>
                  <a:lnTo>
                    <a:pt x="53339" y="11430"/>
                  </a:lnTo>
                  <a:close/>
                </a:path>
                <a:path w="98425" h="647700">
                  <a:moveTo>
                    <a:pt x="53339" y="621056"/>
                  </a:moveTo>
                  <a:lnTo>
                    <a:pt x="53339" y="25881"/>
                  </a:lnTo>
                  <a:lnTo>
                    <a:pt x="49113" y="18594"/>
                  </a:lnTo>
                  <a:lnTo>
                    <a:pt x="44195" y="26928"/>
                  </a:lnTo>
                  <a:lnTo>
                    <a:pt x="44195" y="620009"/>
                  </a:lnTo>
                  <a:lnTo>
                    <a:pt x="49113" y="628343"/>
                  </a:lnTo>
                  <a:lnTo>
                    <a:pt x="53339" y="621056"/>
                  </a:lnTo>
                  <a:close/>
                </a:path>
                <a:path w="98425" h="647700">
                  <a:moveTo>
                    <a:pt x="52234" y="641741"/>
                  </a:moveTo>
                  <a:lnTo>
                    <a:pt x="48767" y="643128"/>
                  </a:lnTo>
                  <a:lnTo>
                    <a:pt x="45719" y="641604"/>
                  </a:lnTo>
                  <a:lnTo>
                    <a:pt x="44195" y="637794"/>
                  </a:lnTo>
                  <a:lnTo>
                    <a:pt x="44195" y="639841"/>
                  </a:lnTo>
                  <a:lnTo>
                    <a:pt x="48767" y="647700"/>
                  </a:lnTo>
                  <a:lnTo>
                    <a:pt x="52234" y="641741"/>
                  </a:lnTo>
                  <a:close/>
                </a:path>
                <a:path w="98425" h="647700">
                  <a:moveTo>
                    <a:pt x="53339" y="11430"/>
                  </a:moveTo>
                  <a:lnTo>
                    <a:pt x="44957" y="11430"/>
                  </a:lnTo>
                  <a:lnTo>
                    <a:pt x="49113" y="18594"/>
                  </a:lnTo>
                  <a:lnTo>
                    <a:pt x="53339" y="11430"/>
                  </a:lnTo>
                  <a:close/>
                </a:path>
                <a:path w="98425" h="647700">
                  <a:moveTo>
                    <a:pt x="49113" y="18594"/>
                  </a:moveTo>
                  <a:lnTo>
                    <a:pt x="44957" y="11430"/>
                  </a:lnTo>
                  <a:lnTo>
                    <a:pt x="44957" y="25636"/>
                  </a:lnTo>
                  <a:lnTo>
                    <a:pt x="49113" y="18594"/>
                  </a:lnTo>
                  <a:close/>
                </a:path>
                <a:path w="98425" h="647700">
                  <a:moveTo>
                    <a:pt x="53339" y="635508"/>
                  </a:moveTo>
                  <a:lnTo>
                    <a:pt x="49113" y="628343"/>
                  </a:lnTo>
                  <a:lnTo>
                    <a:pt x="44957" y="635508"/>
                  </a:lnTo>
                  <a:lnTo>
                    <a:pt x="53339" y="635508"/>
                  </a:lnTo>
                  <a:close/>
                </a:path>
                <a:path w="98425" h="647700">
                  <a:moveTo>
                    <a:pt x="53339" y="637794"/>
                  </a:moveTo>
                  <a:lnTo>
                    <a:pt x="53339" y="635508"/>
                  </a:lnTo>
                  <a:lnTo>
                    <a:pt x="44957" y="635508"/>
                  </a:lnTo>
                  <a:lnTo>
                    <a:pt x="44957" y="639699"/>
                  </a:lnTo>
                  <a:lnTo>
                    <a:pt x="45719" y="641604"/>
                  </a:lnTo>
                  <a:lnTo>
                    <a:pt x="48767" y="643128"/>
                  </a:lnTo>
                  <a:lnTo>
                    <a:pt x="52234" y="641741"/>
                  </a:lnTo>
                  <a:lnTo>
                    <a:pt x="52715" y="640914"/>
                  </a:lnTo>
                  <a:lnTo>
                    <a:pt x="53339" y="637794"/>
                  </a:lnTo>
                  <a:close/>
                </a:path>
                <a:path w="98425" h="647700">
                  <a:moveTo>
                    <a:pt x="53339" y="25881"/>
                  </a:moveTo>
                  <a:lnTo>
                    <a:pt x="53339" y="11430"/>
                  </a:lnTo>
                  <a:lnTo>
                    <a:pt x="49113" y="18594"/>
                  </a:lnTo>
                  <a:lnTo>
                    <a:pt x="53339" y="25881"/>
                  </a:lnTo>
                  <a:close/>
                </a:path>
                <a:path w="98425" h="647700">
                  <a:moveTo>
                    <a:pt x="98297" y="560832"/>
                  </a:moveTo>
                  <a:lnTo>
                    <a:pt x="96011" y="557784"/>
                  </a:lnTo>
                  <a:lnTo>
                    <a:pt x="92201" y="557022"/>
                  </a:lnTo>
                  <a:lnTo>
                    <a:pt x="89153" y="559308"/>
                  </a:lnTo>
                  <a:lnTo>
                    <a:pt x="49113" y="628343"/>
                  </a:lnTo>
                  <a:lnTo>
                    <a:pt x="53339" y="635508"/>
                  </a:lnTo>
                  <a:lnTo>
                    <a:pt x="53339" y="639841"/>
                  </a:lnTo>
                  <a:lnTo>
                    <a:pt x="97535" y="563880"/>
                  </a:lnTo>
                  <a:lnTo>
                    <a:pt x="98297" y="560832"/>
                  </a:lnTo>
                  <a:close/>
                </a:path>
                <a:path w="98425" h="647700">
                  <a:moveTo>
                    <a:pt x="52715" y="6723"/>
                  </a:moveTo>
                  <a:lnTo>
                    <a:pt x="52577" y="6096"/>
                  </a:lnTo>
                  <a:lnTo>
                    <a:pt x="52234" y="5958"/>
                  </a:lnTo>
                  <a:lnTo>
                    <a:pt x="52715" y="6723"/>
                  </a:lnTo>
                  <a:close/>
                </a:path>
                <a:path w="98425" h="647700">
                  <a:moveTo>
                    <a:pt x="52715" y="640914"/>
                  </a:moveTo>
                  <a:lnTo>
                    <a:pt x="52234" y="641741"/>
                  </a:lnTo>
                  <a:lnTo>
                    <a:pt x="52577" y="641604"/>
                  </a:lnTo>
                  <a:lnTo>
                    <a:pt x="52715" y="640914"/>
                  </a:lnTo>
                  <a:close/>
                </a:path>
                <a:path w="98425" h="647700">
                  <a:moveTo>
                    <a:pt x="98297" y="86868"/>
                  </a:moveTo>
                  <a:lnTo>
                    <a:pt x="97535" y="83058"/>
                  </a:lnTo>
                  <a:lnTo>
                    <a:pt x="52715" y="6723"/>
                  </a:lnTo>
                  <a:lnTo>
                    <a:pt x="53339" y="9144"/>
                  </a:lnTo>
                  <a:lnTo>
                    <a:pt x="53339" y="25881"/>
                  </a:lnTo>
                  <a:lnTo>
                    <a:pt x="89153" y="87630"/>
                  </a:lnTo>
                  <a:lnTo>
                    <a:pt x="92201" y="89916"/>
                  </a:lnTo>
                  <a:lnTo>
                    <a:pt x="96011" y="89916"/>
                  </a:lnTo>
                  <a:lnTo>
                    <a:pt x="98297" y="86868"/>
                  </a:lnTo>
                  <a:close/>
                </a:path>
                <a:path w="98425" h="647700">
                  <a:moveTo>
                    <a:pt x="53339" y="639841"/>
                  </a:moveTo>
                  <a:lnTo>
                    <a:pt x="53339" y="637794"/>
                  </a:lnTo>
                  <a:lnTo>
                    <a:pt x="52715" y="640914"/>
                  </a:lnTo>
                  <a:lnTo>
                    <a:pt x="53339" y="639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6" name="object 46"/>
            <p:cNvSpPr/>
            <p:nvPr/>
          </p:nvSpPr>
          <p:spPr>
            <a:xfrm>
              <a:off x="2541270" y="5715000"/>
              <a:ext cx="220979" cy="0"/>
            </a:xfrm>
            <a:custGeom>
              <a:avLst/>
              <a:gdLst/>
              <a:ahLst/>
              <a:cxnLst/>
              <a:rect l="l" t="t" r="r" b="b"/>
              <a:pathLst>
                <a:path w="220980">
                  <a:moveTo>
                    <a:pt x="220980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7" name="object 47"/>
            <p:cNvSpPr/>
            <p:nvPr/>
          </p:nvSpPr>
          <p:spPr>
            <a:xfrm>
              <a:off x="2541270" y="6387845"/>
              <a:ext cx="220979" cy="0"/>
            </a:xfrm>
            <a:custGeom>
              <a:avLst/>
              <a:gdLst/>
              <a:ahLst/>
              <a:cxnLst/>
              <a:rect l="l" t="t" r="r" b="b"/>
              <a:pathLst>
                <a:path w="220980">
                  <a:moveTo>
                    <a:pt x="220980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685446" y="5599181"/>
            <a:ext cx="87406" cy="168078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015" i="1" spc="-44" dirty="0">
                <a:latin typeface="Times New Roman"/>
                <a:cs typeface="Times New Roman"/>
              </a:rPr>
              <a:t>o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621572" y="5447232"/>
            <a:ext cx="109818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765" i="1" spc="-44" dirty="0">
                <a:latin typeface="Times New Roman"/>
                <a:cs typeface="Times New Roman"/>
              </a:rPr>
              <a:t>r</a:t>
            </a:r>
            <a:endParaRPr sz="1765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5B2ED8E-201F-43A8-921F-4C974625C048}"/>
                  </a:ext>
                </a:extLst>
              </p:cNvPr>
              <p:cNvSpPr txBox="1"/>
              <p:nvPr/>
            </p:nvSpPr>
            <p:spPr>
              <a:xfrm>
                <a:off x="3687830" y="5386263"/>
                <a:ext cx="2984689" cy="688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i="1" dirty="0">
                              <a:latin typeface="Times New Roman"/>
                              <a:cs typeface="Times New Roman"/>
                            </a:rPr>
                            <m:t>F</m:t>
                          </m:r>
                        </m:num>
                        <m:den>
                          <m: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i="1" dirty="0">
                              <a:latin typeface="Times New Roman"/>
                              <a:cs typeface="Times New Roman"/>
                            </a:rPr>
                            <m:t>nS</m:t>
                          </m:r>
                          <m:r>
                            <m:rPr>
                              <m:nor/>
                            </m:rPr>
                            <a:rPr lang="en-US" altLang="zh-CN" sz="1600" i="1" baseline="-24154" dirty="0">
                              <a:latin typeface="Times New Roman"/>
                              <a:cs typeface="Times New Roman"/>
                            </a:rPr>
                            <m:t>o</m:t>
                          </m:r>
                          <m:r>
                            <m:rPr>
                              <m:nor/>
                            </m:rPr>
                            <a:rPr lang="en-US" altLang="zh-CN" sz="1600" i="1" spc="158" baseline="-24154" dirty="0">
                              <a:latin typeface="Times New Roman"/>
                              <a:cs typeface="Times New Roman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3600" baseline="-2222" dirty="0">
                              <a:latin typeface="Symbol"/>
                              <a:cs typeface="Symbol"/>
                            </a:rPr>
                            <m:t>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latin typeface="Times New Roman"/>
                              <a:cs typeface="Times New Roman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altLang="zh-CN" i="1" spc="-26" dirty="0">
                              <a:latin typeface="Times New Roman"/>
                              <a:cs typeface="Times New Roman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pc="-18" dirty="0">
                              <a:latin typeface="Symbol"/>
                              <a:cs typeface="Symbol"/>
                            </a:rPr>
                            <m:t></m:t>
                          </m:r>
                          <m:r>
                            <m:rPr>
                              <m:nor/>
                            </m:rPr>
                            <a:rPr lang="en-US" altLang="zh-CN" spc="-115" dirty="0">
                              <a:latin typeface="Times New Roman"/>
                              <a:cs typeface="Times New Roman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i="1" spc="-75" dirty="0">
                              <a:latin typeface="Times New Roman"/>
                              <a:cs typeface="Times New Roman"/>
                            </a:rPr>
                            <m:t>r</m:t>
                          </m:r>
                          <m:r>
                            <m:rPr>
                              <m:nor/>
                            </m:rPr>
                            <a:rPr lang="en-US" altLang="zh-CN" sz="1600" i="1" spc="-112" baseline="-24154" dirty="0">
                              <a:latin typeface="Times New Roman"/>
                              <a:cs typeface="Times New Roman"/>
                            </a:rPr>
                            <m:t>o</m:t>
                          </m:r>
                          <m:r>
                            <m:rPr>
                              <m:nor/>
                            </m:rPr>
                            <a:rPr lang="en-US" altLang="zh-CN" sz="1600" i="1" spc="99" baseline="-24154" dirty="0">
                              <a:latin typeface="Times New Roman"/>
                              <a:cs typeface="Times New Roman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3600" spc="-66" baseline="-2222" dirty="0">
                              <a:latin typeface="Symbol"/>
                              <a:cs typeface="Symbol"/>
                            </a:rPr>
                            <m:t></m:t>
                          </m:r>
                          <m:r>
                            <m:rPr>
                              <m:nor/>
                            </m:rPr>
                            <a:rPr lang="en-US" altLang="zh-CN" sz="3600" baseline="-2222" dirty="0">
                              <a:latin typeface="Symbol"/>
                              <a:cs typeface="Symbol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i="1" dirty="0">
                              <a:latin typeface="Times New Roman"/>
                              <a:cs typeface="Times New Roman"/>
                            </a:rPr>
                            <m:t>n</m:t>
                          </m:r>
                          <m:sSup>
                            <m:sSup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altLang="zh-CN" i="1" spc="-75" dirty="0">
                                  <a:latin typeface="Times New Roman"/>
                                  <a:cs typeface="Times New Roman"/>
                                </a:rPr>
                                <m:t>r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i="1" spc="-112" baseline="-24154" dirty="0">
                                  <a:latin typeface="Times New Roman"/>
                                  <a:cs typeface="Times New Roman"/>
                                </a:rPr>
                                <m:t>o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cs typeface="Times New Roman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85B2ED8E-201F-43A8-921F-4C974625C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830" y="5386263"/>
                <a:ext cx="2984689" cy="6885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6396" y="1179895"/>
            <a:ext cx="3566272" cy="771433"/>
          </a:xfrm>
          <a:prstGeom prst="rect">
            <a:avLst/>
          </a:prstGeom>
        </p:spPr>
        <p:txBody>
          <a:bodyPr vert="horz" wrap="square" lIns="0" tIns="110938" rIns="0" bIns="0" rtlCol="0">
            <a:spAutoFit/>
          </a:bodyPr>
          <a:lstStyle/>
          <a:p>
            <a:pPr marL="335634" indent="-302015">
              <a:spcBef>
                <a:spcPts val="874"/>
              </a:spcBef>
              <a:buChar char="•"/>
              <a:tabLst>
                <a:tab pos="335634" algn="l"/>
              </a:tabLst>
            </a:pPr>
            <a:r>
              <a:rPr sz="1765" dirty="0">
                <a:latin typeface="Arial"/>
                <a:cs typeface="Arial"/>
              </a:rPr>
              <a:t>The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strain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can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be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expressed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as:</a:t>
            </a:r>
            <a:endParaRPr sz="1765" dirty="0">
              <a:latin typeface="Arial"/>
              <a:cs typeface="Arial"/>
            </a:endParaRPr>
          </a:p>
          <a:p>
            <a:pPr marL="413519">
              <a:spcBef>
                <a:spcPts val="843"/>
              </a:spcBef>
            </a:pPr>
            <a:r>
              <a:rPr sz="2780" i="1" baseline="-33068" dirty="0">
                <a:latin typeface="Symbol"/>
                <a:cs typeface="Symbol"/>
              </a:rPr>
              <a:t></a:t>
            </a:r>
            <a:r>
              <a:rPr sz="2780" spc="205" baseline="-33068" dirty="0">
                <a:latin typeface="Times New Roman"/>
                <a:cs typeface="Times New Roman"/>
              </a:rPr>
              <a:t> </a:t>
            </a:r>
            <a:r>
              <a:rPr sz="2647" baseline="-34722" dirty="0">
                <a:latin typeface="Symbol"/>
                <a:cs typeface="Symbol"/>
              </a:rPr>
              <a:t></a:t>
            </a:r>
            <a:r>
              <a:rPr sz="2647" spc="59" baseline="-34722" dirty="0">
                <a:latin typeface="Times New Roman"/>
                <a:cs typeface="Times New Roman"/>
              </a:rPr>
              <a:t> </a:t>
            </a:r>
            <a:r>
              <a:rPr sz="1765" i="1" dirty="0">
                <a:latin typeface="Times New Roman"/>
                <a:cs typeface="Times New Roman"/>
              </a:rPr>
              <a:t>r</a:t>
            </a:r>
            <a:r>
              <a:rPr sz="1765" i="1" spc="-57" dirty="0">
                <a:latin typeface="Times New Roman"/>
                <a:cs typeface="Times New Roman"/>
              </a:rPr>
              <a:t> </a:t>
            </a:r>
            <a:r>
              <a:rPr sz="1765" spc="-18" dirty="0">
                <a:latin typeface="Symbol"/>
                <a:cs typeface="Symbol"/>
              </a:rPr>
              <a:t></a:t>
            </a:r>
            <a:r>
              <a:rPr sz="1765" spc="-132" dirty="0">
                <a:latin typeface="Times New Roman"/>
                <a:cs typeface="Times New Roman"/>
              </a:rPr>
              <a:t> </a:t>
            </a:r>
            <a:r>
              <a:rPr sz="1765" i="1" spc="-31" dirty="0">
                <a:latin typeface="Times New Roman"/>
                <a:cs typeface="Times New Roman"/>
              </a:rPr>
              <a:t>r</a:t>
            </a:r>
            <a:r>
              <a:rPr sz="1522" i="1" spc="-46" baseline="-24154" dirty="0">
                <a:latin typeface="Times New Roman"/>
                <a:cs typeface="Times New Roman"/>
              </a:rPr>
              <a:t>o</a:t>
            </a:r>
            <a:endParaRPr sz="1522" baseline="-24154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8807" y="2568777"/>
            <a:ext cx="2575672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13221" indent="-302015">
              <a:spcBef>
                <a:spcPts val="84"/>
              </a:spcBef>
              <a:buChar char="•"/>
              <a:tabLst>
                <a:tab pos="313221" algn="l"/>
              </a:tabLst>
            </a:pPr>
            <a:r>
              <a:rPr sz="1765" dirty="0">
                <a:latin typeface="Arial"/>
                <a:cs typeface="Arial"/>
              </a:rPr>
              <a:t>Thus,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stress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becomes:</a:t>
            </a:r>
            <a:endParaRPr sz="176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669" y="3958465"/>
            <a:ext cx="2181225" cy="886409"/>
          </a:xfrm>
          <a:prstGeom prst="rect">
            <a:avLst/>
          </a:prstGeom>
        </p:spPr>
        <p:txBody>
          <a:bodyPr vert="horz" wrap="square" lIns="0" tIns="161365" rIns="0" bIns="0" rtlCol="0">
            <a:spAutoFit/>
          </a:bodyPr>
          <a:lstStyle/>
          <a:p>
            <a:pPr marL="313221" indent="-302015">
              <a:spcBef>
                <a:spcPts val="1271"/>
              </a:spcBef>
              <a:buChar char="•"/>
              <a:tabLst>
                <a:tab pos="313221" algn="l"/>
              </a:tabLst>
            </a:pPr>
            <a:r>
              <a:rPr sz="1765" dirty="0">
                <a:latin typeface="Arial"/>
                <a:cs typeface="Arial"/>
              </a:rPr>
              <a:t>From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Hooke’s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spc="-18" dirty="0">
                <a:latin typeface="Arial"/>
                <a:cs typeface="Arial"/>
              </a:rPr>
              <a:t>law:</a:t>
            </a:r>
            <a:endParaRPr sz="1765" dirty="0">
              <a:latin typeface="Arial"/>
              <a:cs typeface="Arial"/>
            </a:endParaRPr>
          </a:p>
          <a:p>
            <a:pPr marL="383262">
              <a:spcBef>
                <a:spcPts val="1266"/>
              </a:spcBef>
            </a:pPr>
            <a:r>
              <a:rPr sz="1853" i="1" dirty="0">
                <a:latin typeface="Symbol"/>
                <a:cs typeface="Symbol"/>
              </a:rPr>
              <a:t></a:t>
            </a:r>
            <a:r>
              <a:rPr sz="1853" spc="168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Symbol"/>
                <a:cs typeface="Symbol"/>
              </a:rPr>
              <a:t></a:t>
            </a:r>
            <a:r>
              <a:rPr sz="1765" spc="-4" dirty="0">
                <a:latin typeface="Times New Roman"/>
                <a:cs typeface="Times New Roman"/>
              </a:rPr>
              <a:t> </a:t>
            </a:r>
            <a:r>
              <a:rPr sz="1765" i="1" spc="-22" dirty="0">
                <a:latin typeface="Times New Roman"/>
                <a:cs typeface="Times New Roman"/>
              </a:rPr>
              <a:t>E</a:t>
            </a:r>
            <a:r>
              <a:rPr sz="1853" i="1" spc="-22" dirty="0">
                <a:latin typeface="Symbol"/>
                <a:cs typeface="Symbol"/>
              </a:rPr>
              <a:t></a:t>
            </a:r>
            <a:endParaRPr sz="1853" dirty="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8807" y="5145904"/>
            <a:ext cx="885825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13221" indent="-302015">
              <a:spcBef>
                <a:spcPts val="84"/>
              </a:spcBef>
              <a:buChar char="•"/>
              <a:tabLst>
                <a:tab pos="313221" algn="l"/>
              </a:tabLst>
            </a:pPr>
            <a:r>
              <a:rPr sz="1765" spc="-9" dirty="0">
                <a:latin typeface="Arial"/>
                <a:cs typeface="Arial"/>
              </a:rPr>
              <a:t>Thus,</a:t>
            </a:r>
            <a:endParaRPr sz="1765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66912" y="1987630"/>
            <a:ext cx="465044" cy="0"/>
          </a:xfrm>
          <a:custGeom>
            <a:avLst/>
            <a:gdLst/>
            <a:ahLst/>
            <a:cxnLst/>
            <a:rect l="l" t="t" r="r" b="b"/>
            <a:pathLst>
              <a:path w="527050">
                <a:moveTo>
                  <a:pt x="0" y="0"/>
                </a:moveTo>
                <a:lnTo>
                  <a:pt x="526542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1290634" y="1980313"/>
            <a:ext cx="197224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765" i="1" spc="-22" dirty="0">
                <a:latin typeface="Times New Roman"/>
                <a:cs typeface="Times New Roman"/>
              </a:rPr>
              <a:t>r</a:t>
            </a:r>
            <a:r>
              <a:rPr sz="1522" i="1" spc="-33" baseline="-24154" dirty="0">
                <a:latin typeface="Times New Roman"/>
                <a:cs typeface="Times New Roman"/>
              </a:rPr>
              <a:t>o</a:t>
            </a:r>
            <a:endParaRPr sz="1522" baseline="-24154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64453" y="5595476"/>
            <a:ext cx="629210" cy="588309"/>
            <a:chOff x="2058161" y="5767578"/>
            <a:chExt cx="713105" cy="666750"/>
          </a:xfrm>
        </p:grpSpPr>
        <p:sp>
          <p:nvSpPr>
            <p:cNvPr id="22" name="object 22"/>
            <p:cNvSpPr/>
            <p:nvPr/>
          </p:nvSpPr>
          <p:spPr>
            <a:xfrm>
              <a:off x="2058161" y="6100572"/>
              <a:ext cx="186055" cy="0"/>
            </a:xfrm>
            <a:custGeom>
              <a:avLst/>
              <a:gdLst/>
              <a:ahLst/>
              <a:cxnLst/>
              <a:rect l="l" t="t" r="r" b="b"/>
              <a:pathLst>
                <a:path w="186055">
                  <a:moveTo>
                    <a:pt x="0" y="0"/>
                  </a:moveTo>
                  <a:lnTo>
                    <a:pt x="185928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2287523" y="6100572"/>
              <a:ext cx="451484" cy="0"/>
            </a:xfrm>
            <a:custGeom>
              <a:avLst/>
              <a:gdLst/>
              <a:ahLst/>
              <a:cxnLst/>
              <a:rect l="l" t="t" r="r" b="b"/>
              <a:pathLst>
                <a:path w="451485">
                  <a:moveTo>
                    <a:pt x="0" y="0"/>
                  </a:moveTo>
                  <a:lnTo>
                    <a:pt x="451104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2767583" y="5767578"/>
              <a:ext cx="0" cy="666750"/>
            </a:xfrm>
            <a:custGeom>
              <a:avLst/>
              <a:gdLst/>
              <a:ahLst/>
              <a:cxnLst/>
              <a:rect l="l" t="t" r="r" b="b"/>
              <a:pathLst>
                <a:path h="666750">
                  <a:moveTo>
                    <a:pt x="0" y="0"/>
                  </a:moveTo>
                  <a:lnTo>
                    <a:pt x="0" y="66675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22550" y="5875957"/>
            <a:ext cx="87406" cy="168078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015" spc="-44" dirty="0">
                <a:latin typeface="Times New Roman"/>
                <a:cs typeface="Times New Roman"/>
              </a:rPr>
              <a:t>2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83047" y="5571345"/>
            <a:ext cx="1095935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507093" algn="l"/>
              </a:tabLst>
            </a:pPr>
            <a:r>
              <a:rPr sz="1765" i="1" spc="-44" dirty="0">
                <a:latin typeface="Times New Roman"/>
                <a:cs typeface="Times New Roman"/>
              </a:rPr>
              <a:t>S</a:t>
            </a:r>
            <a:r>
              <a:rPr sz="1765" i="1" dirty="0">
                <a:latin typeface="Times New Roman"/>
                <a:cs typeface="Times New Roman"/>
              </a:rPr>
              <a:t>	</a:t>
            </a:r>
            <a:r>
              <a:rPr sz="1765" dirty="0">
                <a:latin typeface="Times New Roman"/>
                <a:cs typeface="Times New Roman"/>
              </a:rPr>
              <a:t>1</a:t>
            </a:r>
            <a:r>
              <a:rPr sz="1765" spc="119" dirty="0">
                <a:latin typeface="Times New Roman"/>
                <a:cs typeface="Times New Roman"/>
              </a:rPr>
              <a:t> </a:t>
            </a:r>
            <a:r>
              <a:rPr sz="1765" i="1" dirty="0">
                <a:latin typeface="Times New Roman"/>
                <a:cs typeface="Times New Roman"/>
              </a:rPr>
              <a:t>d</a:t>
            </a:r>
            <a:r>
              <a:rPr sz="1765" i="1" spc="-202" dirty="0">
                <a:latin typeface="Times New Roman"/>
                <a:cs typeface="Times New Roman"/>
              </a:rPr>
              <a:t> </a:t>
            </a:r>
            <a:r>
              <a:rPr sz="1522" spc="-33" baseline="43478" dirty="0">
                <a:latin typeface="Times New Roman"/>
                <a:cs typeface="Times New Roman"/>
              </a:rPr>
              <a:t>2</a:t>
            </a:r>
            <a:r>
              <a:rPr sz="1765" i="1" spc="-22" dirty="0">
                <a:latin typeface="Times New Roman"/>
                <a:cs typeface="Times New Roman"/>
              </a:rPr>
              <a:t>U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78223" y="6121791"/>
            <a:ext cx="69476" cy="123895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706" i="1" spc="-44" dirty="0">
                <a:latin typeface="Times New Roman"/>
                <a:cs typeface="Times New Roman"/>
              </a:rPr>
              <a:t>o</a:t>
            </a:r>
            <a:endParaRPr sz="706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2566" y="5627150"/>
            <a:ext cx="1376643" cy="54992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826">
              <a:lnSpc>
                <a:spcPts val="2065"/>
              </a:lnSpc>
              <a:spcBef>
                <a:spcPts val="88"/>
              </a:spcBef>
            </a:pPr>
            <a:r>
              <a:rPr sz="2647" i="1" baseline="-20833" dirty="0">
                <a:latin typeface="Times New Roman"/>
                <a:cs typeface="Times New Roman"/>
              </a:rPr>
              <a:t>E</a:t>
            </a:r>
            <a:r>
              <a:rPr sz="2647" i="1" spc="53" baseline="-20833" dirty="0">
                <a:latin typeface="Times New Roman"/>
                <a:cs typeface="Times New Roman"/>
              </a:rPr>
              <a:t> </a:t>
            </a:r>
            <a:r>
              <a:rPr sz="2647" baseline="-20833" dirty="0">
                <a:latin typeface="Symbol"/>
                <a:cs typeface="Symbol"/>
              </a:rPr>
              <a:t></a:t>
            </a:r>
            <a:r>
              <a:rPr sz="2647" spc="-13" baseline="-20833" dirty="0">
                <a:latin typeface="Times New Roman"/>
                <a:cs typeface="Times New Roman"/>
              </a:rPr>
              <a:t> </a:t>
            </a:r>
            <a:r>
              <a:rPr sz="1015" i="1" u="sng" spc="24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015" i="1" u="sng" spc="-4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</a:t>
            </a:r>
            <a:endParaRPr sz="1015" dirty="0">
              <a:latin typeface="Times New Roman"/>
              <a:cs typeface="Times New Roman"/>
            </a:endParaRPr>
          </a:p>
          <a:p>
            <a:pPr marL="457785">
              <a:lnSpc>
                <a:spcPts val="2065"/>
              </a:lnSpc>
              <a:tabLst>
                <a:tab pos="889233" algn="l"/>
                <a:tab pos="1131854" algn="l"/>
              </a:tabLst>
            </a:pPr>
            <a:r>
              <a:rPr sz="1765" i="1" spc="-22" dirty="0">
                <a:latin typeface="Times New Roman"/>
                <a:cs typeface="Times New Roman"/>
              </a:rPr>
              <a:t>r</a:t>
            </a:r>
            <a:r>
              <a:rPr sz="1522" i="1" spc="-33" baseline="-24154" dirty="0">
                <a:latin typeface="Times New Roman"/>
                <a:cs typeface="Times New Roman"/>
              </a:rPr>
              <a:t>o</a:t>
            </a:r>
            <a:r>
              <a:rPr sz="1522" i="1" baseline="-24154" dirty="0">
                <a:latin typeface="Times New Roman"/>
                <a:cs typeface="Times New Roman"/>
              </a:rPr>
              <a:t>	</a:t>
            </a:r>
            <a:r>
              <a:rPr sz="1765" i="1" spc="-22" dirty="0">
                <a:latin typeface="Times New Roman"/>
                <a:cs typeface="Times New Roman"/>
              </a:rPr>
              <a:t>r</a:t>
            </a:r>
            <a:r>
              <a:rPr sz="1522" i="1" spc="-33" baseline="-24154" dirty="0">
                <a:latin typeface="Times New Roman"/>
                <a:cs typeface="Times New Roman"/>
              </a:rPr>
              <a:t>o</a:t>
            </a:r>
            <a:r>
              <a:rPr sz="1522" i="1" baseline="-24154" dirty="0">
                <a:latin typeface="Times New Roman"/>
                <a:cs typeface="Times New Roman"/>
              </a:rPr>
              <a:t>	</a:t>
            </a:r>
            <a:r>
              <a:rPr sz="1765" i="1" spc="-22" dirty="0">
                <a:latin typeface="Times New Roman"/>
                <a:cs typeface="Times New Roman"/>
              </a:rPr>
              <a:t>dr</a:t>
            </a:r>
            <a:endParaRPr sz="1765" dirty="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00725" y="6052122"/>
            <a:ext cx="214592" cy="168078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015" i="1" dirty="0">
                <a:latin typeface="Times New Roman"/>
                <a:cs typeface="Times New Roman"/>
              </a:rPr>
              <a:t>r</a:t>
            </a:r>
            <a:r>
              <a:rPr sz="1015" i="1" spc="-154" dirty="0">
                <a:latin typeface="Times New Roman"/>
                <a:cs typeface="Times New Roman"/>
              </a:rPr>
              <a:t> </a:t>
            </a:r>
            <a:r>
              <a:rPr sz="1015" spc="-22" dirty="0">
                <a:latin typeface="Symbol"/>
                <a:cs typeface="Symbol"/>
              </a:rPr>
              <a:t></a:t>
            </a:r>
            <a:r>
              <a:rPr sz="1015" i="1" spc="-22" dirty="0">
                <a:latin typeface="Times New Roman"/>
                <a:cs typeface="Times New Roman"/>
              </a:rPr>
              <a:t>r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74451" y="5710523"/>
            <a:ext cx="145676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spc="-44" dirty="0">
                <a:latin typeface="Symbol"/>
                <a:cs typeface="Symbol"/>
              </a:rPr>
              <a:t></a:t>
            </a:r>
            <a:endParaRPr sz="1765">
              <a:latin typeface="Symbol"/>
              <a:cs typeface="Symbo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 idx="4294967295"/>
          </p:nvPr>
        </p:nvSpPr>
        <p:spPr>
          <a:xfrm>
            <a:off x="5118012" y="1256111"/>
            <a:ext cx="3181755" cy="98901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marR="4483" indent="-560" algn="ctr">
              <a:lnSpc>
                <a:spcPct val="100000"/>
              </a:lnSpc>
              <a:spcBef>
                <a:spcPts val="88"/>
              </a:spcBef>
            </a:pP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118" spc="-2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derived</a:t>
            </a:r>
            <a:r>
              <a:rPr sz="2118" spc="-2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18" spc="-9" dirty="0">
                <a:solidFill>
                  <a:srgbClr val="000000"/>
                </a:solidFill>
                <a:latin typeface="Times New Roman"/>
                <a:cs typeface="Times New Roman"/>
              </a:rPr>
              <a:t>expression 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shows</a:t>
            </a:r>
            <a:r>
              <a:rPr sz="2118" spc="-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that</a:t>
            </a:r>
            <a:r>
              <a:rPr sz="2118" spc="-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118" spc="-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modulus</a:t>
            </a:r>
            <a:r>
              <a:rPr sz="2118" spc="-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18" spc="-22" dirty="0">
                <a:solidFill>
                  <a:srgbClr val="000000"/>
                </a:solidFill>
                <a:latin typeface="Times New Roman"/>
                <a:cs typeface="Times New Roman"/>
              </a:rPr>
              <a:t>is 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dependent</a:t>
            </a:r>
            <a:r>
              <a:rPr sz="2118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upon</a:t>
            </a:r>
            <a:r>
              <a:rPr sz="2118" spc="-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18" spc="-9" dirty="0">
                <a:solidFill>
                  <a:srgbClr val="000000"/>
                </a:solidFill>
                <a:latin typeface="Times New Roman"/>
                <a:cs typeface="Times New Roman"/>
              </a:rPr>
              <a:t>bonding.</a:t>
            </a:r>
            <a:endParaRPr sz="2118" dirty="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15991" y="2911051"/>
            <a:ext cx="2874309" cy="9837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 algn="ctr">
              <a:spcBef>
                <a:spcPts val="88"/>
              </a:spcBef>
            </a:pPr>
            <a:r>
              <a:rPr sz="2118" dirty="0">
                <a:latin typeface="Times New Roman"/>
                <a:cs typeface="Times New Roman"/>
              </a:rPr>
              <a:t>Modulus,</a:t>
            </a:r>
            <a:r>
              <a:rPr sz="2118" spc="-53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and</a:t>
            </a:r>
            <a:r>
              <a:rPr sz="2118" spc="-4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other</a:t>
            </a:r>
            <a:r>
              <a:rPr sz="2118" spc="-53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elastic </a:t>
            </a:r>
            <a:r>
              <a:rPr sz="2118" dirty="0">
                <a:latin typeface="Times New Roman"/>
                <a:cs typeface="Times New Roman"/>
              </a:rPr>
              <a:t>properties,</a:t>
            </a:r>
            <a:r>
              <a:rPr sz="2118" spc="-49" dirty="0">
                <a:latin typeface="Times New Roman"/>
                <a:cs typeface="Times New Roman"/>
              </a:rPr>
              <a:t> </a:t>
            </a:r>
            <a:r>
              <a:rPr sz="2118" spc="-22" dirty="0">
                <a:latin typeface="Times New Roman"/>
                <a:cs typeface="Times New Roman"/>
              </a:rPr>
              <a:t>are</a:t>
            </a:r>
            <a:endParaRPr sz="2118" dirty="0">
              <a:latin typeface="Times New Roman"/>
              <a:cs typeface="Times New Roman"/>
            </a:endParaRPr>
          </a:p>
          <a:p>
            <a:pPr algn="ctr">
              <a:lnSpc>
                <a:spcPts val="2532"/>
              </a:lnSpc>
            </a:pPr>
            <a:r>
              <a:rPr sz="2118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structure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u="heavy" spc="-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insensitive</a:t>
            </a:r>
            <a:r>
              <a:rPr sz="2118" spc="-9" dirty="0">
                <a:latin typeface="Times New Roman"/>
                <a:cs typeface="Times New Roman"/>
              </a:rPr>
              <a:t>.</a:t>
            </a:r>
            <a:endParaRPr sz="2118" dirty="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25587" y="4497076"/>
            <a:ext cx="3566607" cy="19668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0646" marR="4483" algn="ctr">
              <a:spcBef>
                <a:spcPts val="88"/>
              </a:spcBef>
              <a:tabLst>
                <a:tab pos="1033237" algn="l"/>
              </a:tabLst>
            </a:pP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directionality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of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elastic </a:t>
            </a:r>
            <a:r>
              <a:rPr sz="2118" dirty="0">
                <a:latin typeface="Times New Roman"/>
                <a:cs typeface="Times New Roman"/>
              </a:rPr>
              <a:t>properties</a:t>
            </a:r>
            <a:r>
              <a:rPr sz="2118" spc="-53" dirty="0">
                <a:latin typeface="Times New Roman"/>
                <a:cs typeface="Times New Roman"/>
              </a:rPr>
              <a:t> </a:t>
            </a:r>
            <a:r>
              <a:rPr sz="2118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does</a:t>
            </a:r>
            <a:r>
              <a:rPr sz="2118" spc="-40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depend </a:t>
            </a:r>
            <a:r>
              <a:rPr sz="2118" dirty="0">
                <a:latin typeface="Times New Roman"/>
                <a:cs typeface="Times New Roman"/>
              </a:rPr>
              <a:t>upon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atomic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arrangement </a:t>
            </a:r>
            <a:r>
              <a:rPr sz="2118" dirty="0">
                <a:latin typeface="Times New Roman"/>
                <a:cs typeface="Times New Roman"/>
              </a:rPr>
              <a:t>(crystallography)</a:t>
            </a:r>
            <a:r>
              <a:rPr sz="2118" spc="-53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in</a:t>
            </a:r>
            <a:r>
              <a:rPr sz="2118" spc="-40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single crystals.</a:t>
            </a:r>
            <a:r>
              <a:rPr sz="2118" dirty="0">
                <a:latin typeface="Times New Roman"/>
                <a:cs typeface="Times New Roman"/>
              </a:rPr>
              <a:t>	They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tend</a:t>
            </a:r>
            <a:r>
              <a:rPr sz="2118" spc="-18" dirty="0">
                <a:latin typeface="Times New Roman"/>
                <a:cs typeface="Times New Roman"/>
              </a:rPr>
              <a:t> </a:t>
            </a:r>
            <a:r>
              <a:rPr sz="2118" spc="-22" dirty="0">
                <a:latin typeface="Times New Roman"/>
                <a:cs typeface="Times New Roman"/>
              </a:rPr>
              <a:t>to </a:t>
            </a:r>
            <a:r>
              <a:rPr sz="2118" dirty="0">
                <a:latin typeface="Times New Roman"/>
                <a:cs typeface="Times New Roman"/>
              </a:rPr>
              <a:t>average</a:t>
            </a:r>
            <a:r>
              <a:rPr sz="2118" spc="-1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out</a:t>
            </a:r>
            <a:r>
              <a:rPr sz="2118" spc="-1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in</a:t>
            </a:r>
            <a:r>
              <a:rPr sz="2118" spc="-18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polycrystals.</a:t>
            </a:r>
            <a:endParaRPr sz="2118" dirty="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78922" y="1256111"/>
            <a:ext cx="0" cy="5336801"/>
          </a:xfrm>
          <a:custGeom>
            <a:avLst/>
            <a:gdLst/>
            <a:ahLst/>
            <a:cxnLst/>
            <a:rect l="l" t="t" r="r" b="b"/>
            <a:pathLst>
              <a:path h="6048375">
                <a:moveTo>
                  <a:pt x="0" y="0"/>
                </a:moveTo>
                <a:lnTo>
                  <a:pt x="0" y="6047994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7651BC0-219D-407E-ADED-242102CB5A5A}"/>
                  </a:ext>
                </a:extLst>
              </p:cNvPr>
              <p:cNvSpPr txBox="1"/>
              <p:nvPr/>
            </p:nvSpPr>
            <p:spPr>
              <a:xfrm>
                <a:off x="527505" y="3183644"/>
                <a:ext cx="3693290" cy="487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zh-CN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1600" i="1" dirty="0">
                            <a:latin typeface="Times New Roman"/>
                            <a:cs typeface="Times New Roman"/>
                          </a:rPr>
                          <m:t>F</m:t>
                        </m:r>
                      </m:num>
                      <m:den>
                        <m:r>
                          <a:rPr lang="zh-CN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zh-CN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1600" i="1" dirty="0">
                            <a:latin typeface="Times New Roman"/>
                            <a:cs typeface="Times New Roman"/>
                          </a:rPr>
                          <m:t>nS</m:t>
                        </m:r>
                        <m:r>
                          <m:rPr>
                            <m:nor/>
                          </m:rPr>
                          <a:rPr lang="en-US" altLang="zh-CN" sz="1600" i="1" baseline="-24154" dirty="0">
                            <a:latin typeface="Times New Roman"/>
                            <a:cs typeface="Times New Roman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altLang="zh-CN" sz="1600" i="1" spc="158" baseline="-24154" dirty="0">
                            <a:latin typeface="Times New Roman"/>
                            <a:cs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600" baseline="-2222" dirty="0">
                            <a:latin typeface="Symbol"/>
                            <a:cs typeface="Symbol"/>
                          </a:rPr>
                          <m:t></m:t>
                        </m:r>
                        <m:r>
                          <m:rPr>
                            <m:nor/>
                          </m:rPr>
                          <a:rPr lang="en-US" altLang="zh-CN" sz="1600" i="1" dirty="0">
                            <a:latin typeface="Times New Roman"/>
                            <a:cs typeface="Times New Roman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1600" i="1" spc="-26" dirty="0">
                            <a:latin typeface="Times New Roman"/>
                            <a:cs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600" spc="-18" dirty="0">
                            <a:latin typeface="Symbol"/>
                            <a:cs typeface="Symbol"/>
                          </a:rPr>
                          <m:t></m:t>
                        </m:r>
                        <m:r>
                          <m:rPr>
                            <m:nor/>
                          </m:rPr>
                          <a:rPr lang="en-US" altLang="zh-CN" sz="1600" spc="-115" dirty="0">
                            <a:latin typeface="Times New Roman"/>
                            <a:cs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600" i="1" spc="-75" dirty="0">
                            <a:latin typeface="Times New Roman"/>
                            <a:cs typeface="Times New Roman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1600" i="1" spc="-112" baseline="-24154" dirty="0">
                            <a:latin typeface="Times New Roman"/>
                            <a:cs typeface="Times New Roman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altLang="zh-CN" sz="1600" i="1" spc="99" baseline="-24154" dirty="0">
                            <a:latin typeface="Times New Roman"/>
                            <a:cs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600" spc="-66" baseline="-2222" dirty="0">
                            <a:latin typeface="Symbol"/>
                            <a:cs typeface="Symbol"/>
                          </a:rPr>
                          <m:t></m:t>
                        </m:r>
                        <m:r>
                          <m:rPr>
                            <m:nor/>
                          </m:rPr>
                          <a:rPr lang="en-US" altLang="zh-CN" sz="1600" baseline="-2222" dirty="0">
                            <a:latin typeface="Symbol"/>
                            <a:cs typeface="Symbol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1600" i="1" dirty="0">
                            <a:latin typeface="Times New Roman"/>
                            <a:cs typeface="Times New Roman"/>
                          </a:rPr>
                          <m:t>n</m:t>
                        </m:r>
                        <m:sSup>
                          <m:sSupPr>
                            <m:ctrlPr>
                              <a:rPr lang="en-US" altLang="zh-CN" sz="1600" i="1" dirty="0" smtClean="0">
                                <a:latin typeface="Cambria Math" panose="02040503050406030204" pitchFamily="18" charset="0"/>
                                <a:cs typeface="Times New Roman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1600" i="1" spc="-75" dirty="0">
                                <a:latin typeface="Times New Roman"/>
                                <a:cs typeface="Times New Roman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altLang="zh-CN" sz="1600" i="1" spc="-112" baseline="-24154" dirty="0">
                                <a:latin typeface="Times New Roman"/>
                                <a:cs typeface="Times New Roman"/>
                              </a:rPr>
                              <m:t>o</m:t>
                            </m:r>
                          </m:e>
                          <m:sup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cs typeface="Times New Roman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1600" i="1" dirty="0">
                            <a:latin typeface="Times New Roman"/>
                            <a:cs typeface="Times New Roman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1600" i="1" baseline="-24154" dirty="0">
                            <a:latin typeface="Times New Roman"/>
                            <a:cs typeface="Times New Roman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altLang="zh-CN" sz="1600" i="1" spc="158" baseline="-24154" dirty="0">
                            <a:latin typeface="Times New Roman"/>
                            <a:cs typeface="Times New Roman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1600" i="1" spc="-75" dirty="0">
                            <a:latin typeface="Times New Roman"/>
                            <a:cs typeface="Times New Roman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1600" i="1" spc="-112" baseline="-24154" dirty="0">
                            <a:latin typeface="Times New Roman"/>
                            <a:cs typeface="Times New Roman"/>
                          </a:rPr>
                          <m:t>o</m:t>
                        </m:r>
                      </m:den>
                    </m:f>
                    <m:f>
                      <m:f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1600" i="1" dirty="0">
                            <a:latin typeface="Times New Roman"/>
                            <a:cs typeface="Times New Roman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1600" i="1" baseline="-24154" dirty="0">
                            <a:latin typeface="Times New Roman"/>
                            <a:cs typeface="Times New Roman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altLang="zh-CN" sz="1600" i="1" spc="158" baseline="-24154" dirty="0">
                            <a:latin typeface="Times New Roman"/>
                            <a:cs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600" baseline="-2222" dirty="0">
                            <a:latin typeface="Symbol"/>
                            <a:cs typeface="Symbol"/>
                          </a:rPr>
                          <m:t></m:t>
                        </m:r>
                        <m:r>
                          <m:rPr>
                            <m:nor/>
                          </m:rPr>
                          <a:rPr lang="en-US" altLang="zh-CN" sz="1600" i="1" dirty="0">
                            <a:latin typeface="Times New Roman"/>
                            <a:cs typeface="Times New Roman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1600" i="1" spc="-26" dirty="0">
                            <a:latin typeface="Times New Roman"/>
                            <a:cs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600" spc="-18" dirty="0">
                            <a:latin typeface="Symbol"/>
                            <a:cs typeface="Symbol"/>
                          </a:rPr>
                          <m:t></m:t>
                        </m:r>
                        <m:r>
                          <m:rPr>
                            <m:nor/>
                          </m:rPr>
                          <a:rPr lang="en-US" altLang="zh-CN" sz="1600" spc="-115" dirty="0">
                            <a:latin typeface="Times New Roman"/>
                            <a:cs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600" i="1" spc="-75" dirty="0">
                            <a:latin typeface="Times New Roman"/>
                            <a:cs typeface="Times New Roman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1600" i="1" spc="-112" baseline="-24154" dirty="0">
                            <a:latin typeface="Times New Roman"/>
                            <a:cs typeface="Times New Roman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altLang="zh-CN" sz="1600" i="1" spc="99" baseline="-24154" dirty="0">
                            <a:latin typeface="Times New Roman"/>
                            <a:cs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600" spc="-66" baseline="-2222" dirty="0">
                            <a:latin typeface="Symbol"/>
                            <a:cs typeface="Symbol"/>
                          </a:rPr>
                          <m:t></m:t>
                        </m:r>
                        <m:r>
                          <m:rPr>
                            <m:nor/>
                          </m:rPr>
                          <a:rPr lang="en-US" altLang="zh-CN" sz="1600" baseline="-2222" dirty="0">
                            <a:latin typeface="Symbol"/>
                            <a:cs typeface="Symbol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1600" i="1" spc="-75" dirty="0">
                            <a:latin typeface="Times New Roman"/>
                            <a:cs typeface="Times New Roman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1600" i="1" spc="-112" baseline="-24154" dirty="0">
                            <a:latin typeface="Times New Roman"/>
                            <a:cs typeface="Times New Roman"/>
                          </a:rPr>
                          <m:t>o</m:t>
                        </m:r>
                      </m:den>
                    </m:f>
                    <m:r>
                      <a:rPr lang="en-US" altLang="zh-CN" sz="1600" b="0" i="0" dirty="0" smtClean="0">
                        <a:latin typeface="Cambria Math" panose="02040503050406030204" pitchFamily="18" charset="0"/>
                        <a:cs typeface="Times New Roman"/>
                      </a:rPr>
                      <m:t>=</m:t>
                    </m:r>
                    <m:f>
                      <m:f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1600" i="1" dirty="0">
                            <a:latin typeface="Times New Roman"/>
                            <a:cs typeface="Times New Roman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sz="1600" i="1" baseline="-24154" dirty="0">
                            <a:latin typeface="Times New Roman"/>
                            <a:cs typeface="Times New Roman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altLang="zh-CN" sz="1600" i="1" spc="158" baseline="-24154" dirty="0">
                            <a:latin typeface="Times New Roman"/>
                            <a:cs typeface="Times New Roman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1600" i="1" spc="-75" dirty="0">
                            <a:latin typeface="Times New Roman"/>
                            <a:cs typeface="Times New Roman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sz="1600" i="1" spc="-112" baseline="-24154" dirty="0">
                            <a:latin typeface="Times New Roman"/>
                            <a:cs typeface="Times New Roman"/>
                          </a:rPr>
                          <m:t>o</m:t>
                        </m:r>
                      </m:den>
                    </m:f>
                  </m:oMath>
                </a14:m>
                <a:r>
                  <a:rPr lang="zh-CN" altLang="en-US" sz="1600" i="1" spc="-22" dirty="0">
                    <a:latin typeface="Symbol"/>
                    <a:cs typeface="Symbol"/>
                  </a:rPr>
                  <a:t></a:t>
                </a:r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7651BC0-219D-407E-ADED-242102CB5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05" y="3183644"/>
                <a:ext cx="3693290" cy="487185"/>
              </a:xfrm>
              <a:prstGeom prst="rect">
                <a:avLst/>
              </a:prstGeom>
              <a:blipFill>
                <a:blip r:embed="rId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7749" y="6517979"/>
            <a:ext cx="7508501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dirty="0">
                <a:latin typeface="Times New Roman"/>
                <a:cs typeface="Times New Roman"/>
              </a:rPr>
              <a:t>[From</a:t>
            </a:r>
            <a:r>
              <a:rPr sz="1235" spc="-40" dirty="0">
                <a:latin typeface="Times New Roman"/>
                <a:cs typeface="Times New Roman"/>
              </a:rPr>
              <a:t> </a:t>
            </a:r>
            <a:r>
              <a:rPr sz="1235" dirty="0">
                <a:latin typeface="Times New Roman"/>
                <a:cs typeface="Times New Roman"/>
              </a:rPr>
              <a:t>W.D.</a:t>
            </a:r>
            <a:r>
              <a:rPr sz="1235" spc="-26" dirty="0">
                <a:latin typeface="Times New Roman"/>
                <a:cs typeface="Times New Roman"/>
              </a:rPr>
              <a:t> </a:t>
            </a:r>
            <a:r>
              <a:rPr sz="1235" dirty="0">
                <a:latin typeface="Times New Roman"/>
                <a:cs typeface="Times New Roman"/>
              </a:rPr>
              <a:t>Callister,</a:t>
            </a:r>
            <a:r>
              <a:rPr sz="1235" spc="-31" dirty="0">
                <a:latin typeface="Times New Roman"/>
                <a:cs typeface="Times New Roman"/>
              </a:rPr>
              <a:t> </a:t>
            </a:r>
            <a:r>
              <a:rPr sz="1235" dirty="0">
                <a:latin typeface="Times New Roman"/>
                <a:cs typeface="Times New Roman"/>
              </a:rPr>
              <a:t>Jr,</a:t>
            </a:r>
            <a:r>
              <a:rPr sz="1235" spc="-26" dirty="0">
                <a:latin typeface="Times New Roman"/>
                <a:cs typeface="Times New Roman"/>
              </a:rPr>
              <a:t> </a:t>
            </a:r>
            <a:r>
              <a:rPr sz="1235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Materials</a:t>
            </a:r>
            <a:r>
              <a:rPr sz="1235" u="sng" spc="-3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35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Science</a:t>
            </a:r>
            <a:r>
              <a:rPr sz="1235" u="sng" spc="-2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35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</a:t>
            </a:r>
            <a:r>
              <a:rPr sz="1235" u="sng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35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Engineering:</a:t>
            </a:r>
            <a:r>
              <a:rPr sz="1235" u="sng" spc="-3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35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</a:t>
            </a:r>
            <a:r>
              <a:rPr sz="1235" u="sng" spc="-3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35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Introduction,</a:t>
            </a:r>
            <a:r>
              <a:rPr sz="1235" u="sng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35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7th</a:t>
            </a:r>
            <a:r>
              <a:rPr sz="1235" u="sng" spc="-3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35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Ed.</a:t>
            </a:r>
            <a:r>
              <a:rPr sz="1235" dirty="0">
                <a:latin typeface="Times New Roman"/>
                <a:cs typeface="Times New Roman"/>
              </a:rPr>
              <a:t>,</a:t>
            </a:r>
            <a:r>
              <a:rPr sz="1235" spc="-31" dirty="0">
                <a:latin typeface="Times New Roman"/>
                <a:cs typeface="Times New Roman"/>
              </a:rPr>
              <a:t> </a:t>
            </a:r>
            <a:r>
              <a:rPr sz="1235" dirty="0">
                <a:latin typeface="Times New Roman"/>
                <a:cs typeface="Times New Roman"/>
              </a:rPr>
              <a:t>(Wiley,</a:t>
            </a:r>
            <a:r>
              <a:rPr sz="1235" spc="-26" dirty="0">
                <a:latin typeface="Times New Roman"/>
                <a:cs typeface="Times New Roman"/>
              </a:rPr>
              <a:t> </a:t>
            </a:r>
            <a:r>
              <a:rPr sz="1235" dirty="0">
                <a:latin typeface="Times New Roman"/>
                <a:cs typeface="Times New Roman"/>
              </a:rPr>
              <a:t>New</a:t>
            </a:r>
            <a:r>
              <a:rPr sz="1235" spc="-26" dirty="0">
                <a:latin typeface="Times New Roman"/>
                <a:cs typeface="Times New Roman"/>
              </a:rPr>
              <a:t> </a:t>
            </a:r>
            <a:r>
              <a:rPr sz="1235" dirty="0">
                <a:latin typeface="Times New Roman"/>
                <a:cs typeface="Times New Roman"/>
              </a:rPr>
              <a:t>York,</a:t>
            </a:r>
            <a:r>
              <a:rPr sz="1235" spc="-31" dirty="0">
                <a:latin typeface="Times New Roman"/>
                <a:cs typeface="Times New Roman"/>
              </a:rPr>
              <a:t> </a:t>
            </a:r>
            <a:r>
              <a:rPr sz="1235" dirty="0">
                <a:latin typeface="Times New Roman"/>
                <a:cs typeface="Times New Roman"/>
              </a:rPr>
              <a:t>2007)</a:t>
            </a:r>
            <a:r>
              <a:rPr sz="1235" spc="-26" dirty="0">
                <a:latin typeface="Times New Roman"/>
                <a:cs typeface="Times New Roman"/>
              </a:rPr>
              <a:t> </a:t>
            </a:r>
            <a:r>
              <a:rPr sz="1235" spc="-9" dirty="0">
                <a:latin typeface="Times New Roman"/>
                <a:cs typeface="Times New Roman"/>
              </a:rPr>
              <a:t>p.28]</a:t>
            </a:r>
            <a:endParaRPr sz="1235" dirty="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92086"/>
              </p:ext>
            </p:extLst>
          </p:nvPr>
        </p:nvGraphicFramePr>
        <p:xfrm>
          <a:off x="1481534" y="1036319"/>
          <a:ext cx="6382307" cy="52297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2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3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77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6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0234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6797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Bonding</a:t>
                      </a:r>
                      <a:r>
                        <a:rPr sz="12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0" dirty="0">
                          <a:latin typeface="Arial"/>
                          <a:cs typeface="Arial"/>
                        </a:rPr>
                        <a:t>Type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34315" marR="226695" indent="88265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Material, Substance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175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5534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Bonding</a:t>
                      </a:r>
                      <a:r>
                        <a:rPr sz="12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Energy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7950" marR="100965" indent="351790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Melting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Temperature</a:t>
                      </a:r>
                      <a:r>
                        <a:rPr sz="12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latin typeface="Arial"/>
                          <a:cs typeface="Arial"/>
                        </a:rPr>
                        <a:t>°C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175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87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60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kJ/mol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09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1160" marR="196215" indent="-18859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eV/Atom,</a:t>
                      </a:r>
                      <a:r>
                        <a:rPr sz="12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0" dirty="0">
                          <a:latin typeface="Arial"/>
                          <a:cs typeface="Arial"/>
                        </a:rPr>
                        <a:t>Ion, 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Molecule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361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60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3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Ionic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97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NaCl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9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640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9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3.3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9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801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97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80808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MgO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25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80808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1000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25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80808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5.2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25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80808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2800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25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808080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7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Covalent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7817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80808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Si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7817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80808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450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7817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80808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4.7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7817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80808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1410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7817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808080"/>
                      </a:solidFill>
                      <a:prstDash val="sysDash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5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80808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(diamond)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25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80808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713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25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80808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7.4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25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80808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&gt;3550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25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808080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11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Metallic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623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80808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Hg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623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80808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68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623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80808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0.7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623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80808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39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623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808080"/>
                      </a:solidFill>
                      <a:prstDash val="sysDash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8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25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324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25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3.4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25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660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25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8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Fe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81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406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81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4.2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81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1538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81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4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80808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W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81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80808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849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81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80808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8.8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81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80808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3410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81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808080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66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van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der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Waals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4738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80808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Ar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473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80808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7.7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473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80808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0.08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473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80808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189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473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808080"/>
                      </a:solidFill>
                      <a:prstDash val="sysDash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90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80808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Cl</a:t>
                      </a:r>
                      <a:r>
                        <a:rPr sz="1500" spc="-37" baseline="-20202" dirty="0">
                          <a:latin typeface="Arial"/>
                          <a:cs typeface="Arial"/>
                        </a:rPr>
                        <a:t>2</a:t>
                      </a:r>
                      <a:endParaRPr sz="1500" baseline="-20202">
                        <a:latin typeface="Arial"/>
                        <a:cs typeface="Arial"/>
                      </a:endParaRPr>
                    </a:p>
                  </a:txBody>
                  <a:tcPr marL="0" marR="0" marT="3081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80808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31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081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80808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0.32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81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808080"/>
                      </a:solidFill>
                      <a:prstDash val="sysDash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101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81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808080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123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Hydrogen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8489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80808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NH</a:t>
                      </a:r>
                      <a:r>
                        <a:rPr sz="1500" spc="-37" baseline="-20202" dirty="0">
                          <a:latin typeface="Arial"/>
                          <a:cs typeface="Arial"/>
                        </a:rPr>
                        <a:t>3</a:t>
                      </a:r>
                      <a:endParaRPr sz="1500" baseline="-20202">
                        <a:latin typeface="Arial"/>
                        <a:cs typeface="Arial"/>
                      </a:endParaRPr>
                    </a:p>
                  </a:txBody>
                  <a:tcPr marL="0" marR="0" marT="18489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80808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35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8489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80808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0.36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8489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808080"/>
                      </a:solidFill>
                      <a:prstDash val="sysDash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78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8489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808080"/>
                      </a:solidFill>
                      <a:prstDash val="sysDash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65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500" spc="-37" baseline="-20202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00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51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00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0.52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00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0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1400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2183" y="1073726"/>
            <a:ext cx="5928179" cy="56481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90324" y="3488964"/>
            <a:ext cx="184897" cy="829235"/>
            <a:chOff x="3730752" y="3422713"/>
            <a:chExt cx="209550" cy="939800"/>
          </a:xfrm>
        </p:grpSpPr>
        <p:sp>
          <p:nvSpPr>
            <p:cNvPr id="3" name="object 3"/>
            <p:cNvSpPr/>
            <p:nvPr/>
          </p:nvSpPr>
          <p:spPr>
            <a:xfrm>
              <a:off x="3768852" y="3427476"/>
              <a:ext cx="114300" cy="266700"/>
            </a:xfrm>
            <a:custGeom>
              <a:avLst/>
              <a:gdLst/>
              <a:ahLst/>
              <a:cxnLst/>
              <a:rect l="l" t="t" r="r" b="b"/>
              <a:pathLst>
                <a:path w="114300" h="266700">
                  <a:moveTo>
                    <a:pt x="0" y="266700"/>
                  </a:moveTo>
                  <a:lnTo>
                    <a:pt x="11429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" name="object 4"/>
            <p:cNvSpPr/>
            <p:nvPr/>
          </p:nvSpPr>
          <p:spPr>
            <a:xfrm>
              <a:off x="3749802" y="3605022"/>
              <a:ext cx="0" cy="734060"/>
            </a:xfrm>
            <a:custGeom>
              <a:avLst/>
              <a:gdLst/>
              <a:ahLst/>
              <a:cxnLst/>
              <a:rect l="l" t="t" r="r" b="b"/>
              <a:pathLst>
                <a:path h="734060">
                  <a:moveTo>
                    <a:pt x="0" y="0"/>
                  </a:moveTo>
                  <a:lnTo>
                    <a:pt x="0" y="733806"/>
                  </a:lnTo>
                </a:path>
              </a:pathLst>
            </a:custGeom>
            <a:ln w="38100">
              <a:solidFill>
                <a:srgbClr val="00CC9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3921252" y="3628644"/>
              <a:ext cx="0" cy="734060"/>
            </a:xfrm>
            <a:custGeom>
              <a:avLst/>
              <a:gdLst/>
              <a:ahLst/>
              <a:cxnLst/>
              <a:rect l="l" t="t" r="r" b="b"/>
              <a:pathLst>
                <a:path h="734060">
                  <a:moveTo>
                    <a:pt x="0" y="0"/>
                  </a:moveTo>
                  <a:lnTo>
                    <a:pt x="0" y="733806"/>
                  </a:lnTo>
                </a:path>
              </a:pathLst>
            </a:custGeom>
            <a:ln w="38100">
              <a:solidFill>
                <a:srgbClr val="00CC9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854677" y="2421267"/>
            <a:ext cx="203386" cy="425824"/>
            <a:chOff x="6637019" y="2212657"/>
            <a:chExt cx="230504" cy="482600"/>
          </a:xfrm>
        </p:grpSpPr>
        <p:sp>
          <p:nvSpPr>
            <p:cNvPr id="7" name="object 7"/>
            <p:cNvSpPr/>
            <p:nvPr/>
          </p:nvSpPr>
          <p:spPr>
            <a:xfrm>
              <a:off x="6653021" y="2217420"/>
              <a:ext cx="209550" cy="190500"/>
            </a:xfrm>
            <a:custGeom>
              <a:avLst/>
              <a:gdLst/>
              <a:ahLst/>
              <a:cxnLst/>
              <a:rect l="l" t="t" r="r" b="b"/>
              <a:pathLst>
                <a:path w="209550" h="190500">
                  <a:moveTo>
                    <a:pt x="209550" y="0"/>
                  </a:moveTo>
                  <a:lnTo>
                    <a:pt x="0" y="1905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6656069" y="2309622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0"/>
                  </a:moveTo>
                  <a:lnTo>
                    <a:pt x="0" y="345948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6799325" y="2349246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0"/>
                  </a:moveTo>
                  <a:lnTo>
                    <a:pt x="0" y="345948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578947" y="2204977"/>
            <a:ext cx="217304" cy="198624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/>
            <a:r>
              <a:rPr sz="2118" b="1" baseline="1736" dirty="0">
                <a:latin typeface="Arial"/>
                <a:cs typeface="Arial"/>
              </a:rPr>
              <a:t>Young’s</a:t>
            </a:r>
            <a:r>
              <a:rPr sz="2118" b="1" spc="-132" baseline="1736" dirty="0">
                <a:latin typeface="Arial"/>
                <a:cs typeface="Arial"/>
              </a:rPr>
              <a:t> </a:t>
            </a:r>
            <a:r>
              <a:rPr sz="2118" b="1" baseline="1736" dirty="0">
                <a:latin typeface="Arial"/>
                <a:cs typeface="Arial"/>
              </a:rPr>
              <a:t>m</a:t>
            </a:r>
            <a:r>
              <a:rPr sz="1412" b="1" dirty="0">
                <a:latin typeface="Arial"/>
                <a:cs typeface="Arial"/>
              </a:rPr>
              <a:t>odulus,</a:t>
            </a:r>
            <a:r>
              <a:rPr sz="1412" b="1" spc="-84" dirty="0">
                <a:latin typeface="Arial"/>
                <a:cs typeface="Arial"/>
              </a:rPr>
              <a:t> </a:t>
            </a:r>
            <a:r>
              <a:rPr sz="1412" b="1" spc="-22" dirty="0">
                <a:latin typeface="Arial"/>
                <a:cs typeface="Arial"/>
              </a:rPr>
              <a:t>GPa</a:t>
            </a:r>
            <a:endParaRPr sz="1412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456437" y="2483292"/>
            <a:ext cx="243168" cy="619125"/>
            <a:chOff x="2785681" y="2282951"/>
            <a:chExt cx="275590" cy="701675"/>
          </a:xfrm>
        </p:grpSpPr>
        <p:sp>
          <p:nvSpPr>
            <p:cNvPr id="12" name="object 12"/>
            <p:cNvSpPr/>
            <p:nvPr/>
          </p:nvSpPr>
          <p:spPr>
            <a:xfrm>
              <a:off x="3041904" y="2282951"/>
              <a:ext cx="0" cy="552450"/>
            </a:xfrm>
            <a:custGeom>
              <a:avLst/>
              <a:gdLst/>
              <a:ahLst/>
              <a:cxnLst/>
              <a:rect l="l" t="t" r="r" b="b"/>
              <a:pathLst>
                <a:path h="552450">
                  <a:moveTo>
                    <a:pt x="0" y="0"/>
                  </a:moveTo>
                  <a:lnTo>
                    <a:pt x="0" y="55245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2790444" y="2819399"/>
              <a:ext cx="222885" cy="160020"/>
            </a:xfrm>
            <a:custGeom>
              <a:avLst/>
              <a:gdLst/>
              <a:ahLst/>
              <a:cxnLst/>
              <a:rect l="l" t="t" r="r" b="b"/>
              <a:pathLst>
                <a:path w="222885" h="160019">
                  <a:moveTo>
                    <a:pt x="222504" y="0"/>
                  </a:moveTo>
                  <a:lnTo>
                    <a:pt x="0" y="16002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068658" y="1932467"/>
            <a:ext cx="233082" cy="524435"/>
            <a:chOff x="2346198" y="1658683"/>
            <a:chExt cx="264160" cy="594360"/>
          </a:xfrm>
        </p:grpSpPr>
        <p:sp>
          <p:nvSpPr>
            <p:cNvPr id="15" name="object 15"/>
            <p:cNvSpPr/>
            <p:nvPr/>
          </p:nvSpPr>
          <p:spPr>
            <a:xfrm>
              <a:off x="2365248" y="1700021"/>
              <a:ext cx="0" cy="552450"/>
            </a:xfrm>
            <a:custGeom>
              <a:avLst/>
              <a:gdLst/>
              <a:ahLst/>
              <a:cxnLst/>
              <a:rect l="l" t="t" r="r" b="b"/>
              <a:pathLst>
                <a:path h="552450">
                  <a:moveTo>
                    <a:pt x="0" y="0"/>
                  </a:moveTo>
                  <a:lnTo>
                    <a:pt x="0" y="55245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2363724" y="1663445"/>
              <a:ext cx="241935" cy="146685"/>
            </a:xfrm>
            <a:custGeom>
              <a:avLst/>
              <a:gdLst/>
              <a:ahLst/>
              <a:cxnLst/>
              <a:rect l="l" t="t" r="r" b="b"/>
              <a:pathLst>
                <a:path w="241935" h="146685">
                  <a:moveTo>
                    <a:pt x="0" y="146303"/>
                  </a:moveTo>
                  <a:lnTo>
                    <a:pt x="24155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aphicFrame>
        <p:nvGraphicFramePr>
          <p:cNvPr id="17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53508"/>
              </p:ext>
            </p:extLst>
          </p:nvPr>
        </p:nvGraphicFramePr>
        <p:xfrm>
          <a:off x="1924606" y="1619150"/>
          <a:ext cx="5006226" cy="35158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0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800">
                <a:tc>
                  <a:txBody>
                    <a:bodyPr/>
                    <a:lstStyle/>
                    <a:p>
                      <a:pPr marL="39370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Steel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66929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Copper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570865" algn="r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Aluminum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R="509270" algn="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Zinc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66929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Lead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461645" algn="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Metals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1990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49225">
                        <a:lnSpc>
                          <a:spcPct val="100000"/>
                        </a:lnSpc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PEEK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8890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PP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854075">
                        <a:lnSpc>
                          <a:spcPct val="100000"/>
                        </a:lnSpc>
                        <a:spcBef>
                          <a:spcPts val="1485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PTFE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73050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Polymers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719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WC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R="620395" algn="r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Alumina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R="567690" algn="r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Glass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243204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Ceramics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560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347345">
                        <a:lnSpc>
                          <a:spcPct val="100000"/>
                        </a:lnSpc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CFRP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175895">
                        <a:lnSpc>
                          <a:spcPct val="100000"/>
                        </a:lnSpc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GFRP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1949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Fibreboard</a:t>
                      </a:r>
                      <a:endParaRPr sz="12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marL="73025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Composites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3584142" y="3976587"/>
            <a:ext cx="0" cy="313765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092"/>
                </a:lnTo>
              </a:path>
            </a:pathLst>
          </a:custGeom>
          <a:ln w="38100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3845015" y="4246874"/>
            <a:ext cx="0" cy="313765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092"/>
                </a:lnTo>
              </a:path>
            </a:pathLst>
          </a:custGeom>
          <a:ln w="38100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3979485" y="4246874"/>
            <a:ext cx="0" cy="313765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092"/>
                </a:lnTo>
              </a:path>
            </a:pathLst>
          </a:custGeom>
          <a:ln w="38100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4265235" y="4364536"/>
            <a:ext cx="0" cy="313765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092"/>
                </a:lnTo>
              </a:path>
            </a:pathLst>
          </a:custGeom>
          <a:ln w="38100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22" name="object 22"/>
          <p:cNvGrpSpPr/>
          <p:nvPr/>
        </p:nvGrpSpPr>
        <p:grpSpPr>
          <a:xfrm>
            <a:off x="3693735" y="3806987"/>
            <a:ext cx="138953" cy="843803"/>
            <a:chOff x="4187952" y="3783139"/>
            <a:chExt cx="157480" cy="956310"/>
          </a:xfrm>
        </p:grpSpPr>
        <p:sp>
          <p:nvSpPr>
            <p:cNvPr id="23" name="object 23"/>
            <p:cNvSpPr/>
            <p:nvPr/>
          </p:nvSpPr>
          <p:spPr>
            <a:xfrm>
              <a:off x="4207002" y="4005072"/>
              <a:ext cx="0" cy="734060"/>
            </a:xfrm>
            <a:custGeom>
              <a:avLst/>
              <a:gdLst/>
              <a:ahLst/>
              <a:cxnLst/>
              <a:rect l="l" t="t" r="r" b="b"/>
              <a:pathLst>
                <a:path h="734060">
                  <a:moveTo>
                    <a:pt x="0" y="0"/>
                  </a:moveTo>
                  <a:lnTo>
                    <a:pt x="0" y="733806"/>
                  </a:lnTo>
                </a:path>
              </a:pathLst>
            </a:custGeom>
            <a:ln w="38100">
              <a:solidFill>
                <a:srgbClr val="00CC9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4197096" y="3787902"/>
              <a:ext cx="143510" cy="260350"/>
            </a:xfrm>
            <a:custGeom>
              <a:avLst/>
              <a:gdLst/>
              <a:ahLst/>
              <a:cxnLst/>
              <a:rect l="l" t="t" r="r" b="b"/>
              <a:pathLst>
                <a:path w="143510" h="260350">
                  <a:moveTo>
                    <a:pt x="0" y="259841"/>
                  </a:moveTo>
                  <a:lnTo>
                    <a:pt x="14325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088407" y="4189555"/>
            <a:ext cx="88526" cy="425824"/>
            <a:chOff x="4635246" y="4216717"/>
            <a:chExt cx="100330" cy="482600"/>
          </a:xfrm>
        </p:grpSpPr>
        <p:sp>
          <p:nvSpPr>
            <p:cNvPr id="26" name="object 26"/>
            <p:cNvSpPr/>
            <p:nvPr/>
          </p:nvSpPr>
          <p:spPr>
            <a:xfrm>
              <a:off x="4654296" y="4343399"/>
              <a:ext cx="0" cy="356235"/>
            </a:xfrm>
            <a:custGeom>
              <a:avLst/>
              <a:gdLst/>
              <a:ahLst/>
              <a:cxnLst/>
              <a:rect l="l" t="t" r="r" b="b"/>
              <a:pathLst>
                <a:path h="356235">
                  <a:moveTo>
                    <a:pt x="0" y="0"/>
                  </a:moveTo>
                  <a:lnTo>
                    <a:pt x="0" y="355854"/>
                  </a:lnTo>
                </a:path>
              </a:pathLst>
            </a:custGeom>
            <a:ln w="38100">
              <a:solidFill>
                <a:srgbClr val="00CC99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4645152" y="4221479"/>
              <a:ext cx="85725" cy="133350"/>
            </a:xfrm>
            <a:custGeom>
              <a:avLst/>
              <a:gdLst/>
              <a:ahLst/>
              <a:cxnLst/>
              <a:rect l="l" t="t" r="r" b="b"/>
              <a:pathLst>
                <a:path w="85725" h="133350">
                  <a:moveTo>
                    <a:pt x="0" y="133350"/>
                  </a:moveTo>
                  <a:lnTo>
                    <a:pt x="8534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8" name="object 28"/>
          <p:cNvSpPr/>
          <p:nvPr/>
        </p:nvSpPr>
        <p:spPr>
          <a:xfrm>
            <a:off x="4844804" y="1994491"/>
            <a:ext cx="12886" cy="295275"/>
          </a:xfrm>
          <a:custGeom>
            <a:avLst/>
            <a:gdLst/>
            <a:ahLst/>
            <a:cxnLst/>
            <a:rect l="l" t="t" r="r" b="b"/>
            <a:pathLst>
              <a:path w="14604" h="334644">
                <a:moveTo>
                  <a:pt x="14477" y="0"/>
                </a:moveTo>
                <a:lnTo>
                  <a:pt x="0" y="334518"/>
                </a:lnTo>
              </a:path>
            </a:pathLst>
          </a:custGeom>
          <a:ln w="38100">
            <a:solidFill>
              <a:srgbClr val="D309C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/>
          <p:nvPr/>
        </p:nvSpPr>
        <p:spPr>
          <a:xfrm>
            <a:off x="4979274" y="2095344"/>
            <a:ext cx="0" cy="305360"/>
          </a:xfrm>
          <a:custGeom>
            <a:avLst/>
            <a:gdLst/>
            <a:ahLst/>
            <a:cxnLst/>
            <a:rect l="l" t="t" r="r" b="b"/>
            <a:pathLst>
              <a:path h="346075">
                <a:moveTo>
                  <a:pt x="0" y="0"/>
                </a:moveTo>
                <a:lnTo>
                  <a:pt x="0" y="345948"/>
                </a:lnTo>
              </a:path>
            </a:pathLst>
          </a:custGeom>
          <a:ln w="38100">
            <a:solidFill>
              <a:srgbClr val="D309C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30"/>
          <p:cNvSpPr/>
          <p:nvPr/>
        </p:nvSpPr>
        <p:spPr>
          <a:xfrm>
            <a:off x="5391427" y="2268811"/>
            <a:ext cx="0" cy="304240"/>
          </a:xfrm>
          <a:custGeom>
            <a:avLst/>
            <a:gdLst/>
            <a:ahLst/>
            <a:cxnLst/>
            <a:rect l="l" t="t" r="r" b="b"/>
            <a:pathLst>
              <a:path h="344805">
                <a:moveTo>
                  <a:pt x="0" y="0"/>
                </a:moveTo>
                <a:lnTo>
                  <a:pt x="0" y="344424"/>
                </a:lnTo>
              </a:path>
            </a:pathLst>
          </a:custGeom>
          <a:ln w="38100">
            <a:solidFill>
              <a:srgbClr val="D309C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/>
          <p:nvPr/>
        </p:nvSpPr>
        <p:spPr>
          <a:xfrm>
            <a:off x="5517157" y="2567336"/>
            <a:ext cx="0" cy="304240"/>
          </a:xfrm>
          <a:custGeom>
            <a:avLst/>
            <a:gdLst/>
            <a:ahLst/>
            <a:cxnLst/>
            <a:rect l="l" t="t" r="r" b="b"/>
            <a:pathLst>
              <a:path h="344805">
                <a:moveTo>
                  <a:pt x="0" y="0"/>
                </a:moveTo>
                <a:lnTo>
                  <a:pt x="0" y="344424"/>
                </a:lnTo>
              </a:path>
            </a:pathLst>
          </a:custGeom>
          <a:ln w="38100">
            <a:solidFill>
              <a:srgbClr val="D309C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32" name="object 32"/>
          <p:cNvGrpSpPr/>
          <p:nvPr/>
        </p:nvGrpSpPr>
        <p:grpSpPr>
          <a:xfrm>
            <a:off x="4567795" y="1749083"/>
            <a:ext cx="222996" cy="574301"/>
            <a:chOff x="5178552" y="1450847"/>
            <a:chExt cx="252729" cy="650875"/>
          </a:xfrm>
        </p:grpSpPr>
        <p:sp>
          <p:nvSpPr>
            <p:cNvPr id="33" name="object 33"/>
            <p:cNvSpPr/>
            <p:nvPr/>
          </p:nvSpPr>
          <p:spPr>
            <a:xfrm>
              <a:off x="5197602" y="1450847"/>
              <a:ext cx="0" cy="344805"/>
            </a:xfrm>
            <a:custGeom>
              <a:avLst/>
              <a:gdLst/>
              <a:ahLst/>
              <a:cxnLst/>
              <a:rect l="l" t="t" r="r" b="b"/>
              <a:pathLst>
                <a:path h="344805">
                  <a:moveTo>
                    <a:pt x="0" y="0"/>
                  </a:moveTo>
                  <a:lnTo>
                    <a:pt x="0" y="344424"/>
                  </a:lnTo>
                </a:path>
              </a:pathLst>
            </a:custGeom>
            <a:ln w="38100">
              <a:solidFill>
                <a:srgbClr val="D309C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5340096" y="1622297"/>
              <a:ext cx="0" cy="479425"/>
            </a:xfrm>
            <a:custGeom>
              <a:avLst/>
              <a:gdLst/>
              <a:ahLst/>
              <a:cxnLst/>
              <a:rect l="l" t="t" r="r" b="b"/>
              <a:pathLst>
                <a:path h="479425">
                  <a:moveTo>
                    <a:pt x="0" y="0"/>
                  </a:moveTo>
                  <a:lnTo>
                    <a:pt x="0" y="479298"/>
                  </a:lnTo>
                </a:path>
              </a:pathLst>
            </a:custGeom>
            <a:ln w="38100">
              <a:solidFill>
                <a:srgbClr val="D309C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5197602" y="1501901"/>
              <a:ext cx="228600" cy="71755"/>
            </a:xfrm>
            <a:custGeom>
              <a:avLst/>
              <a:gdLst/>
              <a:ahLst/>
              <a:cxnLst/>
              <a:rect l="l" t="t" r="r" b="b"/>
              <a:pathLst>
                <a:path w="228600" h="71755">
                  <a:moveTo>
                    <a:pt x="0" y="71627"/>
                  </a:moveTo>
                  <a:lnTo>
                    <a:pt x="2286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5454459" y="2885359"/>
            <a:ext cx="230841" cy="658346"/>
            <a:chOff x="6183439" y="2738627"/>
            <a:chExt cx="261620" cy="746125"/>
          </a:xfrm>
        </p:grpSpPr>
        <p:sp>
          <p:nvSpPr>
            <p:cNvPr id="37" name="object 37"/>
            <p:cNvSpPr/>
            <p:nvPr/>
          </p:nvSpPr>
          <p:spPr>
            <a:xfrm>
              <a:off x="6425946" y="2738627"/>
              <a:ext cx="0" cy="746125"/>
            </a:xfrm>
            <a:custGeom>
              <a:avLst/>
              <a:gdLst/>
              <a:ahLst/>
              <a:cxnLst/>
              <a:rect l="l" t="t" r="r" b="b"/>
              <a:pathLst>
                <a:path h="746125">
                  <a:moveTo>
                    <a:pt x="0" y="0"/>
                  </a:moveTo>
                  <a:lnTo>
                    <a:pt x="0" y="745998"/>
                  </a:lnTo>
                </a:path>
              </a:pathLst>
            </a:custGeom>
            <a:ln w="38100">
              <a:solidFill>
                <a:srgbClr val="D309C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6188202" y="3270504"/>
              <a:ext cx="209550" cy="173355"/>
            </a:xfrm>
            <a:custGeom>
              <a:avLst/>
              <a:gdLst/>
              <a:ahLst/>
              <a:cxnLst/>
              <a:rect l="l" t="t" r="r" b="b"/>
              <a:pathLst>
                <a:path w="209550" h="173354">
                  <a:moveTo>
                    <a:pt x="0" y="172974"/>
                  </a:moveTo>
                  <a:lnTo>
                    <a:pt x="20955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5084665" y="2032144"/>
            <a:ext cx="172571" cy="619685"/>
            <a:chOff x="5764339" y="1771650"/>
            <a:chExt cx="195580" cy="702310"/>
          </a:xfrm>
        </p:grpSpPr>
        <p:sp>
          <p:nvSpPr>
            <p:cNvPr id="40" name="object 40"/>
            <p:cNvSpPr/>
            <p:nvPr/>
          </p:nvSpPr>
          <p:spPr>
            <a:xfrm>
              <a:off x="5797296" y="1771650"/>
              <a:ext cx="0" cy="479425"/>
            </a:xfrm>
            <a:custGeom>
              <a:avLst/>
              <a:gdLst/>
              <a:ahLst/>
              <a:cxnLst/>
              <a:rect l="l" t="t" r="r" b="b"/>
              <a:pathLst>
                <a:path h="479425">
                  <a:moveTo>
                    <a:pt x="0" y="0"/>
                  </a:moveTo>
                  <a:lnTo>
                    <a:pt x="0" y="479298"/>
                  </a:lnTo>
                </a:path>
              </a:pathLst>
            </a:custGeom>
            <a:ln w="38100">
              <a:solidFill>
                <a:srgbClr val="D309C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5940552" y="1968245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0"/>
                  </a:moveTo>
                  <a:lnTo>
                    <a:pt x="0" y="345948"/>
                  </a:lnTo>
                </a:path>
              </a:pathLst>
            </a:custGeom>
            <a:ln w="38100">
              <a:solidFill>
                <a:srgbClr val="D309C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2" name="object 42"/>
            <p:cNvSpPr/>
            <p:nvPr/>
          </p:nvSpPr>
          <p:spPr>
            <a:xfrm>
              <a:off x="5769102" y="2265426"/>
              <a:ext cx="152400" cy="203835"/>
            </a:xfrm>
            <a:custGeom>
              <a:avLst/>
              <a:gdLst/>
              <a:ahLst/>
              <a:cxnLst/>
              <a:rect l="l" t="t" r="r" b="b"/>
              <a:pathLst>
                <a:path w="152400" h="203835">
                  <a:moveTo>
                    <a:pt x="0" y="203453"/>
                  </a:moveTo>
                  <a:lnTo>
                    <a:pt x="152399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3" name="object 43"/>
          <p:cNvSpPr/>
          <p:nvPr/>
        </p:nvSpPr>
        <p:spPr>
          <a:xfrm>
            <a:off x="6140427" y="2541787"/>
            <a:ext cx="0" cy="305360"/>
          </a:xfrm>
          <a:custGeom>
            <a:avLst/>
            <a:gdLst/>
            <a:ahLst/>
            <a:cxnLst/>
            <a:rect l="l" t="t" r="r" b="b"/>
            <a:pathLst>
              <a:path h="346075">
                <a:moveTo>
                  <a:pt x="0" y="0"/>
                </a:moveTo>
                <a:lnTo>
                  <a:pt x="0" y="345948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4" name="object 44"/>
          <p:cNvSpPr/>
          <p:nvPr/>
        </p:nvSpPr>
        <p:spPr>
          <a:xfrm>
            <a:off x="6266830" y="2584145"/>
            <a:ext cx="0" cy="304240"/>
          </a:xfrm>
          <a:custGeom>
            <a:avLst/>
            <a:gdLst/>
            <a:ahLst/>
            <a:cxnLst/>
            <a:rect l="l" t="t" r="r" b="b"/>
            <a:pathLst>
              <a:path h="344805">
                <a:moveTo>
                  <a:pt x="0" y="0"/>
                </a:moveTo>
                <a:lnTo>
                  <a:pt x="0" y="344424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5" name="object 45"/>
          <p:cNvSpPr/>
          <p:nvPr/>
        </p:nvSpPr>
        <p:spPr>
          <a:xfrm>
            <a:off x="6527030" y="2762991"/>
            <a:ext cx="0" cy="305921"/>
          </a:xfrm>
          <a:custGeom>
            <a:avLst/>
            <a:gdLst/>
            <a:ahLst/>
            <a:cxnLst/>
            <a:rect l="l" t="t" r="r" b="b"/>
            <a:pathLst>
              <a:path h="346710">
                <a:moveTo>
                  <a:pt x="0" y="0"/>
                </a:moveTo>
                <a:lnTo>
                  <a:pt x="0" y="346710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6" name="object 46"/>
          <p:cNvSpPr/>
          <p:nvPr/>
        </p:nvSpPr>
        <p:spPr>
          <a:xfrm>
            <a:off x="6661500" y="2888049"/>
            <a:ext cx="0" cy="305360"/>
          </a:xfrm>
          <a:custGeom>
            <a:avLst/>
            <a:gdLst/>
            <a:ahLst/>
            <a:cxnLst/>
            <a:rect l="l" t="t" r="r" b="b"/>
            <a:pathLst>
              <a:path h="346075">
                <a:moveTo>
                  <a:pt x="0" y="0"/>
                </a:moveTo>
                <a:lnTo>
                  <a:pt x="0" y="345948"/>
                </a:lnTo>
              </a:path>
            </a:pathLst>
          </a:custGeom>
          <a:ln w="38100">
            <a:solidFill>
              <a:srgbClr val="3366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47" name="object 47"/>
          <p:cNvGrpSpPr/>
          <p:nvPr/>
        </p:nvGrpSpPr>
        <p:grpSpPr>
          <a:xfrm>
            <a:off x="6251198" y="2652726"/>
            <a:ext cx="158563" cy="395007"/>
            <a:chOff x="7086409" y="2474976"/>
            <a:chExt cx="179705" cy="447675"/>
          </a:xfrm>
        </p:grpSpPr>
        <p:sp>
          <p:nvSpPr>
            <p:cNvPr id="48" name="object 48"/>
            <p:cNvSpPr/>
            <p:nvPr/>
          </p:nvSpPr>
          <p:spPr>
            <a:xfrm>
              <a:off x="7246619" y="2474976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0"/>
                  </a:moveTo>
                  <a:lnTo>
                    <a:pt x="0" y="345948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9" name="object 49"/>
            <p:cNvSpPr/>
            <p:nvPr/>
          </p:nvSpPr>
          <p:spPr>
            <a:xfrm>
              <a:off x="7091171" y="2792730"/>
              <a:ext cx="152400" cy="125095"/>
            </a:xfrm>
            <a:custGeom>
              <a:avLst/>
              <a:gdLst/>
              <a:ahLst/>
              <a:cxnLst/>
              <a:rect l="l" t="t" r="r" b="b"/>
              <a:pathLst>
                <a:path w="152400" h="125094">
                  <a:moveTo>
                    <a:pt x="152400" y="0"/>
                  </a:moveTo>
                  <a:lnTo>
                    <a:pt x="0" y="12496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562498" y="3033949"/>
            <a:ext cx="250451" cy="470647"/>
            <a:chOff x="7439215" y="2907029"/>
            <a:chExt cx="283845" cy="533400"/>
          </a:xfrm>
        </p:grpSpPr>
        <p:sp>
          <p:nvSpPr>
            <p:cNvPr id="51" name="object 51"/>
            <p:cNvSpPr/>
            <p:nvPr/>
          </p:nvSpPr>
          <p:spPr>
            <a:xfrm>
              <a:off x="7703820" y="2907029"/>
              <a:ext cx="0" cy="346075"/>
            </a:xfrm>
            <a:custGeom>
              <a:avLst/>
              <a:gdLst/>
              <a:ahLst/>
              <a:cxnLst/>
              <a:rect l="l" t="t" r="r" b="b"/>
              <a:pathLst>
                <a:path h="346075">
                  <a:moveTo>
                    <a:pt x="0" y="0"/>
                  </a:moveTo>
                  <a:lnTo>
                    <a:pt x="0" y="345948"/>
                  </a:lnTo>
                </a:path>
              </a:pathLst>
            </a:custGeom>
            <a:ln w="38100">
              <a:solidFill>
                <a:srgbClr val="3366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2" name="object 52"/>
            <p:cNvSpPr/>
            <p:nvPr/>
          </p:nvSpPr>
          <p:spPr>
            <a:xfrm>
              <a:off x="7443978" y="3160775"/>
              <a:ext cx="228600" cy="274320"/>
            </a:xfrm>
            <a:custGeom>
              <a:avLst/>
              <a:gdLst/>
              <a:ahLst/>
              <a:cxnLst/>
              <a:rect l="l" t="t" r="r" b="b"/>
              <a:pathLst>
                <a:path w="228600" h="274320">
                  <a:moveTo>
                    <a:pt x="228600" y="0"/>
                  </a:moveTo>
                  <a:lnTo>
                    <a:pt x="0" y="27432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3" name="object 53"/>
          <p:cNvSpPr/>
          <p:nvPr/>
        </p:nvSpPr>
        <p:spPr>
          <a:xfrm>
            <a:off x="2287173" y="2205610"/>
            <a:ext cx="0" cy="285750"/>
          </a:xfrm>
          <a:custGeom>
            <a:avLst/>
            <a:gdLst/>
            <a:ahLst/>
            <a:cxnLst/>
            <a:rect l="l" t="t" r="r" b="b"/>
            <a:pathLst>
              <a:path h="323850">
                <a:moveTo>
                  <a:pt x="0" y="0"/>
                </a:moveTo>
                <a:lnTo>
                  <a:pt x="0" y="323850"/>
                </a:lnTo>
              </a:path>
            </a:pathLst>
          </a:custGeom>
          <a:ln w="381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4" name="object 54"/>
          <p:cNvSpPr/>
          <p:nvPr/>
        </p:nvSpPr>
        <p:spPr>
          <a:xfrm>
            <a:off x="2556114" y="2426815"/>
            <a:ext cx="0" cy="287991"/>
          </a:xfrm>
          <a:custGeom>
            <a:avLst/>
            <a:gdLst/>
            <a:ahLst/>
            <a:cxnLst/>
            <a:rect l="l" t="t" r="r" b="b"/>
            <a:pathLst>
              <a:path h="326389">
                <a:moveTo>
                  <a:pt x="0" y="0"/>
                </a:moveTo>
                <a:lnTo>
                  <a:pt x="0" y="326136"/>
                </a:lnTo>
              </a:path>
            </a:pathLst>
          </a:custGeom>
          <a:ln w="381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5" name="object 55"/>
          <p:cNvSpPr/>
          <p:nvPr/>
        </p:nvSpPr>
        <p:spPr>
          <a:xfrm>
            <a:off x="2808247" y="2787196"/>
            <a:ext cx="0" cy="287431"/>
          </a:xfrm>
          <a:custGeom>
            <a:avLst/>
            <a:gdLst/>
            <a:ahLst/>
            <a:cxnLst/>
            <a:rect l="l" t="t" r="r" b="b"/>
            <a:pathLst>
              <a:path h="325755">
                <a:moveTo>
                  <a:pt x="0" y="0"/>
                </a:moveTo>
                <a:lnTo>
                  <a:pt x="0" y="325374"/>
                </a:lnTo>
              </a:path>
            </a:pathLst>
          </a:custGeom>
          <a:ln w="381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56" name="object 56"/>
          <p:cNvGrpSpPr/>
          <p:nvPr/>
        </p:nvGrpSpPr>
        <p:grpSpPr>
          <a:xfrm>
            <a:off x="2404835" y="2215528"/>
            <a:ext cx="159684" cy="387162"/>
            <a:chOff x="2727198" y="1979485"/>
            <a:chExt cx="180975" cy="438784"/>
          </a:xfrm>
        </p:grpSpPr>
        <p:sp>
          <p:nvSpPr>
            <p:cNvPr id="57" name="object 57"/>
            <p:cNvSpPr/>
            <p:nvPr/>
          </p:nvSpPr>
          <p:spPr>
            <a:xfrm>
              <a:off x="2746248" y="2093976"/>
              <a:ext cx="0" cy="323850"/>
            </a:xfrm>
            <a:custGeom>
              <a:avLst/>
              <a:gdLst/>
              <a:ahLst/>
              <a:cxnLst/>
              <a:rect l="l" t="t" r="r" b="b"/>
              <a:pathLst>
                <a:path h="323850">
                  <a:moveTo>
                    <a:pt x="0" y="0"/>
                  </a:moveTo>
                  <a:lnTo>
                    <a:pt x="0" y="32385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8" name="object 58"/>
            <p:cNvSpPr/>
            <p:nvPr/>
          </p:nvSpPr>
          <p:spPr>
            <a:xfrm>
              <a:off x="2762250" y="1984248"/>
              <a:ext cx="140970" cy="181610"/>
            </a:xfrm>
            <a:custGeom>
              <a:avLst/>
              <a:gdLst/>
              <a:ahLst/>
              <a:cxnLst/>
              <a:rect l="l" t="t" r="r" b="b"/>
              <a:pathLst>
                <a:path w="140969" h="181610">
                  <a:moveTo>
                    <a:pt x="140969" y="0"/>
                  </a:moveTo>
                  <a:lnTo>
                    <a:pt x="0" y="18135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2708570" y="3043363"/>
            <a:ext cx="385482" cy="647140"/>
            <a:chOff x="3071431" y="2917698"/>
            <a:chExt cx="436880" cy="733425"/>
          </a:xfrm>
        </p:grpSpPr>
        <p:sp>
          <p:nvSpPr>
            <p:cNvPr id="60" name="object 60"/>
            <p:cNvSpPr/>
            <p:nvPr/>
          </p:nvSpPr>
          <p:spPr>
            <a:xfrm>
              <a:off x="3346704" y="2917698"/>
              <a:ext cx="0" cy="325755"/>
            </a:xfrm>
            <a:custGeom>
              <a:avLst/>
              <a:gdLst/>
              <a:ahLst/>
              <a:cxnLst/>
              <a:rect l="l" t="t" r="r" b="b"/>
              <a:pathLst>
                <a:path h="325755">
                  <a:moveTo>
                    <a:pt x="0" y="0"/>
                  </a:moveTo>
                  <a:lnTo>
                    <a:pt x="0" y="325374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1" name="object 61"/>
            <p:cNvSpPr/>
            <p:nvPr/>
          </p:nvSpPr>
          <p:spPr>
            <a:xfrm>
              <a:off x="3489198" y="3044952"/>
              <a:ext cx="0" cy="552450"/>
            </a:xfrm>
            <a:custGeom>
              <a:avLst/>
              <a:gdLst/>
              <a:ahLst/>
              <a:cxnLst/>
              <a:rect l="l" t="t" r="r" b="b"/>
              <a:pathLst>
                <a:path h="552450">
                  <a:moveTo>
                    <a:pt x="0" y="0"/>
                  </a:moveTo>
                  <a:lnTo>
                    <a:pt x="0" y="55245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2" name="object 62"/>
            <p:cNvSpPr/>
            <p:nvPr/>
          </p:nvSpPr>
          <p:spPr>
            <a:xfrm>
              <a:off x="3238500" y="3486150"/>
              <a:ext cx="222885" cy="160020"/>
            </a:xfrm>
            <a:custGeom>
              <a:avLst/>
              <a:gdLst/>
              <a:ahLst/>
              <a:cxnLst/>
              <a:rect l="l" t="t" r="r" b="b"/>
              <a:pathLst>
                <a:path w="222885" h="160020">
                  <a:moveTo>
                    <a:pt x="222504" y="0"/>
                  </a:moveTo>
                  <a:lnTo>
                    <a:pt x="0" y="16002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3" name="object 63"/>
            <p:cNvSpPr/>
            <p:nvPr/>
          </p:nvSpPr>
          <p:spPr>
            <a:xfrm>
              <a:off x="3076194" y="3181350"/>
              <a:ext cx="222885" cy="160020"/>
            </a:xfrm>
            <a:custGeom>
              <a:avLst/>
              <a:gdLst/>
              <a:ahLst/>
              <a:cxnLst/>
              <a:rect l="l" t="t" r="r" b="b"/>
              <a:pathLst>
                <a:path w="222885" h="160020">
                  <a:moveTo>
                    <a:pt x="222504" y="0"/>
                  </a:moveTo>
                  <a:lnTo>
                    <a:pt x="0" y="16002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7128349" y="5893075"/>
            <a:ext cx="78441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latin typeface="Times New Roman"/>
                <a:cs typeface="Times New Roman"/>
              </a:rPr>
              <a:t>Ceramics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971438" y="6135122"/>
            <a:ext cx="94185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Times New Roman"/>
                <a:cs typeface="Times New Roman"/>
              </a:rPr>
              <a:t>The</a:t>
            </a:r>
            <a:r>
              <a:rPr sz="1588" spc="278" dirty="0">
                <a:latin typeface="Times New Roman"/>
                <a:cs typeface="Times New Roman"/>
              </a:rPr>
              <a:t> </a:t>
            </a:r>
            <a:r>
              <a:rPr sz="1588" spc="-9" dirty="0">
                <a:latin typeface="Times New Roman"/>
                <a:cs typeface="Times New Roman"/>
              </a:rPr>
              <a:t>elastic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54752" y="5893075"/>
            <a:ext cx="5927912" cy="74440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1588" dirty="0">
                <a:latin typeface="Times New Roman"/>
                <a:cs typeface="Times New Roman"/>
              </a:rPr>
              <a:t>classes</a:t>
            </a:r>
            <a:r>
              <a:rPr sz="1588" spc="194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of</a:t>
            </a:r>
            <a:r>
              <a:rPr sz="1588" spc="199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materials</a:t>
            </a:r>
            <a:r>
              <a:rPr sz="1588" spc="199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(i.e.,</a:t>
            </a:r>
            <a:r>
              <a:rPr sz="1588" spc="199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metals,</a:t>
            </a:r>
            <a:r>
              <a:rPr sz="1588" spc="199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ceramics,</a:t>
            </a:r>
            <a:r>
              <a:rPr sz="1588" spc="199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polymers</a:t>
            </a:r>
            <a:r>
              <a:rPr sz="1588" spc="207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and</a:t>
            </a:r>
            <a:r>
              <a:rPr sz="1588" spc="199" dirty="0">
                <a:latin typeface="Times New Roman"/>
                <a:cs typeface="Times New Roman"/>
              </a:rPr>
              <a:t> </a:t>
            </a:r>
            <a:r>
              <a:rPr sz="1588" spc="-9" dirty="0">
                <a:latin typeface="Times New Roman"/>
                <a:cs typeface="Times New Roman"/>
              </a:rPr>
              <a:t>composites). </a:t>
            </a:r>
            <a:r>
              <a:rPr sz="1588" dirty="0">
                <a:latin typeface="Times New Roman"/>
                <a:cs typeface="Times New Roman"/>
              </a:rPr>
              <a:t>tend</a:t>
            </a:r>
            <a:r>
              <a:rPr sz="1588" spc="274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to</a:t>
            </a:r>
            <a:r>
              <a:rPr sz="1588" spc="278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exhibit</a:t>
            </a:r>
            <a:r>
              <a:rPr sz="1588" spc="274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the</a:t>
            </a:r>
            <a:r>
              <a:rPr sz="1588" spc="278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highest</a:t>
            </a:r>
            <a:r>
              <a:rPr sz="1588" spc="274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elastic</a:t>
            </a:r>
            <a:r>
              <a:rPr sz="1588" spc="278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moduli</a:t>
            </a:r>
            <a:r>
              <a:rPr sz="1588" spc="278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and</a:t>
            </a:r>
            <a:r>
              <a:rPr sz="1588" spc="282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polymers</a:t>
            </a:r>
            <a:r>
              <a:rPr sz="1588" spc="278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the</a:t>
            </a:r>
            <a:r>
              <a:rPr sz="1588" spc="282" dirty="0">
                <a:latin typeface="Times New Roman"/>
                <a:cs typeface="Times New Roman"/>
              </a:rPr>
              <a:t> </a:t>
            </a:r>
            <a:r>
              <a:rPr sz="1588" spc="-9" dirty="0">
                <a:latin typeface="Times New Roman"/>
                <a:cs typeface="Times New Roman"/>
              </a:rPr>
              <a:t>lowest. </a:t>
            </a:r>
            <a:r>
              <a:rPr sz="1588" dirty="0">
                <a:latin typeface="Times New Roman"/>
                <a:cs typeface="Times New Roman"/>
              </a:rPr>
              <a:t>moduli</a:t>
            </a:r>
            <a:r>
              <a:rPr sz="1588" spc="-31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of</a:t>
            </a:r>
            <a:r>
              <a:rPr sz="1588" spc="-31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composites</a:t>
            </a:r>
            <a:r>
              <a:rPr sz="1588" spc="-26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are</a:t>
            </a:r>
            <a:r>
              <a:rPr sz="1588" spc="-31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between</a:t>
            </a:r>
            <a:r>
              <a:rPr sz="1588" spc="-26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those</a:t>
            </a:r>
            <a:r>
              <a:rPr sz="1588" spc="-31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of</a:t>
            </a:r>
            <a:r>
              <a:rPr sz="1588" spc="-31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their</a:t>
            </a:r>
            <a:r>
              <a:rPr sz="1588" spc="-26" dirty="0">
                <a:latin typeface="Times New Roman"/>
                <a:cs typeface="Times New Roman"/>
              </a:rPr>
              <a:t> </a:t>
            </a:r>
            <a:r>
              <a:rPr sz="1588" spc="-9" dirty="0">
                <a:latin typeface="Times New Roman"/>
                <a:cs typeface="Times New Roman"/>
              </a:rPr>
              <a:t>constituents.</a:t>
            </a:r>
            <a:endParaRPr sz="1588" dirty="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54753" y="5240228"/>
            <a:ext cx="7034493" cy="67368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R="4483" algn="r">
              <a:spcBef>
                <a:spcPts val="84"/>
              </a:spcBef>
            </a:pP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Courtesy</a:t>
            </a:r>
            <a:r>
              <a:rPr sz="1235" spc="-3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of</a:t>
            </a:r>
            <a:r>
              <a:rPr sz="1235" spc="-3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Granta</a:t>
            </a:r>
            <a:r>
              <a:rPr sz="1235" spc="-2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spc="-9" dirty="0">
                <a:solidFill>
                  <a:srgbClr val="0000FF"/>
                </a:solidFill>
                <a:latin typeface="Times New Roman"/>
                <a:cs typeface="Times New Roman"/>
              </a:rPr>
              <a:t>Design</a:t>
            </a:r>
            <a:endParaRPr sz="1235" dirty="0">
              <a:latin typeface="Times New Roman"/>
              <a:cs typeface="Times New Roman"/>
            </a:endParaRPr>
          </a:p>
          <a:p>
            <a:pPr>
              <a:spcBef>
                <a:spcPts val="331"/>
              </a:spcBef>
            </a:pPr>
            <a:endParaRPr sz="1235" dirty="0">
              <a:latin typeface="Times New Roman"/>
              <a:cs typeface="Times New Roman"/>
            </a:endParaRPr>
          </a:p>
          <a:p>
            <a:pPr marL="11206"/>
            <a:r>
              <a:rPr sz="1588" dirty="0">
                <a:latin typeface="Times New Roman"/>
                <a:cs typeface="Times New Roman"/>
              </a:rPr>
              <a:t>A</a:t>
            </a:r>
            <a:r>
              <a:rPr sz="1588" spc="22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bar</a:t>
            </a:r>
            <a:r>
              <a:rPr sz="1588" spc="26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chart</a:t>
            </a:r>
            <a:r>
              <a:rPr sz="1588" spc="26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illustrating</a:t>
            </a:r>
            <a:r>
              <a:rPr sz="1588" spc="26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Young’s</a:t>
            </a:r>
            <a:r>
              <a:rPr sz="1588" spc="26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moduli</a:t>
            </a:r>
            <a:r>
              <a:rPr sz="1588" spc="26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for</a:t>
            </a:r>
            <a:r>
              <a:rPr sz="1588" spc="26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some</a:t>
            </a:r>
            <a:r>
              <a:rPr sz="1588" spc="26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common</a:t>
            </a:r>
            <a:r>
              <a:rPr sz="1588" spc="26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examples</a:t>
            </a:r>
            <a:r>
              <a:rPr sz="1588" spc="26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of</a:t>
            </a:r>
            <a:r>
              <a:rPr sz="1588" spc="26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the</a:t>
            </a:r>
            <a:r>
              <a:rPr sz="1588" spc="26" dirty="0">
                <a:latin typeface="Times New Roman"/>
                <a:cs typeface="Times New Roman"/>
              </a:rPr>
              <a:t> </a:t>
            </a:r>
            <a:r>
              <a:rPr sz="1588" spc="-9" dirty="0">
                <a:latin typeface="Times New Roman"/>
                <a:cs typeface="Times New Roman"/>
              </a:rPr>
              <a:t>primary</a:t>
            </a:r>
            <a:endParaRPr sz="1588" dirty="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615081" y="1168398"/>
            <a:ext cx="898151" cy="3908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 indent="68360">
              <a:spcBef>
                <a:spcPts val="84"/>
              </a:spcBef>
            </a:pPr>
            <a:r>
              <a:rPr sz="1235" dirty="0">
                <a:latin typeface="Times New Roman"/>
                <a:cs typeface="Times New Roman"/>
              </a:rPr>
              <a:t>Covalent</a:t>
            </a:r>
            <a:r>
              <a:rPr sz="1235" spc="-53" dirty="0">
                <a:latin typeface="Times New Roman"/>
                <a:cs typeface="Times New Roman"/>
              </a:rPr>
              <a:t> </a:t>
            </a:r>
            <a:r>
              <a:rPr sz="1235" spc="-22" dirty="0">
                <a:latin typeface="Times New Roman"/>
                <a:cs typeface="Times New Roman"/>
              </a:rPr>
              <a:t>or </a:t>
            </a:r>
            <a:r>
              <a:rPr sz="1235" dirty="0">
                <a:latin typeface="Times New Roman"/>
                <a:cs typeface="Times New Roman"/>
              </a:rPr>
              <a:t>Ionic</a:t>
            </a:r>
            <a:r>
              <a:rPr sz="1235" spc="-31" dirty="0">
                <a:latin typeface="Times New Roman"/>
                <a:cs typeface="Times New Roman"/>
              </a:rPr>
              <a:t> </a:t>
            </a:r>
            <a:r>
              <a:rPr sz="1235" spc="-9" dirty="0">
                <a:latin typeface="Times New Roman"/>
                <a:cs typeface="Times New Roman"/>
              </a:rPr>
              <a:t>bonding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269906" y="1168398"/>
            <a:ext cx="546847" cy="3908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5689" marR="4483" indent="-5043">
              <a:spcBef>
                <a:spcPts val="84"/>
              </a:spcBef>
            </a:pPr>
            <a:r>
              <a:rPr sz="1235" spc="-9" dirty="0">
                <a:latin typeface="Times New Roman"/>
                <a:cs typeface="Times New Roman"/>
              </a:rPr>
              <a:t>Metallic bonding</a:t>
            </a:r>
            <a:endParaRPr sz="123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1101959"/>
            <a:ext cx="6959600" cy="454658"/>
          </a:xfrm>
          <a:prstGeom prst="rect">
            <a:avLst/>
          </a:prstGeom>
        </p:spPr>
        <p:txBody>
          <a:bodyPr vert="horz" wrap="square" lIns="0" tIns="84501" rIns="0" bIns="0" rtlCol="0" anchor="ctr">
            <a:spAutoFit/>
          </a:bodyPr>
          <a:lstStyle/>
          <a:p>
            <a:pPr marL="676871">
              <a:lnSpc>
                <a:spcPct val="100000"/>
              </a:lnSpc>
              <a:spcBef>
                <a:spcPts val="88"/>
              </a:spcBef>
            </a:pPr>
            <a:r>
              <a:rPr sz="2400" dirty="0">
                <a:latin typeface="Arial"/>
                <a:ea typeface="+mn-ea"/>
                <a:cs typeface="Arial"/>
              </a:rPr>
              <a:t>stress is related to strain for an isotropic solid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0443" y="2056746"/>
            <a:ext cx="3330949" cy="15421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221" indent="-302015">
              <a:spcBef>
                <a:spcPts val="88"/>
              </a:spcBef>
              <a:buChar char="•"/>
              <a:tabLst>
                <a:tab pos="313221" algn="l"/>
              </a:tabLst>
            </a:pPr>
            <a:r>
              <a:rPr sz="2118" dirty="0">
                <a:latin typeface="Arial"/>
                <a:cs typeface="Arial"/>
              </a:rPr>
              <a:t>Hooke’s</a:t>
            </a:r>
            <a:r>
              <a:rPr sz="2118" spc="-75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Law</a:t>
            </a:r>
            <a:endParaRPr sz="2118" dirty="0">
              <a:latin typeface="Arial"/>
              <a:cs typeface="Arial"/>
            </a:endParaRPr>
          </a:p>
          <a:p>
            <a:pPr>
              <a:spcBef>
                <a:spcPts val="538"/>
              </a:spcBef>
            </a:pPr>
            <a:endParaRPr sz="2118" dirty="0">
              <a:latin typeface="Arial"/>
              <a:cs typeface="Arial"/>
            </a:endParaRPr>
          </a:p>
          <a:p>
            <a:pPr marL="666225" marR="4483" indent="-252146">
              <a:tabLst>
                <a:tab pos="666225" algn="l"/>
              </a:tabLst>
            </a:pPr>
            <a:r>
              <a:rPr sz="1765" spc="-44" dirty="0">
                <a:latin typeface="Arial"/>
                <a:cs typeface="Arial"/>
              </a:rPr>
              <a:t>–</a:t>
            </a:r>
            <a:r>
              <a:rPr sz="1765" dirty="0">
                <a:latin typeface="Arial"/>
                <a:cs typeface="Arial"/>
              </a:rPr>
              <a:t>	Isotropic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Solids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(properties </a:t>
            </a:r>
            <a:r>
              <a:rPr sz="1765" dirty="0">
                <a:latin typeface="Arial"/>
                <a:cs typeface="Arial"/>
              </a:rPr>
              <a:t>are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22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same</a:t>
            </a:r>
            <a:r>
              <a:rPr sz="1765" spc="-22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in</a:t>
            </a:r>
            <a:r>
              <a:rPr sz="1765" spc="-22" dirty="0">
                <a:latin typeface="Arial"/>
                <a:cs typeface="Arial"/>
              </a:rPr>
              <a:t> all </a:t>
            </a:r>
            <a:r>
              <a:rPr sz="1765" spc="-9" dirty="0">
                <a:latin typeface="Arial"/>
                <a:cs typeface="Arial"/>
              </a:rPr>
              <a:t>directions)</a:t>
            </a:r>
            <a:endParaRPr sz="1765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43855" y="4647983"/>
            <a:ext cx="2944906" cy="1825990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262792" marR="59955" indent="-252146">
              <a:spcBef>
                <a:spcPts val="84"/>
              </a:spcBef>
              <a:buChar char="–"/>
              <a:tabLst>
                <a:tab pos="262792" algn="l"/>
              </a:tabLst>
            </a:pPr>
            <a:r>
              <a:rPr sz="1765" dirty="0">
                <a:latin typeface="Arial"/>
                <a:cs typeface="Arial"/>
              </a:rPr>
              <a:t>Anisotropic</a:t>
            </a:r>
            <a:r>
              <a:rPr sz="1765" spc="-93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solids </a:t>
            </a:r>
            <a:r>
              <a:rPr sz="1765" dirty="0">
                <a:latin typeface="Arial"/>
                <a:cs typeface="Arial"/>
              </a:rPr>
              <a:t>(properties</a:t>
            </a:r>
            <a:r>
              <a:rPr sz="1765" spc="-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are</a:t>
            </a:r>
            <a:r>
              <a:rPr sz="1765" spc="-4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directional)</a:t>
            </a:r>
            <a:endParaRPr sz="1765" dirty="0">
              <a:latin typeface="Arial"/>
              <a:cs typeface="Arial"/>
            </a:endParaRPr>
          </a:p>
          <a:p>
            <a:pPr>
              <a:spcBef>
                <a:spcPts val="57"/>
              </a:spcBef>
              <a:buFont typeface="Arial"/>
              <a:buChar char="–"/>
            </a:pPr>
            <a:endParaRPr sz="1765" dirty="0">
              <a:latin typeface="Arial"/>
              <a:cs typeface="Arial"/>
            </a:endParaRPr>
          </a:p>
          <a:p>
            <a:pPr marL="263352">
              <a:spcBef>
                <a:spcPts val="4"/>
              </a:spcBef>
            </a:pPr>
            <a:r>
              <a:rPr sz="2118" dirty="0">
                <a:solidFill>
                  <a:srgbClr val="FF0000"/>
                </a:solidFill>
                <a:latin typeface="Times New Roman"/>
                <a:cs typeface="Times New Roman"/>
              </a:rPr>
              <a:t>Need</a:t>
            </a:r>
            <a:r>
              <a:rPr sz="2118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srgbClr val="FF0000"/>
                </a:solidFill>
                <a:latin typeface="Times New Roman"/>
                <a:cs typeface="Times New Roman"/>
              </a:rPr>
              <a:t>different</a:t>
            </a:r>
            <a:r>
              <a:rPr sz="2118" spc="-2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spc="-9" dirty="0">
                <a:solidFill>
                  <a:srgbClr val="FF0000"/>
                </a:solidFill>
                <a:latin typeface="Times New Roman"/>
                <a:cs typeface="Times New Roman"/>
              </a:rPr>
              <a:t>definition</a:t>
            </a:r>
            <a:endParaRPr sz="2118" dirty="0">
              <a:latin typeface="Times New Roman"/>
              <a:cs typeface="Times New Roman"/>
            </a:endParaRPr>
          </a:p>
          <a:p>
            <a:pPr>
              <a:spcBef>
                <a:spcPts val="534"/>
              </a:spcBef>
            </a:pPr>
            <a:endParaRPr sz="2118" dirty="0">
              <a:latin typeface="Times New Roman"/>
              <a:cs typeface="Times New Roman"/>
            </a:endParaRPr>
          </a:p>
          <a:p>
            <a:pPr marL="262792" indent="-251585">
              <a:spcBef>
                <a:spcPts val="4"/>
              </a:spcBef>
              <a:buChar char="–"/>
              <a:tabLst>
                <a:tab pos="262792" algn="l"/>
              </a:tabLst>
            </a:pPr>
            <a:r>
              <a:rPr sz="1765" dirty="0">
                <a:latin typeface="Arial"/>
                <a:cs typeface="Arial"/>
              </a:rPr>
              <a:t>Let’s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consider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both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cases</a:t>
            </a:r>
            <a:endParaRPr sz="1765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67566" y="2349527"/>
            <a:ext cx="1967753" cy="2412066"/>
            <a:chOff x="1397508" y="2184495"/>
            <a:chExt cx="2230120" cy="2733675"/>
          </a:xfrm>
        </p:grpSpPr>
        <p:sp>
          <p:nvSpPr>
            <p:cNvPr id="6" name="object 6"/>
            <p:cNvSpPr/>
            <p:nvPr/>
          </p:nvSpPr>
          <p:spPr>
            <a:xfrm>
              <a:off x="1397508" y="2184501"/>
              <a:ext cx="2230120" cy="2733675"/>
            </a:xfrm>
            <a:custGeom>
              <a:avLst/>
              <a:gdLst/>
              <a:ahLst/>
              <a:cxnLst/>
              <a:rect l="l" t="t" r="r" b="b"/>
              <a:pathLst>
                <a:path w="2230120" h="2733675">
                  <a:moveTo>
                    <a:pt x="2229612" y="2667152"/>
                  </a:moveTo>
                  <a:lnTo>
                    <a:pt x="2122932" y="2604668"/>
                  </a:lnTo>
                  <a:lnTo>
                    <a:pt x="2116074" y="2600858"/>
                  </a:lnTo>
                  <a:lnTo>
                    <a:pt x="2106930" y="2603144"/>
                  </a:lnTo>
                  <a:lnTo>
                    <a:pt x="2099310" y="2616860"/>
                  </a:lnTo>
                  <a:lnTo>
                    <a:pt x="2101596" y="2625242"/>
                  </a:lnTo>
                  <a:lnTo>
                    <a:pt x="2108454" y="2629052"/>
                  </a:lnTo>
                  <a:lnTo>
                    <a:pt x="2148535" y="2652674"/>
                  </a:lnTo>
                  <a:lnTo>
                    <a:pt x="80772" y="2652674"/>
                  </a:lnTo>
                  <a:lnTo>
                    <a:pt x="80772" y="81927"/>
                  </a:lnTo>
                  <a:lnTo>
                    <a:pt x="66192" y="56819"/>
                  </a:lnTo>
                  <a:lnTo>
                    <a:pt x="78486" y="77990"/>
                  </a:lnTo>
                  <a:lnTo>
                    <a:pt x="80772" y="81927"/>
                  </a:lnTo>
                  <a:lnTo>
                    <a:pt x="103632" y="121310"/>
                  </a:lnTo>
                  <a:lnTo>
                    <a:pt x="107442" y="128168"/>
                  </a:lnTo>
                  <a:lnTo>
                    <a:pt x="116586" y="130454"/>
                  </a:lnTo>
                  <a:lnTo>
                    <a:pt x="130302" y="122834"/>
                  </a:lnTo>
                  <a:lnTo>
                    <a:pt x="132588" y="113690"/>
                  </a:lnTo>
                  <a:lnTo>
                    <a:pt x="128778" y="106832"/>
                  </a:lnTo>
                  <a:lnTo>
                    <a:pt x="66192" y="0"/>
                  </a:lnTo>
                  <a:lnTo>
                    <a:pt x="66192" y="317"/>
                  </a:lnTo>
                  <a:lnTo>
                    <a:pt x="3810" y="106832"/>
                  </a:lnTo>
                  <a:lnTo>
                    <a:pt x="0" y="113690"/>
                  </a:lnTo>
                  <a:lnTo>
                    <a:pt x="2286" y="122834"/>
                  </a:lnTo>
                  <a:lnTo>
                    <a:pt x="16002" y="130454"/>
                  </a:lnTo>
                  <a:lnTo>
                    <a:pt x="24384" y="128168"/>
                  </a:lnTo>
                  <a:lnTo>
                    <a:pt x="28194" y="121310"/>
                  </a:lnTo>
                  <a:lnTo>
                    <a:pt x="51816" y="81229"/>
                  </a:lnTo>
                  <a:lnTo>
                    <a:pt x="51816" y="2667152"/>
                  </a:lnTo>
                  <a:lnTo>
                    <a:pt x="56388" y="2667152"/>
                  </a:lnTo>
                  <a:lnTo>
                    <a:pt x="56388" y="2680868"/>
                  </a:lnTo>
                  <a:lnTo>
                    <a:pt x="2148535" y="2680868"/>
                  </a:lnTo>
                  <a:lnTo>
                    <a:pt x="2108454" y="2704490"/>
                  </a:lnTo>
                  <a:lnTo>
                    <a:pt x="2101596" y="2708300"/>
                  </a:lnTo>
                  <a:lnTo>
                    <a:pt x="2099310" y="2717444"/>
                  </a:lnTo>
                  <a:lnTo>
                    <a:pt x="2106930" y="2731160"/>
                  </a:lnTo>
                  <a:lnTo>
                    <a:pt x="2116074" y="2733446"/>
                  </a:lnTo>
                  <a:lnTo>
                    <a:pt x="2122932" y="2728874"/>
                  </a:lnTo>
                  <a:lnTo>
                    <a:pt x="2201418" y="2683472"/>
                  </a:lnTo>
                  <a:lnTo>
                    <a:pt x="2229612" y="26671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1463802" y="2322576"/>
              <a:ext cx="828675" cy="2529205"/>
            </a:xfrm>
            <a:custGeom>
              <a:avLst/>
              <a:gdLst/>
              <a:ahLst/>
              <a:cxnLst/>
              <a:rect l="l" t="t" r="r" b="b"/>
              <a:pathLst>
                <a:path w="828675" h="2529204">
                  <a:moveTo>
                    <a:pt x="0" y="2529078"/>
                  </a:moveTo>
                  <a:lnTo>
                    <a:pt x="828293" y="0"/>
                  </a:lnTo>
                </a:path>
              </a:pathLst>
            </a:custGeom>
            <a:ln w="38100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1602486" y="2561081"/>
              <a:ext cx="765175" cy="1404620"/>
            </a:xfrm>
            <a:custGeom>
              <a:avLst/>
              <a:gdLst/>
              <a:ahLst/>
              <a:cxnLst/>
              <a:rect l="l" t="t" r="r" b="b"/>
              <a:pathLst>
                <a:path w="765175" h="1404620">
                  <a:moveTo>
                    <a:pt x="166116" y="1147572"/>
                  </a:moveTo>
                  <a:lnTo>
                    <a:pt x="164592" y="1139952"/>
                  </a:lnTo>
                  <a:lnTo>
                    <a:pt x="138684" y="1018794"/>
                  </a:lnTo>
                  <a:lnTo>
                    <a:pt x="46482" y="1101090"/>
                  </a:lnTo>
                  <a:lnTo>
                    <a:pt x="40386" y="1106424"/>
                  </a:lnTo>
                  <a:lnTo>
                    <a:pt x="39624" y="1115568"/>
                  </a:lnTo>
                  <a:lnTo>
                    <a:pt x="44958" y="1120902"/>
                  </a:lnTo>
                  <a:lnTo>
                    <a:pt x="50292" y="1126998"/>
                  </a:lnTo>
                  <a:lnTo>
                    <a:pt x="59436" y="1127760"/>
                  </a:lnTo>
                  <a:lnTo>
                    <a:pt x="65532" y="1122426"/>
                  </a:lnTo>
                  <a:lnTo>
                    <a:pt x="100037" y="1091831"/>
                  </a:lnTo>
                  <a:lnTo>
                    <a:pt x="0" y="1395222"/>
                  </a:lnTo>
                  <a:lnTo>
                    <a:pt x="27432" y="1404366"/>
                  </a:lnTo>
                  <a:lnTo>
                    <a:pt x="126771" y="1100455"/>
                  </a:lnTo>
                  <a:lnTo>
                    <a:pt x="136398" y="1146048"/>
                  </a:lnTo>
                  <a:lnTo>
                    <a:pt x="138684" y="1153668"/>
                  </a:lnTo>
                  <a:lnTo>
                    <a:pt x="143256" y="1156411"/>
                  </a:lnTo>
                  <a:lnTo>
                    <a:pt x="146304" y="1158240"/>
                  </a:lnTo>
                  <a:lnTo>
                    <a:pt x="161544" y="1155192"/>
                  </a:lnTo>
                  <a:lnTo>
                    <a:pt x="166116" y="1147572"/>
                  </a:lnTo>
                  <a:close/>
                </a:path>
                <a:path w="765175" h="1404620">
                  <a:moveTo>
                    <a:pt x="765048" y="8382"/>
                  </a:moveTo>
                  <a:lnTo>
                    <a:pt x="738378" y="0"/>
                  </a:lnTo>
                  <a:lnTo>
                    <a:pt x="638263" y="303593"/>
                  </a:lnTo>
                  <a:lnTo>
                    <a:pt x="628650" y="258318"/>
                  </a:lnTo>
                  <a:lnTo>
                    <a:pt x="627126" y="250698"/>
                  </a:lnTo>
                  <a:lnTo>
                    <a:pt x="619506" y="245364"/>
                  </a:lnTo>
                  <a:lnTo>
                    <a:pt x="611886" y="246888"/>
                  </a:lnTo>
                  <a:lnTo>
                    <a:pt x="603504" y="248412"/>
                  </a:lnTo>
                  <a:lnTo>
                    <a:pt x="598932" y="256032"/>
                  </a:lnTo>
                  <a:lnTo>
                    <a:pt x="600456" y="264414"/>
                  </a:lnTo>
                  <a:lnTo>
                    <a:pt x="621792" y="363575"/>
                  </a:lnTo>
                  <a:lnTo>
                    <a:pt x="626364" y="384810"/>
                  </a:lnTo>
                  <a:lnTo>
                    <a:pt x="719328" y="303276"/>
                  </a:lnTo>
                  <a:lnTo>
                    <a:pt x="724662" y="297942"/>
                  </a:lnTo>
                  <a:lnTo>
                    <a:pt x="725424" y="288798"/>
                  </a:lnTo>
                  <a:lnTo>
                    <a:pt x="714756" y="276606"/>
                  </a:lnTo>
                  <a:lnTo>
                    <a:pt x="706374" y="276606"/>
                  </a:lnTo>
                  <a:lnTo>
                    <a:pt x="665695" y="312293"/>
                  </a:lnTo>
                  <a:lnTo>
                    <a:pt x="765048" y="8382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87468" y="3343629"/>
            <a:ext cx="320488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-18" dirty="0">
                <a:solidFill>
                  <a:srgbClr val="3333CC"/>
                </a:solidFill>
                <a:latin typeface="Arial"/>
                <a:cs typeface="Arial"/>
              </a:rPr>
              <a:t>Load</a:t>
            </a:r>
            <a:endParaRPr sz="1059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27057" y="2712290"/>
            <a:ext cx="445434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-9" dirty="0">
                <a:solidFill>
                  <a:srgbClr val="3333CC"/>
                </a:solidFill>
                <a:latin typeface="Arial"/>
                <a:cs typeface="Arial"/>
              </a:rPr>
              <a:t>Unload</a:t>
            </a:r>
            <a:endParaRPr sz="1059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38617" y="3447170"/>
            <a:ext cx="1944221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dirty="0">
                <a:solidFill>
                  <a:srgbClr val="FF0000"/>
                </a:solidFill>
                <a:latin typeface="Arial"/>
                <a:cs typeface="Arial"/>
              </a:rPr>
              <a:t>Slope</a:t>
            </a:r>
            <a:r>
              <a:rPr sz="1059" spc="-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59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059" spc="-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59" i="1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59" i="1" spc="-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59" dirty="0">
                <a:solidFill>
                  <a:srgbClr val="FF0000"/>
                </a:solidFill>
                <a:latin typeface="Arial"/>
                <a:cs typeface="Arial"/>
              </a:rPr>
              <a:t>(Modulus</a:t>
            </a:r>
            <a:r>
              <a:rPr sz="1059" spc="-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59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1059" spc="-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59" spc="-9" dirty="0">
                <a:solidFill>
                  <a:srgbClr val="FF0000"/>
                </a:solidFill>
                <a:latin typeface="Arial"/>
                <a:cs typeface="Arial"/>
              </a:rPr>
              <a:t>elasticity)</a:t>
            </a:r>
            <a:endParaRPr sz="1059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41393" y="3206917"/>
            <a:ext cx="172571" cy="525556"/>
          </a:xfrm>
          <a:custGeom>
            <a:avLst/>
            <a:gdLst/>
            <a:ahLst/>
            <a:cxnLst/>
            <a:rect l="l" t="t" r="r" b="b"/>
            <a:pathLst>
              <a:path w="195580" h="595629">
                <a:moveTo>
                  <a:pt x="0" y="595122"/>
                </a:moveTo>
                <a:lnTo>
                  <a:pt x="195072" y="595122"/>
                </a:lnTo>
                <a:lnTo>
                  <a:pt x="195071" y="0"/>
                </a:lnTo>
              </a:path>
            </a:pathLst>
          </a:custGeom>
          <a:ln w="19050">
            <a:solidFill>
              <a:srgbClr val="3333CC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/>
          <p:nvPr/>
        </p:nvSpPr>
        <p:spPr>
          <a:xfrm>
            <a:off x="833270" y="5096452"/>
            <a:ext cx="3177988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spc="-9" dirty="0">
                <a:latin typeface="Arial"/>
                <a:cs typeface="Arial"/>
              </a:rPr>
              <a:t>Stress-</a:t>
            </a:r>
            <a:r>
              <a:rPr sz="1235" dirty="0">
                <a:latin typeface="Arial"/>
                <a:cs typeface="Arial"/>
              </a:rPr>
              <a:t>strain</a:t>
            </a:r>
            <a:r>
              <a:rPr sz="1235" spc="-22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plot</a:t>
            </a:r>
            <a:r>
              <a:rPr sz="1235" spc="-22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for</a:t>
            </a:r>
            <a:r>
              <a:rPr sz="1235" spc="-18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a</a:t>
            </a:r>
            <a:r>
              <a:rPr sz="1235" spc="-9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linearly</a:t>
            </a:r>
            <a:r>
              <a:rPr sz="1235" spc="-22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elastic</a:t>
            </a:r>
            <a:r>
              <a:rPr sz="1235" spc="-18" dirty="0">
                <a:latin typeface="Arial"/>
                <a:cs typeface="Arial"/>
              </a:rPr>
              <a:t> </a:t>
            </a:r>
            <a:r>
              <a:rPr sz="1235" spc="-9" dirty="0">
                <a:latin typeface="Arial"/>
                <a:cs typeface="Arial"/>
              </a:rPr>
              <a:t>material</a:t>
            </a:r>
            <a:endParaRPr sz="1235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85861" y="4754891"/>
            <a:ext cx="431986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spc="-9" dirty="0">
                <a:latin typeface="Arial"/>
                <a:cs typeface="Arial"/>
              </a:rPr>
              <a:t>Strain</a:t>
            </a:r>
            <a:endParaRPr sz="1235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31169" y="3345244"/>
            <a:ext cx="180306" cy="466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>
              <a:lnSpc>
                <a:spcPts val="1452"/>
              </a:lnSpc>
            </a:pPr>
            <a:r>
              <a:rPr sz="1235" spc="-9" dirty="0">
                <a:latin typeface="Arial"/>
                <a:cs typeface="Arial"/>
              </a:rPr>
              <a:t>Stress</a:t>
            </a:r>
            <a:endParaRPr sz="1235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89305" y="4722624"/>
            <a:ext cx="109818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spc="-44" dirty="0">
                <a:latin typeface="Arial"/>
                <a:cs typeface="Arial"/>
              </a:rPr>
              <a:t>0</a:t>
            </a:r>
            <a:endParaRPr sz="1235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33993" y="4515537"/>
            <a:ext cx="109818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spc="-44" dirty="0">
                <a:latin typeface="Arial"/>
                <a:cs typeface="Arial"/>
              </a:rPr>
              <a:t>0</a:t>
            </a:r>
            <a:endParaRPr sz="1235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61853" y="4119972"/>
            <a:ext cx="194981" cy="0"/>
          </a:xfrm>
          <a:custGeom>
            <a:avLst/>
            <a:gdLst/>
            <a:ahLst/>
            <a:cxnLst/>
            <a:rect l="l" t="t" r="r" b="b"/>
            <a:pathLst>
              <a:path w="220979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633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 txBox="1"/>
          <p:nvPr/>
        </p:nvSpPr>
        <p:spPr>
          <a:xfrm>
            <a:off x="6766111" y="4112800"/>
            <a:ext cx="187138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31398" y="3891766"/>
            <a:ext cx="2046194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sz="2206" i="1" dirty="0">
                <a:solidFill>
                  <a:srgbClr val="FF0000"/>
                </a:solidFill>
                <a:latin typeface="Symbol"/>
                <a:cs typeface="Symbol"/>
              </a:rPr>
              <a:t></a:t>
            </a:r>
            <a:r>
              <a:rPr sz="2206" spc="20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srgbClr val="FF0000"/>
                </a:solidFill>
                <a:latin typeface="Symbol"/>
                <a:cs typeface="Symbol"/>
              </a:rPr>
              <a:t></a:t>
            </a:r>
            <a:r>
              <a:rPr sz="2118" spc="-14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6" i="1" spc="-49" dirty="0">
                <a:solidFill>
                  <a:srgbClr val="FF0000"/>
                </a:solidFill>
                <a:latin typeface="Symbol"/>
                <a:cs typeface="Symbol"/>
              </a:rPr>
              <a:t></a:t>
            </a:r>
            <a:r>
              <a:rPr sz="2206" spc="-2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i="1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118" i="1" spc="1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or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206" i="1" dirty="0">
                <a:solidFill>
                  <a:srgbClr val="FF0000"/>
                </a:solidFill>
                <a:latin typeface="Symbol"/>
                <a:cs typeface="Symbol"/>
              </a:rPr>
              <a:t></a:t>
            </a:r>
            <a:r>
              <a:rPr sz="2206" spc="1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srgbClr val="FF0000"/>
                </a:solidFill>
                <a:latin typeface="Symbol"/>
                <a:cs typeface="Symbol"/>
              </a:rPr>
              <a:t></a:t>
            </a:r>
            <a:r>
              <a:rPr sz="2118" spc="21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77" baseline="34722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3177" spc="-165" baseline="3472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6" i="1" spc="-44" dirty="0">
                <a:solidFill>
                  <a:srgbClr val="FF0000"/>
                </a:solidFill>
                <a:latin typeface="Symbol"/>
                <a:cs typeface="Symbol"/>
              </a:rPr>
              <a:t></a:t>
            </a:r>
            <a:endParaRPr sz="2206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0515" y="5838712"/>
            <a:ext cx="1972796" cy="0"/>
          </a:xfrm>
          <a:custGeom>
            <a:avLst/>
            <a:gdLst/>
            <a:ahLst/>
            <a:cxnLst/>
            <a:rect l="l" t="t" r="r" b="b"/>
            <a:pathLst>
              <a:path w="2235834">
                <a:moveTo>
                  <a:pt x="0" y="0"/>
                </a:moveTo>
                <a:lnTo>
                  <a:pt x="2235708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 txBox="1"/>
          <p:nvPr/>
        </p:nvSpPr>
        <p:spPr>
          <a:xfrm>
            <a:off x="5099348" y="5460492"/>
            <a:ext cx="1346387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Times New Roman"/>
                <a:cs typeface="Times New Roman"/>
              </a:rPr>
              <a:t>lateral</a:t>
            </a:r>
            <a:r>
              <a:rPr sz="2118" spc="-97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strain</a:t>
            </a:r>
            <a:endParaRPr sz="2118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7576" y="5610599"/>
            <a:ext cx="2393016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2118" spc="-9" dirty="0">
                <a:latin typeface="Times New Roman"/>
                <a:cs typeface="Times New Roman"/>
              </a:rPr>
              <a:t>Poisson's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Ratio,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206" i="1" dirty="0">
                <a:latin typeface="Symbol"/>
                <a:cs typeface="Symbol"/>
              </a:rPr>
              <a:t></a:t>
            </a:r>
            <a:r>
              <a:rPr sz="2206" spc="22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-66" dirty="0">
                <a:latin typeface="Times New Roman"/>
                <a:cs typeface="Times New Roman"/>
              </a:rPr>
              <a:t> </a:t>
            </a:r>
            <a:r>
              <a:rPr sz="2118" spc="-44" dirty="0">
                <a:latin typeface="Symbol"/>
                <a:cs typeface="Symbol"/>
              </a:rPr>
              <a:t>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82669" y="5831642"/>
            <a:ext cx="1981760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Times New Roman"/>
                <a:cs typeface="Times New Roman"/>
              </a:rPr>
              <a:t>longitudinal</a:t>
            </a:r>
            <a:r>
              <a:rPr sz="2118" spc="-44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strain</a:t>
            </a:r>
            <a:endParaRPr sz="2118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89898" y="1417657"/>
            <a:ext cx="1143000" cy="1302684"/>
            <a:chOff x="4256151" y="1606677"/>
            <a:chExt cx="1295400" cy="1476375"/>
          </a:xfrm>
        </p:grpSpPr>
        <p:sp>
          <p:nvSpPr>
            <p:cNvPr id="7" name="object 7"/>
            <p:cNvSpPr/>
            <p:nvPr/>
          </p:nvSpPr>
          <p:spPr>
            <a:xfrm>
              <a:off x="4265676" y="1616202"/>
              <a:ext cx="1276350" cy="561975"/>
            </a:xfrm>
            <a:custGeom>
              <a:avLst/>
              <a:gdLst/>
              <a:ahLst/>
              <a:cxnLst/>
              <a:rect l="l" t="t" r="r" b="b"/>
              <a:pathLst>
                <a:path w="1276350" h="561975">
                  <a:moveTo>
                    <a:pt x="1276350" y="156972"/>
                  </a:moveTo>
                  <a:lnTo>
                    <a:pt x="643128" y="0"/>
                  </a:lnTo>
                  <a:lnTo>
                    <a:pt x="0" y="347472"/>
                  </a:lnTo>
                  <a:lnTo>
                    <a:pt x="713994" y="561594"/>
                  </a:lnTo>
                  <a:lnTo>
                    <a:pt x="1276350" y="156972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4265676" y="1616202"/>
              <a:ext cx="1276350" cy="561975"/>
            </a:xfrm>
            <a:custGeom>
              <a:avLst/>
              <a:gdLst/>
              <a:ahLst/>
              <a:cxnLst/>
              <a:rect l="l" t="t" r="r" b="b"/>
              <a:pathLst>
                <a:path w="1276350" h="561975">
                  <a:moveTo>
                    <a:pt x="0" y="347472"/>
                  </a:moveTo>
                  <a:lnTo>
                    <a:pt x="713994" y="561594"/>
                  </a:lnTo>
                  <a:lnTo>
                    <a:pt x="1276350" y="156972"/>
                  </a:lnTo>
                  <a:lnTo>
                    <a:pt x="643128" y="0"/>
                  </a:lnTo>
                  <a:lnTo>
                    <a:pt x="0" y="347472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4265676" y="1968246"/>
              <a:ext cx="719455" cy="1100455"/>
            </a:xfrm>
            <a:custGeom>
              <a:avLst/>
              <a:gdLst/>
              <a:ahLst/>
              <a:cxnLst/>
              <a:rect l="l" t="t" r="r" b="b"/>
              <a:pathLst>
                <a:path w="719454" h="1100455">
                  <a:moveTo>
                    <a:pt x="0" y="0"/>
                  </a:moveTo>
                  <a:lnTo>
                    <a:pt x="0" y="795528"/>
                  </a:lnTo>
                  <a:lnTo>
                    <a:pt x="709422" y="1100328"/>
                  </a:lnTo>
                  <a:lnTo>
                    <a:pt x="719328" y="21488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4979670" y="1773174"/>
              <a:ext cx="562610" cy="1300480"/>
            </a:xfrm>
            <a:custGeom>
              <a:avLst/>
              <a:gdLst/>
              <a:ahLst/>
              <a:cxnLst/>
              <a:rect l="l" t="t" r="r" b="b"/>
              <a:pathLst>
                <a:path w="562610" h="1300480">
                  <a:moveTo>
                    <a:pt x="5334" y="409956"/>
                  </a:moveTo>
                  <a:lnTo>
                    <a:pt x="562356" y="0"/>
                  </a:lnTo>
                  <a:lnTo>
                    <a:pt x="562356" y="790956"/>
                  </a:lnTo>
                  <a:lnTo>
                    <a:pt x="0" y="1299972"/>
                  </a:lnTo>
                  <a:lnTo>
                    <a:pt x="5334" y="409956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86114" y="2696358"/>
            <a:ext cx="85220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latin typeface="Arial"/>
                <a:cs typeface="Arial"/>
              </a:rPr>
              <a:t>unloaded</a:t>
            </a:r>
            <a:endParaRPr sz="1588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674435" y="829515"/>
            <a:ext cx="1150284" cy="2390775"/>
            <a:chOff x="6278626" y="940117"/>
            <a:chExt cx="1303655" cy="2709545"/>
          </a:xfrm>
        </p:grpSpPr>
        <p:sp>
          <p:nvSpPr>
            <p:cNvPr id="13" name="object 13"/>
            <p:cNvSpPr/>
            <p:nvPr/>
          </p:nvSpPr>
          <p:spPr>
            <a:xfrm>
              <a:off x="6289548" y="1677924"/>
              <a:ext cx="1286510" cy="509905"/>
            </a:xfrm>
            <a:custGeom>
              <a:avLst/>
              <a:gdLst/>
              <a:ahLst/>
              <a:cxnLst/>
              <a:rect l="l" t="t" r="r" b="b"/>
              <a:pathLst>
                <a:path w="1286509" h="509905">
                  <a:moveTo>
                    <a:pt x="0" y="285749"/>
                  </a:moveTo>
                  <a:lnTo>
                    <a:pt x="685800" y="509777"/>
                  </a:lnTo>
                  <a:lnTo>
                    <a:pt x="1286255" y="114299"/>
                  </a:lnTo>
                  <a:lnTo>
                    <a:pt x="700277" y="0"/>
                  </a:lnTo>
                  <a:lnTo>
                    <a:pt x="0" y="285749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6374130" y="1834896"/>
              <a:ext cx="645795" cy="1355725"/>
            </a:xfrm>
            <a:custGeom>
              <a:avLst/>
              <a:gdLst/>
              <a:ahLst/>
              <a:cxnLst/>
              <a:rect l="l" t="t" r="r" b="b"/>
              <a:pathLst>
                <a:path w="645795" h="1355725">
                  <a:moveTo>
                    <a:pt x="0" y="0"/>
                  </a:moveTo>
                  <a:lnTo>
                    <a:pt x="0" y="1066800"/>
                  </a:lnTo>
                  <a:lnTo>
                    <a:pt x="645414" y="1355598"/>
                  </a:lnTo>
                  <a:lnTo>
                    <a:pt x="636270" y="206501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4130" y="1606296"/>
              <a:ext cx="1147572" cy="43510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374130" y="1606296"/>
              <a:ext cx="1148080" cy="435609"/>
            </a:xfrm>
            <a:custGeom>
              <a:avLst/>
              <a:gdLst/>
              <a:ahLst/>
              <a:cxnLst/>
              <a:rect l="l" t="t" r="r" b="b"/>
              <a:pathLst>
                <a:path w="1148079" h="435610">
                  <a:moveTo>
                    <a:pt x="0" y="228600"/>
                  </a:moveTo>
                  <a:lnTo>
                    <a:pt x="630174" y="435102"/>
                  </a:lnTo>
                  <a:lnTo>
                    <a:pt x="1147572" y="105155"/>
                  </a:lnTo>
                  <a:lnTo>
                    <a:pt x="609600" y="0"/>
                  </a:lnTo>
                  <a:lnTo>
                    <a:pt x="0" y="228600"/>
                  </a:lnTo>
                  <a:close/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7007352" y="1716024"/>
              <a:ext cx="509905" cy="1471930"/>
            </a:xfrm>
            <a:custGeom>
              <a:avLst/>
              <a:gdLst/>
              <a:ahLst/>
              <a:cxnLst/>
              <a:rect l="l" t="t" r="r" b="b"/>
              <a:pathLst>
                <a:path w="509904" h="1471930">
                  <a:moveTo>
                    <a:pt x="509777" y="0"/>
                  </a:moveTo>
                  <a:lnTo>
                    <a:pt x="0" y="325374"/>
                  </a:lnTo>
                  <a:lnTo>
                    <a:pt x="9143" y="1471422"/>
                  </a:lnTo>
                  <a:lnTo>
                    <a:pt x="509777" y="957072"/>
                  </a:lnTo>
                  <a:lnTo>
                    <a:pt x="509777" y="0"/>
                  </a:lnTo>
                  <a:close/>
                </a:path>
              </a:pathLst>
            </a:custGeom>
            <a:ln w="1905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6821424" y="944880"/>
              <a:ext cx="328930" cy="919480"/>
            </a:xfrm>
            <a:custGeom>
              <a:avLst/>
              <a:gdLst/>
              <a:ahLst/>
              <a:cxnLst/>
              <a:rect l="l" t="t" r="r" b="b"/>
              <a:pathLst>
                <a:path w="328929" h="919480">
                  <a:moveTo>
                    <a:pt x="328422" y="385572"/>
                  </a:moveTo>
                  <a:lnTo>
                    <a:pt x="162306" y="0"/>
                  </a:lnTo>
                  <a:lnTo>
                    <a:pt x="0" y="285750"/>
                  </a:lnTo>
                  <a:lnTo>
                    <a:pt x="99822" y="313944"/>
                  </a:lnTo>
                  <a:lnTo>
                    <a:pt x="99822" y="880872"/>
                  </a:lnTo>
                  <a:lnTo>
                    <a:pt x="224028" y="918972"/>
                  </a:lnTo>
                  <a:lnTo>
                    <a:pt x="228600" y="361950"/>
                  </a:lnTo>
                  <a:lnTo>
                    <a:pt x="328422" y="38557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6821424" y="944880"/>
              <a:ext cx="328930" cy="919480"/>
            </a:xfrm>
            <a:custGeom>
              <a:avLst/>
              <a:gdLst/>
              <a:ahLst/>
              <a:cxnLst/>
              <a:rect l="l" t="t" r="r" b="b"/>
              <a:pathLst>
                <a:path w="328929" h="919480">
                  <a:moveTo>
                    <a:pt x="99822" y="880872"/>
                  </a:moveTo>
                  <a:lnTo>
                    <a:pt x="224028" y="918972"/>
                  </a:lnTo>
                  <a:lnTo>
                    <a:pt x="228600" y="361950"/>
                  </a:lnTo>
                  <a:lnTo>
                    <a:pt x="328422" y="385572"/>
                  </a:lnTo>
                  <a:lnTo>
                    <a:pt x="162306" y="0"/>
                  </a:lnTo>
                  <a:lnTo>
                    <a:pt x="0" y="285750"/>
                  </a:lnTo>
                  <a:lnTo>
                    <a:pt x="99822" y="313944"/>
                  </a:lnTo>
                  <a:lnTo>
                    <a:pt x="99822" y="8808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6821424" y="3159252"/>
              <a:ext cx="304800" cy="485775"/>
            </a:xfrm>
            <a:custGeom>
              <a:avLst/>
              <a:gdLst/>
              <a:ahLst/>
              <a:cxnLst/>
              <a:rect l="l" t="t" r="r" b="b"/>
              <a:pathLst>
                <a:path w="304800" h="485775">
                  <a:moveTo>
                    <a:pt x="304799" y="199644"/>
                  </a:moveTo>
                  <a:lnTo>
                    <a:pt x="209549" y="166878"/>
                  </a:lnTo>
                  <a:lnTo>
                    <a:pt x="209549" y="47243"/>
                  </a:lnTo>
                  <a:lnTo>
                    <a:pt x="90677" y="0"/>
                  </a:lnTo>
                  <a:lnTo>
                    <a:pt x="90677" y="133350"/>
                  </a:lnTo>
                  <a:lnTo>
                    <a:pt x="0" y="104394"/>
                  </a:lnTo>
                  <a:lnTo>
                    <a:pt x="152399" y="485394"/>
                  </a:lnTo>
                  <a:lnTo>
                    <a:pt x="304799" y="19964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6821424" y="3159252"/>
              <a:ext cx="304800" cy="485775"/>
            </a:xfrm>
            <a:custGeom>
              <a:avLst/>
              <a:gdLst/>
              <a:ahLst/>
              <a:cxnLst/>
              <a:rect l="l" t="t" r="r" b="b"/>
              <a:pathLst>
                <a:path w="304800" h="485775">
                  <a:moveTo>
                    <a:pt x="90677" y="0"/>
                  </a:moveTo>
                  <a:lnTo>
                    <a:pt x="90677" y="133350"/>
                  </a:lnTo>
                  <a:lnTo>
                    <a:pt x="0" y="104394"/>
                  </a:lnTo>
                  <a:lnTo>
                    <a:pt x="152399" y="485394"/>
                  </a:lnTo>
                  <a:lnTo>
                    <a:pt x="304799" y="199644"/>
                  </a:lnTo>
                  <a:lnTo>
                    <a:pt x="209549" y="166878"/>
                  </a:lnTo>
                  <a:lnTo>
                    <a:pt x="209549" y="47243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6284976" y="1968246"/>
              <a:ext cx="704850" cy="1072515"/>
            </a:xfrm>
            <a:custGeom>
              <a:avLst/>
              <a:gdLst/>
              <a:ahLst/>
              <a:cxnLst/>
              <a:rect l="l" t="t" r="r" b="b"/>
              <a:pathLst>
                <a:path w="704850" h="1072514">
                  <a:moveTo>
                    <a:pt x="4572" y="0"/>
                  </a:moveTo>
                  <a:lnTo>
                    <a:pt x="0" y="786384"/>
                  </a:lnTo>
                  <a:lnTo>
                    <a:pt x="704850" y="1072134"/>
                  </a:lnTo>
                  <a:lnTo>
                    <a:pt x="700277" y="219456"/>
                  </a:lnTo>
                  <a:lnTo>
                    <a:pt x="4572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 idx="4294967295"/>
          </p:nvPr>
        </p:nvSpPr>
        <p:spPr>
          <a:xfrm>
            <a:off x="709879" y="119566"/>
            <a:ext cx="8101426" cy="695326"/>
          </a:xfrm>
          <a:prstGeom prst="rect">
            <a:avLst/>
          </a:prstGeom>
        </p:spPr>
        <p:txBody>
          <a:bodyPr vert="horz" wrap="square" lIns="0" tIns="79001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622"/>
              </a:spcBef>
            </a:pPr>
            <a:r>
              <a:rPr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First consider the Poisson effect</a:t>
            </a:r>
          </a:p>
        </p:txBody>
      </p:sp>
      <p:sp>
        <p:nvSpPr>
          <p:cNvPr id="24" name="object 24"/>
          <p:cNvSpPr/>
          <p:nvPr/>
        </p:nvSpPr>
        <p:spPr>
          <a:xfrm>
            <a:off x="6297930" y="1581374"/>
            <a:ext cx="521074" cy="1105460"/>
          </a:xfrm>
          <a:custGeom>
            <a:avLst/>
            <a:gdLst/>
            <a:ahLst/>
            <a:cxnLst/>
            <a:rect l="l" t="t" r="r" b="b"/>
            <a:pathLst>
              <a:path w="590550" h="1252855">
                <a:moveTo>
                  <a:pt x="0" y="390905"/>
                </a:moveTo>
                <a:lnTo>
                  <a:pt x="590550" y="0"/>
                </a:lnTo>
                <a:lnTo>
                  <a:pt x="580644" y="695705"/>
                </a:lnTo>
                <a:lnTo>
                  <a:pt x="4572" y="1252727"/>
                </a:lnTo>
                <a:lnTo>
                  <a:pt x="0" y="390905"/>
                </a:lnTo>
                <a:close/>
              </a:path>
            </a:pathLst>
          </a:custGeom>
          <a:ln w="12700">
            <a:solidFill>
              <a:srgbClr val="FF0000"/>
            </a:solidFill>
            <a:prstDash val="sysDot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1812664" y="1634490"/>
            <a:ext cx="1193426" cy="1004607"/>
          </a:xfrm>
          <a:custGeom>
            <a:avLst/>
            <a:gdLst/>
            <a:ahLst/>
            <a:cxnLst/>
            <a:rect l="l" t="t" r="r" b="b"/>
            <a:pathLst>
              <a:path w="1352550" h="1138555">
                <a:moveTo>
                  <a:pt x="1352550" y="1109472"/>
                </a:moveTo>
                <a:lnTo>
                  <a:pt x="1297686" y="1044702"/>
                </a:lnTo>
                <a:lnTo>
                  <a:pt x="1284516" y="1074674"/>
                </a:lnTo>
                <a:lnTo>
                  <a:pt x="637806" y="791972"/>
                </a:lnTo>
                <a:lnTo>
                  <a:pt x="642277" y="76631"/>
                </a:lnTo>
                <a:lnTo>
                  <a:pt x="675894" y="76962"/>
                </a:lnTo>
                <a:lnTo>
                  <a:pt x="637794" y="0"/>
                </a:lnTo>
                <a:lnTo>
                  <a:pt x="599694" y="76200"/>
                </a:lnTo>
                <a:lnTo>
                  <a:pt x="628650" y="76492"/>
                </a:lnTo>
                <a:lnTo>
                  <a:pt x="633133" y="76542"/>
                </a:lnTo>
                <a:lnTo>
                  <a:pt x="628662" y="792187"/>
                </a:lnTo>
                <a:lnTo>
                  <a:pt x="64884" y="1097876"/>
                </a:lnTo>
                <a:lnTo>
                  <a:pt x="48768" y="1068324"/>
                </a:lnTo>
                <a:lnTo>
                  <a:pt x="0" y="1138428"/>
                </a:lnTo>
                <a:lnTo>
                  <a:pt x="48768" y="1136688"/>
                </a:lnTo>
                <a:lnTo>
                  <a:pt x="51054" y="1136611"/>
                </a:lnTo>
                <a:lnTo>
                  <a:pt x="85344" y="1135380"/>
                </a:lnTo>
                <a:lnTo>
                  <a:pt x="69456" y="1106258"/>
                </a:lnTo>
                <a:lnTo>
                  <a:pt x="633018" y="800684"/>
                </a:lnTo>
                <a:lnTo>
                  <a:pt x="1280528" y="1083741"/>
                </a:lnTo>
                <a:lnTo>
                  <a:pt x="1267206" y="1114044"/>
                </a:lnTo>
                <a:lnTo>
                  <a:pt x="1296162" y="1112494"/>
                </a:lnTo>
                <a:lnTo>
                  <a:pt x="1298448" y="1112380"/>
                </a:lnTo>
                <a:lnTo>
                  <a:pt x="1352550" y="1109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 txBox="1"/>
          <p:nvPr/>
        </p:nvSpPr>
        <p:spPr>
          <a:xfrm>
            <a:off x="1751030" y="2615004"/>
            <a:ext cx="12326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latin typeface="Arial"/>
                <a:cs typeface="Arial"/>
              </a:rPr>
              <a:t>x</a:t>
            </a:r>
            <a:endParaRPr sz="1588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43966" y="2550459"/>
            <a:ext cx="12326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latin typeface="Arial"/>
                <a:cs typeface="Arial"/>
              </a:rPr>
              <a:t>y</a:t>
            </a:r>
            <a:endParaRPr sz="1588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41530" y="1418888"/>
            <a:ext cx="12326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latin typeface="Arial"/>
                <a:cs typeface="Arial"/>
              </a:rPr>
              <a:t>z</a:t>
            </a:r>
            <a:endParaRPr sz="1588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20178" y="3954107"/>
            <a:ext cx="187138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1836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0" name="object 30"/>
          <p:cNvSpPr/>
          <p:nvPr/>
        </p:nvSpPr>
        <p:spPr>
          <a:xfrm>
            <a:off x="5696175" y="3954107"/>
            <a:ext cx="194422" cy="0"/>
          </a:xfrm>
          <a:custGeom>
            <a:avLst/>
            <a:gdLst/>
            <a:ahLst/>
            <a:cxnLst/>
            <a:rect l="l" t="t" r="r" b="b"/>
            <a:pathLst>
              <a:path w="220345">
                <a:moveTo>
                  <a:pt x="0" y="0"/>
                </a:moveTo>
                <a:lnTo>
                  <a:pt x="220218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 txBox="1"/>
          <p:nvPr/>
        </p:nvSpPr>
        <p:spPr>
          <a:xfrm>
            <a:off x="1179531" y="2961266"/>
            <a:ext cx="6609790" cy="234830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839518">
              <a:spcBef>
                <a:spcPts val="88"/>
              </a:spcBef>
            </a:pPr>
            <a:r>
              <a:rPr sz="1588" i="1" spc="-44" dirty="0">
                <a:latin typeface="Arial"/>
                <a:cs typeface="Arial"/>
              </a:rPr>
              <a:t>F</a:t>
            </a:r>
            <a:endParaRPr sz="1588" dirty="0">
              <a:latin typeface="Arial"/>
              <a:cs typeface="Arial"/>
            </a:endParaRPr>
          </a:p>
          <a:p>
            <a:pPr marL="4790210">
              <a:spcBef>
                <a:spcPts val="1302"/>
              </a:spcBef>
            </a:pPr>
            <a:r>
              <a:rPr sz="1588" spc="-9" dirty="0">
                <a:latin typeface="Arial"/>
                <a:cs typeface="Arial"/>
              </a:rPr>
              <a:t>loaded</a:t>
            </a:r>
            <a:endParaRPr sz="1588" dirty="0">
              <a:latin typeface="Arial"/>
              <a:cs typeface="Arial"/>
            </a:endParaRPr>
          </a:p>
          <a:p>
            <a:pPr marL="119909" algn="ctr">
              <a:lnSpc>
                <a:spcPts val="1619"/>
              </a:lnSpc>
              <a:spcBef>
                <a:spcPts val="1337"/>
              </a:spcBef>
              <a:tabLst>
                <a:tab pos="1313399" algn="l"/>
              </a:tabLst>
            </a:pPr>
            <a:r>
              <a:rPr sz="1677" i="1" spc="-57" dirty="0">
                <a:latin typeface="Symbol"/>
                <a:cs typeface="Symbol"/>
              </a:rPr>
              <a:t></a:t>
            </a:r>
            <a:r>
              <a:rPr sz="1677" spc="-150" dirty="0">
                <a:latin typeface="Times New Roman"/>
                <a:cs typeface="Times New Roman"/>
              </a:rPr>
              <a:t> </a:t>
            </a:r>
            <a:r>
              <a:rPr sz="1588" spc="53" dirty="0">
                <a:latin typeface="Times New Roman"/>
                <a:cs typeface="Times New Roman"/>
              </a:rPr>
              <a:t>(</a:t>
            </a:r>
            <a:r>
              <a:rPr sz="1588" i="1" spc="53" dirty="0">
                <a:latin typeface="Times New Roman"/>
                <a:cs typeface="Times New Roman"/>
              </a:rPr>
              <a:t>z</a:t>
            </a:r>
            <a:r>
              <a:rPr sz="1588" spc="53" dirty="0">
                <a:latin typeface="Times New Roman"/>
                <a:cs typeface="Times New Roman"/>
              </a:rPr>
              <a:t>,</a:t>
            </a:r>
            <a:r>
              <a:rPr sz="1588" spc="-154" dirty="0">
                <a:latin typeface="Times New Roman"/>
                <a:cs typeface="Times New Roman"/>
              </a:rPr>
              <a:t> </a:t>
            </a:r>
            <a:r>
              <a:rPr sz="1588" i="1" dirty="0">
                <a:latin typeface="Times New Roman"/>
                <a:cs typeface="Times New Roman"/>
              </a:rPr>
              <a:t>x</a:t>
            </a:r>
            <a:r>
              <a:rPr sz="1588" dirty="0">
                <a:latin typeface="Times New Roman"/>
                <a:cs typeface="Times New Roman"/>
              </a:rPr>
              <a:t>)</a:t>
            </a:r>
            <a:r>
              <a:rPr sz="1588" spc="-9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Symbol"/>
                <a:cs typeface="Symbol"/>
              </a:rPr>
              <a:t></a:t>
            </a:r>
            <a:r>
              <a:rPr sz="1588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Symbol"/>
                <a:cs typeface="Symbol"/>
              </a:rPr>
              <a:t></a:t>
            </a:r>
            <a:r>
              <a:rPr sz="1588" spc="-194" dirty="0">
                <a:latin typeface="Times New Roman"/>
                <a:cs typeface="Times New Roman"/>
              </a:rPr>
              <a:t> </a:t>
            </a:r>
            <a:r>
              <a:rPr sz="2515" i="1" spc="-79" baseline="32163" dirty="0">
                <a:latin typeface="Symbol"/>
                <a:cs typeface="Symbol"/>
              </a:rPr>
              <a:t></a:t>
            </a:r>
            <a:r>
              <a:rPr sz="2515" spc="-364" baseline="32163" dirty="0">
                <a:latin typeface="Times New Roman"/>
                <a:cs typeface="Times New Roman"/>
              </a:rPr>
              <a:t> </a:t>
            </a:r>
            <a:r>
              <a:rPr sz="1390" i="1" spc="-66" baseline="34391" dirty="0">
                <a:latin typeface="Times New Roman"/>
                <a:cs typeface="Times New Roman"/>
              </a:rPr>
              <a:t>x</a:t>
            </a:r>
            <a:r>
              <a:rPr sz="1390" i="1" baseline="34391" dirty="0">
                <a:latin typeface="Times New Roman"/>
                <a:cs typeface="Times New Roman"/>
              </a:rPr>
              <a:t>	</a:t>
            </a:r>
            <a:r>
              <a:rPr sz="1588" dirty="0">
                <a:latin typeface="Times New Roman"/>
                <a:cs typeface="Times New Roman"/>
              </a:rPr>
              <a:t>and</a:t>
            </a:r>
            <a:r>
              <a:rPr sz="1588" spc="243" dirty="0">
                <a:latin typeface="Times New Roman"/>
                <a:cs typeface="Times New Roman"/>
              </a:rPr>
              <a:t> </a:t>
            </a:r>
            <a:r>
              <a:rPr sz="1677" i="1" spc="-57" dirty="0">
                <a:latin typeface="Symbol"/>
                <a:cs typeface="Symbol"/>
              </a:rPr>
              <a:t></a:t>
            </a:r>
            <a:r>
              <a:rPr sz="1677" spc="-154" dirty="0">
                <a:latin typeface="Times New Roman"/>
                <a:cs typeface="Times New Roman"/>
              </a:rPr>
              <a:t> </a:t>
            </a:r>
            <a:r>
              <a:rPr sz="1588" spc="53" dirty="0">
                <a:latin typeface="Times New Roman"/>
                <a:cs typeface="Times New Roman"/>
              </a:rPr>
              <a:t>(</a:t>
            </a:r>
            <a:r>
              <a:rPr sz="1588" i="1" spc="53" dirty="0">
                <a:latin typeface="Times New Roman"/>
                <a:cs typeface="Times New Roman"/>
              </a:rPr>
              <a:t>z</a:t>
            </a:r>
            <a:r>
              <a:rPr sz="1588" spc="53" dirty="0">
                <a:latin typeface="Times New Roman"/>
                <a:cs typeface="Times New Roman"/>
              </a:rPr>
              <a:t>,</a:t>
            </a:r>
            <a:r>
              <a:rPr sz="1588" spc="-79" dirty="0">
                <a:latin typeface="Times New Roman"/>
                <a:cs typeface="Times New Roman"/>
              </a:rPr>
              <a:t> </a:t>
            </a:r>
            <a:r>
              <a:rPr sz="1588" i="1" dirty="0">
                <a:latin typeface="Times New Roman"/>
                <a:cs typeface="Times New Roman"/>
              </a:rPr>
              <a:t>y</a:t>
            </a:r>
            <a:r>
              <a:rPr sz="1588" dirty="0">
                <a:latin typeface="Times New Roman"/>
                <a:cs typeface="Times New Roman"/>
              </a:rPr>
              <a:t>)</a:t>
            </a:r>
            <a:r>
              <a:rPr sz="1588" spc="-9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Symbol"/>
                <a:cs typeface="Symbol"/>
              </a:rPr>
              <a:t></a:t>
            </a:r>
            <a:r>
              <a:rPr sz="1588" spc="-9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Symbol"/>
                <a:cs typeface="Symbol"/>
              </a:rPr>
              <a:t></a:t>
            </a:r>
            <a:r>
              <a:rPr sz="1588" spc="-194" dirty="0">
                <a:latin typeface="Times New Roman"/>
                <a:cs typeface="Times New Roman"/>
              </a:rPr>
              <a:t> </a:t>
            </a:r>
            <a:r>
              <a:rPr sz="2515" i="1" spc="-79" baseline="39473" dirty="0">
                <a:latin typeface="Symbol"/>
                <a:cs typeface="Symbol"/>
              </a:rPr>
              <a:t></a:t>
            </a:r>
            <a:r>
              <a:rPr sz="2515" spc="-297" baseline="39473" dirty="0">
                <a:latin typeface="Times New Roman"/>
                <a:cs typeface="Times New Roman"/>
              </a:rPr>
              <a:t> </a:t>
            </a:r>
            <a:r>
              <a:rPr sz="1390" i="1" spc="-66" baseline="44973" dirty="0">
                <a:latin typeface="Times New Roman"/>
                <a:cs typeface="Times New Roman"/>
              </a:rPr>
              <a:t>y</a:t>
            </a:r>
            <a:endParaRPr sz="1390" baseline="44973" dirty="0">
              <a:latin typeface="Times New Roman"/>
              <a:cs typeface="Times New Roman"/>
            </a:endParaRPr>
          </a:p>
          <a:p>
            <a:pPr marL="2941141">
              <a:lnSpc>
                <a:spcPts val="1619"/>
              </a:lnSpc>
              <a:tabLst>
                <a:tab pos="4520694" algn="l"/>
              </a:tabLst>
            </a:pPr>
            <a:r>
              <a:rPr sz="1677" i="1" spc="-53" dirty="0">
                <a:latin typeface="Symbol"/>
                <a:cs typeface="Symbol"/>
              </a:rPr>
              <a:t></a:t>
            </a:r>
            <a:r>
              <a:rPr sz="1677" spc="-243" dirty="0">
                <a:latin typeface="Times New Roman"/>
                <a:cs typeface="Times New Roman"/>
              </a:rPr>
              <a:t> </a:t>
            </a:r>
            <a:r>
              <a:rPr sz="1390" i="1" spc="-79" baseline="-23809" dirty="0">
                <a:latin typeface="Times New Roman"/>
                <a:cs typeface="Times New Roman"/>
              </a:rPr>
              <a:t>z</a:t>
            </a:r>
            <a:r>
              <a:rPr sz="1390" i="1" baseline="-23809" dirty="0">
                <a:latin typeface="Times New Roman"/>
                <a:cs typeface="Times New Roman"/>
              </a:rPr>
              <a:t>	</a:t>
            </a:r>
            <a:r>
              <a:rPr sz="1677" i="1" spc="-53" dirty="0">
                <a:latin typeface="Symbol"/>
                <a:cs typeface="Symbol"/>
              </a:rPr>
              <a:t></a:t>
            </a:r>
            <a:r>
              <a:rPr sz="1677" spc="-243" dirty="0">
                <a:latin typeface="Times New Roman"/>
                <a:cs typeface="Times New Roman"/>
              </a:rPr>
              <a:t> </a:t>
            </a:r>
            <a:r>
              <a:rPr sz="1390" i="1" spc="-66" baseline="-23809" dirty="0">
                <a:latin typeface="Times New Roman"/>
                <a:cs typeface="Times New Roman"/>
              </a:rPr>
              <a:t>z</a:t>
            </a:r>
            <a:endParaRPr sz="1390" baseline="-23809" dirty="0">
              <a:latin typeface="Times New Roman"/>
              <a:cs typeface="Times New Roman"/>
            </a:endParaRPr>
          </a:p>
          <a:p>
            <a:pPr>
              <a:spcBef>
                <a:spcPts val="591"/>
              </a:spcBef>
            </a:pPr>
            <a:endParaRPr sz="927" dirty="0">
              <a:latin typeface="Times New Roman"/>
              <a:cs typeface="Times New Roman"/>
            </a:endParaRPr>
          </a:p>
          <a:p>
            <a:pPr marL="44826" marR="38102" algn="just">
              <a:lnSpc>
                <a:spcPts val="2285"/>
              </a:lnSpc>
            </a:pPr>
            <a:r>
              <a:rPr sz="2118" dirty="0">
                <a:latin typeface="Arial"/>
                <a:cs typeface="Arial"/>
              </a:rPr>
              <a:t>A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tensile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stress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along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i="1" dirty="0">
                <a:latin typeface="Arial"/>
                <a:cs typeface="Arial"/>
              </a:rPr>
              <a:t>z</a:t>
            </a:r>
            <a:r>
              <a:rPr sz="2118" i="1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axis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causes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material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to </a:t>
            </a:r>
            <a:r>
              <a:rPr sz="2118" dirty="0">
                <a:latin typeface="Arial"/>
                <a:cs typeface="Arial"/>
              </a:rPr>
              <a:t>stretch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along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22" dirty="0">
                <a:latin typeface="Arial"/>
                <a:cs typeface="Arial"/>
              </a:rPr>
              <a:t> </a:t>
            </a:r>
            <a:r>
              <a:rPr sz="2118" i="1" dirty="0">
                <a:latin typeface="Arial"/>
                <a:cs typeface="Arial"/>
              </a:rPr>
              <a:t>z</a:t>
            </a:r>
            <a:r>
              <a:rPr sz="2118" i="1" spc="-3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axis</a:t>
            </a:r>
            <a:r>
              <a:rPr sz="2118" spc="-3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and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to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contract</a:t>
            </a:r>
            <a:r>
              <a:rPr sz="2118" spc="-3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along</a:t>
            </a:r>
            <a:r>
              <a:rPr sz="2118" spc="-3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31" dirty="0">
                <a:latin typeface="Arial"/>
                <a:cs typeface="Arial"/>
              </a:rPr>
              <a:t> </a:t>
            </a:r>
            <a:r>
              <a:rPr sz="2118" i="1" dirty="0">
                <a:latin typeface="Arial"/>
                <a:cs typeface="Arial"/>
              </a:rPr>
              <a:t>x</a:t>
            </a:r>
            <a:r>
              <a:rPr sz="2118" i="1" spc="-35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and </a:t>
            </a:r>
            <a:r>
              <a:rPr sz="2118" i="1" dirty="0">
                <a:latin typeface="Arial"/>
                <a:cs typeface="Arial"/>
              </a:rPr>
              <a:t>y</a:t>
            </a:r>
            <a:r>
              <a:rPr sz="2118" i="1" spc="-4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axes.</a:t>
            </a:r>
            <a:endParaRPr sz="2118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9CB852-E364-4C24-B9D7-6CC3E6934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83" y="1178472"/>
            <a:ext cx="4007975" cy="5399690"/>
          </a:xfrm>
          <a:prstGeom prst="rect">
            <a:avLst/>
          </a:prstGeom>
        </p:spPr>
      </p:pic>
      <p:sp>
        <p:nvSpPr>
          <p:cNvPr id="4" name="箭头: 下 3">
            <a:extLst>
              <a:ext uri="{FF2B5EF4-FFF2-40B4-BE49-F238E27FC236}">
                <a16:creationId xmlns:a16="http://schemas.microsoft.com/office/drawing/2014/main" id="{0E778037-B357-4552-9EE4-650AA199F3D5}"/>
              </a:ext>
            </a:extLst>
          </p:cNvPr>
          <p:cNvSpPr/>
          <p:nvPr/>
        </p:nvSpPr>
        <p:spPr>
          <a:xfrm rot="5400000">
            <a:off x="3463486" y="1153843"/>
            <a:ext cx="348814" cy="2167757"/>
          </a:xfrm>
          <a:prstGeom prst="downArrow">
            <a:avLst/>
          </a:prstGeom>
          <a:solidFill>
            <a:schemeClr val="accent6">
              <a:lumMod val="20000"/>
              <a:lumOff val="8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下 4">
            <a:extLst>
              <a:ext uri="{FF2B5EF4-FFF2-40B4-BE49-F238E27FC236}">
                <a16:creationId xmlns:a16="http://schemas.microsoft.com/office/drawing/2014/main" id="{39903F9C-82C8-4F56-B492-309732A8BAE3}"/>
              </a:ext>
            </a:extLst>
          </p:cNvPr>
          <p:cNvSpPr/>
          <p:nvPr/>
        </p:nvSpPr>
        <p:spPr>
          <a:xfrm rot="5400000">
            <a:off x="3463485" y="1393440"/>
            <a:ext cx="348814" cy="2167757"/>
          </a:xfrm>
          <a:prstGeom prst="downArrow">
            <a:avLst/>
          </a:prstGeom>
          <a:solidFill>
            <a:schemeClr val="accent6">
              <a:lumMod val="20000"/>
              <a:lumOff val="8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3CB213-A236-4483-A208-110A26F158DC}"/>
              </a:ext>
            </a:extLst>
          </p:cNvPr>
          <p:cNvSpPr txBox="1"/>
          <p:nvPr/>
        </p:nvSpPr>
        <p:spPr>
          <a:xfrm>
            <a:off x="4851839" y="219042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Project 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理论课</a:t>
            </a: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D20E7E50-83DC-490B-A835-8BFD89BD8871}"/>
              </a:ext>
            </a:extLst>
          </p:cNvPr>
          <p:cNvSpPr/>
          <p:nvPr/>
        </p:nvSpPr>
        <p:spPr>
          <a:xfrm rot="5400000">
            <a:off x="3422759" y="2866694"/>
            <a:ext cx="348814" cy="2167757"/>
          </a:xfrm>
          <a:prstGeom prst="downArrow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03401F-D661-48F4-B071-F28C1A088990}"/>
              </a:ext>
            </a:extLst>
          </p:cNvPr>
          <p:cNvSpPr txBox="1"/>
          <p:nvPr/>
        </p:nvSpPr>
        <p:spPr>
          <a:xfrm>
            <a:off x="4839896" y="3755648"/>
            <a:ext cx="457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Project 1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汇报 </a:t>
            </a:r>
            <a:endParaRPr lang="zh-CN" altLang="en-US" dirty="0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75CCADE0-74C4-4F3F-93E0-BDA8BE88E283}"/>
              </a:ext>
            </a:extLst>
          </p:cNvPr>
          <p:cNvSpPr/>
          <p:nvPr/>
        </p:nvSpPr>
        <p:spPr>
          <a:xfrm rot="5400000">
            <a:off x="3463483" y="4809670"/>
            <a:ext cx="348814" cy="2167757"/>
          </a:xfrm>
          <a:prstGeom prst="downArrow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A2550A2B-F5F6-4577-B0DB-D6A28F138193}"/>
              </a:ext>
            </a:extLst>
          </p:cNvPr>
          <p:cNvSpPr/>
          <p:nvPr/>
        </p:nvSpPr>
        <p:spPr>
          <a:xfrm rot="5400000">
            <a:off x="3422760" y="3131349"/>
            <a:ext cx="348814" cy="2167757"/>
          </a:xfrm>
          <a:prstGeom prst="downArrow">
            <a:avLst/>
          </a:prstGeom>
          <a:solidFill>
            <a:schemeClr val="accent6">
              <a:lumMod val="20000"/>
              <a:lumOff val="8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BE6E76DE-424A-4379-9511-6D377E3FF8E6}"/>
              </a:ext>
            </a:extLst>
          </p:cNvPr>
          <p:cNvSpPr/>
          <p:nvPr/>
        </p:nvSpPr>
        <p:spPr>
          <a:xfrm rot="5400000">
            <a:off x="3422759" y="3370946"/>
            <a:ext cx="348814" cy="2167757"/>
          </a:xfrm>
          <a:prstGeom prst="downArrow">
            <a:avLst/>
          </a:prstGeom>
          <a:solidFill>
            <a:schemeClr val="accent6">
              <a:lumMod val="20000"/>
              <a:lumOff val="8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A14AAD9-3328-4557-9BA6-D6B65DB47FA5}"/>
              </a:ext>
            </a:extLst>
          </p:cNvPr>
          <p:cNvSpPr txBox="1"/>
          <p:nvPr/>
        </p:nvSpPr>
        <p:spPr>
          <a:xfrm>
            <a:off x="4839895" y="412498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Project 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理论课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262F825-1D9A-4E89-A73F-55B8C9D940DD}"/>
              </a:ext>
            </a:extLst>
          </p:cNvPr>
          <p:cNvSpPr txBox="1"/>
          <p:nvPr/>
        </p:nvSpPr>
        <p:spPr>
          <a:xfrm>
            <a:off x="4851839" y="569743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Project 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汇报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0471141-10F7-4176-B87D-B4870C02E796}"/>
              </a:ext>
            </a:extLst>
          </p:cNvPr>
          <p:cNvSpPr txBox="1"/>
          <p:nvPr/>
        </p:nvSpPr>
        <p:spPr>
          <a:xfrm>
            <a:off x="3453745" y="8068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课程安排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E788B3-E039-40D2-BE6C-F77B26477D4F}"/>
              </a:ext>
            </a:extLst>
          </p:cNvPr>
          <p:cNvSpPr txBox="1"/>
          <p:nvPr/>
        </p:nvSpPr>
        <p:spPr>
          <a:xfrm>
            <a:off x="4498359" y="999052"/>
            <a:ext cx="46778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时间：</a:t>
            </a:r>
            <a:r>
              <a:rPr lang="zh-CN" altLang="en-US" sz="2400" dirty="0"/>
              <a:t>周六上午</a:t>
            </a:r>
            <a:r>
              <a:rPr lang="en-US" altLang="zh-CN" sz="2400" dirty="0"/>
              <a:t>9</a:t>
            </a:r>
            <a:r>
              <a:rPr lang="zh-CN" altLang="en-US" sz="2400" dirty="0"/>
              <a:t>点</a:t>
            </a:r>
            <a:r>
              <a:rPr lang="en-US" altLang="zh-CN" sz="2400" dirty="0"/>
              <a:t> </a:t>
            </a:r>
          </a:p>
          <a:p>
            <a:r>
              <a:rPr lang="zh-CN" altLang="en-US" sz="2400" b="1" dirty="0"/>
              <a:t>地点：</a:t>
            </a:r>
            <a:r>
              <a:rPr lang="zh-CN" altLang="en-US" sz="2400" dirty="0"/>
              <a:t>江湾校区交叉一号楼</a:t>
            </a:r>
            <a:r>
              <a:rPr lang="en-US" altLang="zh-CN" sz="2400" dirty="0"/>
              <a:t>A5005</a:t>
            </a:r>
          </a:p>
          <a:p>
            <a:endParaRPr lang="zh-CN" altLang="en-US" dirty="0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428515FC-2016-4D83-9840-69ED58889979}"/>
              </a:ext>
            </a:extLst>
          </p:cNvPr>
          <p:cNvSpPr/>
          <p:nvPr/>
        </p:nvSpPr>
        <p:spPr>
          <a:xfrm rot="5400000">
            <a:off x="3463484" y="2118376"/>
            <a:ext cx="348814" cy="2167757"/>
          </a:xfrm>
          <a:prstGeom prst="downArrow">
            <a:avLst/>
          </a:prstGeom>
          <a:solidFill>
            <a:srgbClr val="7030A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A10544BE-E001-4A6B-900E-6D1C4841523E}"/>
              </a:ext>
            </a:extLst>
          </p:cNvPr>
          <p:cNvSpPr/>
          <p:nvPr/>
        </p:nvSpPr>
        <p:spPr>
          <a:xfrm rot="5400000">
            <a:off x="3463483" y="4090308"/>
            <a:ext cx="348814" cy="2167757"/>
          </a:xfrm>
          <a:prstGeom prst="downArrow">
            <a:avLst/>
          </a:prstGeom>
          <a:solidFill>
            <a:srgbClr val="7030A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C673737-1405-4B35-BBF8-0903A868002A}"/>
              </a:ext>
            </a:extLst>
          </p:cNvPr>
          <p:cNvSpPr txBox="1"/>
          <p:nvPr/>
        </p:nvSpPr>
        <p:spPr>
          <a:xfrm>
            <a:off x="4851839" y="302784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Project 1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进展总结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F7FA55E-A12D-4AC9-92D5-D5119FF83357}"/>
              </a:ext>
            </a:extLst>
          </p:cNvPr>
          <p:cNvSpPr txBox="1"/>
          <p:nvPr/>
        </p:nvSpPr>
        <p:spPr>
          <a:xfrm>
            <a:off x="4839895" y="498952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Project 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进展总结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9A44CE-A163-4B9D-A933-8B4FB0331FE3}"/>
              </a:ext>
            </a:extLst>
          </p:cNvPr>
          <p:cNvSpPr txBox="1"/>
          <p:nvPr/>
        </p:nvSpPr>
        <p:spPr>
          <a:xfrm>
            <a:off x="4885038" y="628958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其余时间每周六为答疑时间</a:t>
            </a:r>
          </a:p>
        </p:txBody>
      </p:sp>
    </p:spTree>
    <p:extLst>
      <p:ext uri="{BB962C8B-B14F-4D97-AF65-F5344CB8AC3E}">
        <p14:creationId xmlns:p14="http://schemas.microsoft.com/office/powerpoint/2010/main" val="1186433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145" y="1442404"/>
            <a:ext cx="2136686" cy="74440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1588" spc="-9" dirty="0">
                <a:solidFill>
                  <a:srgbClr val="B10021"/>
                </a:solidFill>
                <a:latin typeface="Arial"/>
                <a:cs typeface="Arial"/>
              </a:rPr>
              <a:t>Room- Temperature </a:t>
            </a:r>
            <a:r>
              <a:rPr sz="1588" dirty="0">
                <a:solidFill>
                  <a:srgbClr val="B10021"/>
                </a:solidFill>
                <a:latin typeface="Arial"/>
                <a:cs typeface="Arial"/>
              </a:rPr>
              <a:t>Poisson’s</a:t>
            </a:r>
            <a:r>
              <a:rPr sz="1588" spc="-35" dirty="0">
                <a:solidFill>
                  <a:srgbClr val="B10021"/>
                </a:solidFill>
                <a:latin typeface="Arial"/>
                <a:cs typeface="Arial"/>
              </a:rPr>
              <a:t> </a:t>
            </a:r>
            <a:r>
              <a:rPr sz="1588" spc="-9" dirty="0">
                <a:solidFill>
                  <a:srgbClr val="B10021"/>
                </a:solidFill>
                <a:latin typeface="Arial"/>
                <a:cs typeface="Arial"/>
              </a:rPr>
              <a:t>Ratio </a:t>
            </a:r>
            <a:r>
              <a:rPr sz="1588" dirty="0">
                <a:solidFill>
                  <a:srgbClr val="B10021"/>
                </a:solidFill>
                <a:latin typeface="Arial"/>
                <a:cs typeface="Arial"/>
              </a:rPr>
              <a:t>for</a:t>
            </a:r>
            <a:r>
              <a:rPr sz="1588" spc="-4" dirty="0">
                <a:solidFill>
                  <a:srgbClr val="B10021"/>
                </a:solidFill>
                <a:latin typeface="Arial"/>
                <a:cs typeface="Arial"/>
              </a:rPr>
              <a:t> </a:t>
            </a:r>
            <a:r>
              <a:rPr sz="1588" spc="-9" dirty="0">
                <a:solidFill>
                  <a:srgbClr val="B10021"/>
                </a:solidFill>
                <a:latin typeface="Arial"/>
                <a:cs typeface="Arial"/>
              </a:rPr>
              <a:t>Selected Solids</a:t>
            </a:r>
            <a:endParaRPr sz="1588" dirty="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775340"/>
              </p:ext>
            </p:extLst>
          </p:nvPr>
        </p:nvGraphicFramePr>
        <p:xfrm>
          <a:off x="2737696" y="988165"/>
          <a:ext cx="5444937" cy="5677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8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1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679">
                <a:tc>
                  <a:txBody>
                    <a:bodyPr/>
                    <a:lstStyle/>
                    <a:p>
                      <a:pPr marL="4883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Material</a:t>
                      </a:r>
                      <a:r>
                        <a:rPr sz="14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Class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4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77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Material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4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00" b="1" spc="-50" dirty="0">
                          <a:latin typeface="Symbol"/>
                          <a:cs typeface="Symbol"/>
                        </a:rPr>
                        <a:t></a:t>
                      </a:r>
                      <a:endParaRPr sz="1400">
                        <a:latin typeface="Symbol"/>
                        <a:cs typeface="Symbol"/>
                      </a:endParaRPr>
                    </a:p>
                  </a:txBody>
                  <a:tcPr marL="0" marR="0" marT="3922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30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Metallic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solid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0.38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38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(crystalline)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3193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9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0.34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9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3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Au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9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0.42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9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2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Cu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319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0.34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9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3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200" spc="-10" dirty="0">
                          <a:latin typeface="Symbol"/>
                          <a:cs typeface="Symbol"/>
                        </a:rPr>
                        <a:t>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Fe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409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0.29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Ir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2969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0.26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969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3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Ni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9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0.31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9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50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50" dirty="0">
                          <a:latin typeface="Arial"/>
                          <a:cs typeface="Arial"/>
                        </a:rPr>
                        <a:t>W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9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0.29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9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230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Covalent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solid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Ge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0.28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38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(crystalline)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93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Si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9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0.27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9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89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Al</a:t>
                      </a:r>
                      <a:r>
                        <a:rPr sz="1200" spc="-15" baseline="-24691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200" spc="-15" baseline="-24691" dirty="0">
                          <a:latin typeface="Arial"/>
                          <a:cs typeface="Arial"/>
                        </a:rPr>
                        <a:t>3</a:t>
                      </a:r>
                      <a:endParaRPr sz="1200" baseline="-24691">
                        <a:latin typeface="Arial"/>
                        <a:cs typeface="Arial"/>
                      </a:endParaRPr>
                    </a:p>
                  </a:txBody>
                  <a:tcPr marL="0" marR="0" marT="319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0.23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93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50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TiC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9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0.19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9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894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Covalent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Ionic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Solid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MgO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0.19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894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Covalent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Glass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Silica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glass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0.20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230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Network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Polymer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Bakelite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0.20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50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Ebonite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(hard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rubber)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9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0.39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9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894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Elastomer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Natural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rubber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0.49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2303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Chain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Polymer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Polystyrene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0.33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50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Polyethylene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9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0.40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93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894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Van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der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Waal’s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Solid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Argon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(at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K)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0.25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5676" y="4039540"/>
            <a:ext cx="6510618" cy="50003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008023" marR="4483" indent="-997377">
              <a:spcBef>
                <a:spcPts val="88"/>
              </a:spcBef>
            </a:pPr>
            <a:r>
              <a:rPr sz="1588" dirty="0">
                <a:latin typeface="Arial"/>
                <a:cs typeface="Arial"/>
              </a:rPr>
              <a:t>The</a:t>
            </a:r>
            <a:r>
              <a:rPr sz="1588" spc="-22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strains</a:t>
            </a:r>
            <a:r>
              <a:rPr sz="1588" spc="-9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resulting</a:t>
            </a:r>
            <a:r>
              <a:rPr sz="1588" spc="-13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from</a:t>
            </a:r>
            <a:r>
              <a:rPr sz="1588" spc="-9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this</a:t>
            </a:r>
            <a:r>
              <a:rPr sz="1588" spc="-13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stress</a:t>
            </a:r>
            <a:r>
              <a:rPr sz="1588" spc="-9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state</a:t>
            </a:r>
            <a:r>
              <a:rPr sz="1588" spc="-13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must</a:t>
            </a:r>
            <a:r>
              <a:rPr sz="1588" spc="-9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be</a:t>
            </a:r>
            <a:r>
              <a:rPr sz="1588" spc="-13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the</a:t>
            </a:r>
            <a:r>
              <a:rPr sz="1588" spc="-9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sum</a:t>
            </a:r>
            <a:r>
              <a:rPr sz="1588" spc="-13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of</a:t>
            </a:r>
            <a:r>
              <a:rPr sz="1588" spc="-9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the</a:t>
            </a:r>
            <a:r>
              <a:rPr sz="1588" spc="-9" dirty="0">
                <a:latin typeface="Arial"/>
                <a:cs typeface="Arial"/>
              </a:rPr>
              <a:t> strains </a:t>
            </a:r>
            <a:r>
              <a:rPr sz="1588" dirty="0">
                <a:latin typeface="Arial"/>
                <a:cs typeface="Arial"/>
              </a:rPr>
              <a:t>associated</a:t>
            </a:r>
            <a:r>
              <a:rPr sz="1588" spc="-31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with</a:t>
            </a:r>
            <a:r>
              <a:rPr sz="1588" spc="-31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loading</a:t>
            </a:r>
            <a:r>
              <a:rPr sz="1588" spc="-26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along</a:t>
            </a:r>
            <a:r>
              <a:rPr sz="1588" spc="-31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each</a:t>
            </a:r>
            <a:r>
              <a:rPr sz="1588" spc="-31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individual</a:t>
            </a:r>
            <a:r>
              <a:rPr sz="1588" spc="-26" dirty="0">
                <a:latin typeface="Arial"/>
                <a:cs typeface="Arial"/>
              </a:rPr>
              <a:t> </a:t>
            </a:r>
            <a:r>
              <a:rPr sz="1588" spc="-9" dirty="0">
                <a:latin typeface="Arial"/>
                <a:cs typeface="Arial"/>
              </a:rPr>
              <a:t>axis.</a:t>
            </a:r>
            <a:endParaRPr sz="1588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0067" y="4889780"/>
            <a:ext cx="354666" cy="0"/>
          </a:xfrm>
          <a:custGeom>
            <a:avLst/>
            <a:gdLst/>
            <a:ahLst/>
            <a:cxnLst/>
            <a:rect l="l" t="t" r="r" b="b"/>
            <a:pathLst>
              <a:path w="401954">
                <a:moveTo>
                  <a:pt x="0" y="0"/>
                </a:moveTo>
                <a:lnTo>
                  <a:pt x="401574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5467006" y="4889780"/>
            <a:ext cx="354666" cy="0"/>
          </a:xfrm>
          <a:custGeom>
            <a:avLst/>
            <a:gdLst/>
            <a:ahLst/>
            <a:cxnLst/>
            <a:rect l="l" t="t" r="r" b="b"/>
            <a:pathLst>
              <a:path w="401954">
                <a:moveTo>
                  <a:pt x="0" y="0"/>
                </a:moveTo>
                <a:lnTo>
                  <a:pt x="401574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3079480" y="5636765"/>
            <a:ext cx="365312" cy="0"/>
          </a:xfrm>
          <a:custGeom>
            <a:avLst/>
            <a:gdLst/>
            <a:ahLst/>
            <a:cxnLst/>
            <a:rect l="l" t="t" r="r" b="b"/>
            <a:pathLst>
              <a:path w="414020">
                <a:moveTo>
                  <a:pt x="0" y="0"/>
                </a:moveTo>
                <a:lnTo>
                  <a:pt x="413766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5467005" y="5636765"/>
            <a:ext cx="364751" cy="0"/>
          </a:xfrm>
          <a:custGeom>
            <a:avLst/>
            <a:gdLst/>
            <a:ahLst/>
            <a:cxnLst/>
            <a:rect l="l" t="t" r="r" b="b"/>
            <a:pathLst>
              <a:path w="413384">
                <a:moveTo>
                  <a:pt x="0" y="0"/>
                </a:moveTo>
                <a:lnTo>
                  <a:pt x="413004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4997703" y="6383076"/>
            <a:ext cx="355226" cy="0"/>
          </a:xfrm>
          <a:custGeom>
            <a:avLst/>
            <a:gdLst/>
            <a:ahLst/>
            <a:cxnLst/>
            <a:rect l="l" t="t" r="r" b="b"/>
            <a:pathLst>
              <a:path w="402589">
                <a:moveTo>
                  <a:pt x="0" y="0"/>
                </a:moveTo>
                <a:lnTo>
                  <a:pt x="402336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5780993" y="6383076"/>
            <a:ext cx="365312" cy="0"/>
          </a:xfrm>
          <a:custGeom>
            <a:avLst/>
            <a:gdLst/>
            <a:ahLst/>
            <a:cxnLst/>
            <a:rect l="l" t="t" r="r" b="b"/>
            <a:pathLst>
              <a:path w="414020">
                <a:moveTo>
                  <a:pt x="0" y="0"/>
                </a:moveTo>
                <a:lnTo>
                  <a:pt x="413766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2614433" y="4669612"/>
            <a:ext cx="158563" cy="390288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25215">
              <a:spcBef>
                <a:spcPts val="79"/>
              </a:spcBef>
            </a:pPr>
            <a:r>
              <a:rPr sz="1235" spc="-44" dirty="0">
                <a:latin typeface="Times New Roman"/>
                <a:cs typeface="Times New Roman"/>
              </a:rPr>
              <a:t>B</a:t>
            </a:r>
            <a:endParaRPr sz="1235">
              <a:latin typeface="Times New Roman"/>
              <a:cs typeface="Times New Roman"/>
            </a:endParaRPr>
          </a:p>
          <a:p>
            <a:pPr marL="11206">
              <a:spcBef>
                <a:spcPts val="13"/>
              </a:spcBef>
            </a:pPr>
            <a:r>
              <a:rPr sz="1235" i="1" spc="-22" dirty="0">
                <a:latin typeface="Times New Roman"/>
                <a:cs typeface="Times New Roman"/>
              </a:rPr>
              <a:t>xx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32112" y="4669612"/>
            <a:ext cx="987799" cy="390288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7370">
              <a:spcBef>
                <a:spcPts val="79"/>
              </a:spcBef>
              <a:tabLst>
                <a:tab pos="872424" algn="l"/>
              </a:tabLst>
            </a:pPr>
            <a:r>
              <a:rPr sz="1235" spc="-44" dirty="0">
                <a:latin typeface="Times New Roman"/>
                <a:cs typeface="Times New Roman"/>
              </a:rPr>
              <a:t>B</a:t>
            </a:r>
            <a:r>
              <a:rPr sz="1235" dirty="0">
                <a:latin typeface="Times New Roman"/>
                <a:cs typeface="Times New Roman"/>
              </a:rPr>
              <a:t>	</a:t>
            </a:r>
            <a:r>
              <a:rPr sz="1235" spc="-44" dirty="0">
                <a:latin typeface="Times New Roman"/>
                <a:cs typeface="Times New Roman"/>
              </a:rPr>
              <a:t>B</a:t>
            </a:r>
            <a:endParaRPr sz="1235">
              <a:latin typeface="Times New Roman"/>
              <a:cs typeface="Times New Roman"/>
            </a:endParaRPr>
          </a:p>
          <a:p>
            <a:pPr marL="11206">
              <a:spcBef>
                <a:spcPts val="13"/>
              </a:spcBef>
            </a:pPr>
            <a:r>
              <a:rPr sz="1235" i="1" spc="-22" dirty="0">
                <a:latin typeface="Times New Roman"/>
                <a:cs typeface="Times New Roman"/>
              </a:rPr>
              <a:t>yy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21820" y="5415932"/>
            <a:ext cx="158563" cy="390288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5689">
              <a:spcBef>
                <a:spcPts val="79"/>
              </a:spcBef>
            </a:pPr>
            <a:r>
              <a:rPr sz="1235" spc="-44" dirty="0">
                <a:latin typeface="Times New Roman"/>
                <a:cs typeface="Times New Roman"/>
              </a:rPr>
              <a:t>C</a:t>
            </a:r>
            <a:endParaRPr sz="1235">
              <a:latin typeface="Times New Roman"/>
              <a:cs typeface="Times New Roman"/>
            </a:endParaRPr>
          </a:p>
          <a:p>
            <a:pPr marL="11206">
              <a:spcBef>
                <a:spcPts val="22"/>
              </a:spcBef>
            </a:pPr>
            <a:r>
              <a:rPr sz="1235" i="1" spc="-22" dirty="0">
                <a:latin typeface="Times New Roman"/>
                <a:cs typeface="Times New Roman"/>
              </a:rPr>
              <a:t>yy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81262" y="5415932"/>
            <a:ext cx="126626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spc="-44" dirty="0">
                <a:latin typeface="Times New Roman"/>
                <a:cs typeface="Times New Roman"/>
              </a:rPr>
              <a:t>C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96842" y="6162922"/>
            <a:ext cx="158563" cy="390288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25215">
              <a:spcBef>
                <a:spcPts val="79"/>
              </a:spcBef>
            </a:pPr>
            <a:r>
              <a:rPr sz="1235" spc="-44" dirty="0">
                <a:latin typeface="Times New Roman"/>
                <a:cs typeface="Times New Roman"/>
              </a:rPr>
              <a:t>B</a:t>
            </a:r>
            <a:endParaRPr sz="1235">
              <a:latin typeface="Times New Roman"/>
              <a:cs typeface="Times New Roman"/>
            </a:endParaRPr>
          </a:p>
          <a:p>
            <a:pPr marL="11206">
              <a:spcBef>
                <a:spcPts val="13"/>
              </a:spcBef>
            </a:pPr>
            <a:r>
              <a:rPr sz="1235" i="1" spc="-22" dirty="0">
                <a:latin typeface="Times New Roman"/>
                <a:cs typeface="Times New Roman"/>
              </a:rPr>
              <a:t>xx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42166" y="6162922"/>
            <a:ext cx="158563" cy="390288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22972">
              <a:spcBef>
                <a:spcPts val="79"/>
              </a:spcBef>
            </a:pPr>
            <a:r>
              <a:rPr sz="1235" spc="-44" dirty="0">
                <a:latin typeface="Times New Roman"/>
                <a:cs typeface="Times New Roman"/>
              </a:rPr>
              <a:t>C</a:t>
            </a:r>
            <a:endParaRPr sz="1235">
              <a:latin typeface="Times New Roman"/>
              <a:cs typeface="Times New Roman"/>
            </a:endParaRPr>
          </a:p>
          <a:p>
            <a:pPr marL="11206">
              <a:spcBef>
                <a:spcPts val="13"/>
              </a:spcBef>
            </a:pPr>
            <a:r>
              <a:rPr sz="1235" i="1" spc="-22" dirty="0">
                <a:latin typeface="Times New Roman"/>
                <a:cs typeface="Times New Roman"/>
              </a:rPr>
              <a:t>xx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54367" y="4661547"/>
            <a:ext cx="553010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  <a:tabLst>
                <a:tab pos="423045" algn="l"/>
              </a:tabLst>
            </a:pPr>
            <a:r>
              <a:rPr sz="2118" spc="115" dirty="0">
                <a:latin typeface="Times New Roman"/>
                <a:cs typeface="Times New Roman"/>
              </a:rPr>
              <a:t>B: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206" i="1" spc="-44" dirty="0">
                <a:latin typeface="Symbol"/>
                <a:cs typeface="Symbol"/>
              </a:rPr>
              <a:t></a:t>
            </a:r>
            <a:endParaRPr sz="2206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50331" y="5408522"/>
            <a:ext cx="556932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  <a:tabLst>
                <a:tab pos="426967" algn="l"/>
              </a:tabLst>
            </a:pPr>
            <a:r>
              <a:rPr sz="2118" spc="128" dirty="0">
                <a:latin typeface="Times New Roman"/>
                <a:cs typeface="Times New Roman"/>
              </a:rPr>
              <a:t>C: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206" i="1" spc="-44" dirty="0">
                <a:latin typeface="Symbol"/>
                <a:cs typeface="Symbol"/>
              </a:rPr>
              <a:t></a:t>
            </a:r>
            <a:endParaRPr sz="2206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43758" y="4691128"/>
            <a:ext cx="158563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22" dirty="0">
                <a:latin typeface="Times New Roman"/>
                <a:cs typeface="Times New Roman"/>
              </a:rPr>
              <a:t>xx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79327" y="4859894"/>
            <a:ext cx="158563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22" dirty="0">
                <a:latin typeface="Times New Roman"/>
                <a:cs typeface="Times New Roman"/>
              </a:rPr>
              <a:t>xx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60559" y="5406512"/>
            <a:ext cx="158563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22" dirty="0">
                <a:latin typeface="Times New Roman"/>
                <a:cs typeface="Times New Roman"/>
              </a:rPr>
              <a:t>yy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24709" y="5415932"/>
            <a:ext cx="158563" cy="390288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22413">
              <a:spcBef>
                <a:spcPts val="79"/>
              </a:spcBef>
            </a:pPr>
            <a:r>
              <a:rPr sz="1235" spc="-44" dirty="0">
                <a:latin typeface="Times New Roman"/>
                <a:cs typeface="Times New Roman"/>
              </a:rPr>
              <a:t>C</a:t>
            </a:r>
            <a:endParaRPr sz="1235">
              <a:latin typeface="Times New Roman"/>
              <a:cs typeface="Times New Roman"/>
            </a:endParaRPr>
          </a:p>
          <a:p>
            <a:pPr marL="11206">
              <a:spcBef>
                <a:spcPts val="22"/>
              </a:spcBef>
            </a:pPr>
            <a:r>
              <a:rPr sz="1235" i="1" spc="-22" dirty="0">
                <a:latin typeface="Times New Roman"/>
                <a:cs typeface="Times New Roman"/>
              </a:rPr>
              <a:t>xx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76631" y="5606869"/>
            <a:ext cx="158563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22" dirty="0">
                <a:latin typeface="Times New Roman"/>
                <a:cs typeface="Times New Roman"/>
              </a:rPr>
              <a:t>yy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21253" y="6353173"/>
            <a:ext cx="158563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22" dirty="0">
                <a:latin typeface="Times New Roman"/>
                <a:cs typeface="Times New Roman"/>
              </a:rPr>
              <a:t>xx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54366" y="6154825"/>
            <a:ext cx="1935256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  <a:tabLst>
                <a:tab pos="1229911" algn="l"/>
                <a:tab pos="1608130" algn="l"/>
              </a:tabLst>
            </a:pPr>
            <a:r>
              <a:rPr sz="2118" dirty="0">
                <a:latin typeface="Times New Roman"/>
                <a:cs typeface="Times New Roman"/>
              </a:rPr>
              <a:t>A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-49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B+C</a:t>
            </a:r>
            <a:r>
              <a:rPr sz="2118" spc="-224" dirty="0">
                <a:latin typeface="Times New Roman"/>
                <a:cs typeface="Times New Roman"/>
              </a:rPr>
              <a:t> </a:t>
            </a:r>
            <a:r>
              <a:rPr sz="2118" spc="-44" dirty="0">
                <a:latin typeface="Times New Roman"/>
                <a:cs typeface="Times New Roman"/>
              </a:rPr>
              <a:t>: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206" i="1" spc="-44" dirty="0">
                <a:latin typeface="Symbol"/>
                <a:cs typeface="Symbol"/>
              </a:rPr>
              <a:t></a:t>
            </a:r>
            <a:r>
              <a:rPr sz="2206" dirty="0">
                <a:latin typeface="Times New Roman"/>
                <a:cs typeface="Times New Roman"/>
              </a:rPr>
              <a:t>	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-146" dirty="0">
                <a:latin typeface="Times New Roman"/>
                <a:cs typeface="Times New Roman"/>
              </a:rPr>
              <a:t> </a:t>
            </a:r>
            <a:r>
              <a:rPr sz="2206" i="1" spc="-44" dirty="0">
                <a:latin typeface="Symbol"/>
                <a:cs typeface="Symbol"/>
              </a:rPr>
              <a:t></a:t>
            </a:r>
            <a:endParaRPr sz="2206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53663" y="4883256"/>
            <a:ext cx="187138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spc="-44" dirty="0">
                <a:latin typeface="Times New Roman"/>
                <a:cs typeface="Times New Roman"/>
              </a:rPr>
              <a:t>E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50642" y="4883256"/>
            <a:ext cx="187138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spc="-44" dirty="0">
                <a:latin typeface="Times New Roman"/>
                <a:cs typeface="Times New Roman"/>
              </a:rPr>
              <a:t>E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68456" y="5629559"/>
            <a:ext cx="187138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spc="-44" dirty="0">
                <a:latin typeface="Times New Roman"/>
                <a:cs typeface="Times New Roman"/>
              </a:rPr>
              <a:t>E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56022" y="5629559"/>
            <a:ext cx="187138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spc="-44" dirty="0">
                <a:latin typeface="Times New Roman"/>
                <a:cs typeface="Times New Roman"/>
              </a:rPr>
              <a:t>E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81968" y="6376534"/>
            <a:ext cx="187138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spc="-44" dirty="0">
                <a:latin typeface="Times New Roman"/>
                <a:cs typeface="Times New Roman"/>
              </a:rPr>
              <a:t>E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50434" y="6056675"/>
            <a:ext cx="601756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sz="3177" baseline="-20833" dirty="0">
                <a:latin typeface="Symbol"/>
                <a:cs typeface="Symbol"/>
              </a:rPr>
              <a:t></a:t>
            </a:r>
            <a:r>
              <a:rPr sz="3177" spc="-172" baseline="-20833" dirty="0">
                <a:latin typeface="Times New Roman"/>
                <a:cs typeface="Times New Roman"/>
              </a:rPr>
              <a:t> </a:t>
            </a:r>
            <a:r>
              <a:rPr sz="3309" i="1" spc="-112" baseline="13333" dirty="0">
                <a:latin typeface="Symbol"/>
                <a:cs typeface="Symbol"/>
              </a:rPr>
              <a:t></a:t>
            </a:r>
            <a:r>
              <a:rPr sz="3309" spc="-403" baseline="13333" dirty="0">
                <a:latin typeface="Times New Roman"/>
                <a:cs typeface="Times New Roman"/>
              </a:rPr>
              <a:t> </a:t>
            </a:r>
            <a:r>
              <a:rPr sz="1235" i="1" spc="-22" dirty="0">
                <a:latin typeface="Times New Roman"/>
                <a:cs typeface="Times New Roman"/>
              </a:rPr>
              <a:t>xx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70013" y="6376534"/>
            <a:ext cx="187138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spc="-44" dirty="0">
                <a:latin typeface="Times New Roman"/>
                <a:cs typeface="Times New Roman"/>
              </a:rPr>
              <a:t>E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73739" y="6024400"/>
            <a:ext cx="769284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sz="3177" baseline="-26620" dirty="0">
                <a:latin typeface="Symbol"/>
                <a:cs typeface="Symbol"/>
              </a:rPr>
              <a:t></a:t>
            </a:r>
            <a:r>
              <a:rPr sz="3309" i="1" baseline="-25555" dirty="0">
                <a:latin typeface="Symbol"/>
                <a:cs typeface="Symbol"/>
              </a:rPr>
              <a:t></a:t>
            </a:r>
            <a:r>
              <a:rPr sz="3309" spc="-33" baseline="-25555" dirty="0">
                <a:latin typeface="Times New Roman"/>
                <a:cs typeface="Times New Roman"/>
              </a:rPr>
              <a:t> </a:t>
            </a:r>
            <a:r>
              <a:rPr sz="3309" i="1" spc="-112" baseline="13333" dirty="0">
                <a:latin typeface="Symbol"/>
                <a:cs typeface="Symbol"/>
              </a:rPr>
              <a:t></a:t>
            </a:r>
            <a:r>
              <a:rPr sz="3309" spc="-317" baseline="13333" dirty="0">
                <a:latin typeface="Times New Roman"/>
                <a:cs typeface="Times New Roman"/>
              </a:rPr>
              <a:t> </a:t>
            </a:r>
            <a:r>
              <a:rPr sz="1235" i="1" spc="-31" dirty="0">
                <a:latin typeface="Times New Roman"/>
                <a:cs typeface="Times New Roman"/>
              </a:rPr>
              <a:t>yy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44742" y="4493458"/>
            <a:ext cx="184897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2206" i="1" spc="-44" dirty="0">
                <a:latin typeface="Symbol"/>
                <a:cs typeface="Symbol"/>
              </a:rPr>
              <a:t></a:t>
            </a:r>
            <a:endParaRPr sz="2206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54838" y="5208158"/>
            <a:ext cx="184897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2206" i="1" spc="-44" dirty="0">
                <a:latin typeface="Symbol"/>
                <a:cs typeface="Symbol"/>
              </a:rPr>
              <a:t></a:t>
            </a:r>
            <a:endParaRPr sz="2206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10033" y="6154825"/>
            <a:ext cx="325531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2118" dirty="0">
                <a:latin typeface="Symbol"/>
                <a:cs typeface="Symbol"/>
              </a:rPr>
              <a:t></a:t>
            </a:r>
            <a:r>
              <a:rPr sz="2118" spc="-238" dirty="0">
                <a:latin typeface="Times New Roman"/>
                <a:cs typeface="Times New Roman"/>
              </a:rPr>
              <a:t> </a:t>
            </a:r>
            <a:r>
              <a:rPr sz="2206" i="1" spc="-44" dirty="0">
                <a:latin typeface="Symbol"/>
                <a:cs typeface="Symbol"/>
              </a:rPr>
              <a:t></a:t>
            </a:r>
            <a:endParaRPr sz="2206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44381" y="4676844"/>
            <a:ext cx="170329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4" dirty="0">
                <a:latin typeface="Symbol"/>
                <a:cs typeface="Symbol"/>
              </a:rPr>
              <a:t>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64737" y="4676844"/>
            <a:ext cx="368674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Symbol"/>
                <a:cs typeface="Symbol"/>
              </a:rPr>
              <a:t></a:t>
            </a:r>
            <a:r>
              <a:rPr sz="2118" spc="-40" dirty="0">
                <a:latin typeface="Times New Roman"/>
                <a:cs typeface="Times New Roman"/>
              </a:rPr>
              <a:t> </a:t>
            </a:r>
            <a:r>
              <a:rPr sz="2118" spc="-322" dirty="0">
                <a:latin typeface="Symbol"/>
                <a:cs typeface="Symbol"/>
              </a:rPr>
              <a:t>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29172" y="4661547"/>
            <a:ext cx="2414868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  <a:tabLst>
                <a:tab pos="258309" algn="l"/>
                <a:tab pos="969921" algn="l"/>
                <a:tab pos="1491022" algn="l"/>
              </a:tabLst>
            </a:pPr>
            <a:r>
              <a:rPr sz="2118" spc="-44" dirty="0">
                <a:latin typeface="Times New Roman"/>
                <a:cs typeface="Times New Roman"/>
              </a:rPr>
              <a:t>,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206" i="1" spc="-44" dirty="0">
                <a:latin typeface="Symbol"/>
                <a:cs typeface="Symbol"/>
              </a:rPr>
              <a:t></a:t>
            </a:r>
            <a:r>
              <a:rPr sz="2206" dirty="0">
                <a:latin typeface="Times New Roman"/>
                <a:cs typeface="Times New Roman"/>
              </a:rPr>
              <a:t>	</a:t>
            </a:r>
            <a:r>
              <a:rPr sz="2206" i="1" spc="-22" dirty="0">
                <a:latin typeface="Symbol"/>
                <a:cs typeface="Symbol"/>
              </a:rPr>
              <a:t></a:t>
            </a:r>
            <a:r>
              <a:rPr sz="2206" dirty="0">
                <a:latin typeface="Times New Roman"/>
                <a:cs typeface="Times New Roman"/>
              </a:rPr>
              <a:t>	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spc="-163" dirty="0">
                <a:latin typeface="Symbol"/>
                <a:cs typeface="Symbol"/>
              </a:rPr>
              <a:t></a:t>
            </a:r>
            <a:r>
              <a:rPr sz="2206" i="1" spc="-163" dirty="0">
                <a:latin typeface="Symbol"/>
                <a:cs typeface="Symbol"/>
              </a:rPr>
              <a:t></a:t>
            </a:r>
            <a:r>
              <a:rPr sz="2206" dirty="0">
                <a:latin typeface="Times New Roman"/>
                <a:cs typeface="Times New Roman"/>
              </a:rPr>
              <a:t> </a:t>
            </a:r>
            <a:r>
              <a:rPr sz="3309" i="1" spc="-112" baseline="33333" dirty="0">
                <a:latin typeface="Symbol"/>
                <a:cs typeface="Symbol"/>
              </a:rPr>
              <a:t></a:t>
            </a:r>
            <a:r>
              <a:rPr sz="3309" spc="-390" baseline="33333" dirty="0">
                <a:latin typeface="Times New Roman"/>
                <a:cs typeface="Times New Roman"/>
              </a:rPr>
              <a:t> </a:t>
            </a:r>
            <a:r>
              <a:rPr sz="1853" i="1" spc="-33" baseline="35714" dirty="0">
                <a:latin typeface="Times New Roman"/>
                <a:cs typeface="Times New Roman"/>
              </a:rPr>
              <a:t>xx</a:t>
            </a:r>
            <a:endParaRPr sz="1853" baseline="35714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54650" y="5423819"/>
            <a:ext cx="368674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Symbol"/>
                <a:cs typeface="Symbol"/>
              </a:rPr>
              <a:t></a:t>
            </a:r>
            <a:r>
              <a:rPr sz="2118" spc="-40" dirty="0">
                <a:latin typeface="Times New Roman"/>
                <a:cs typeface="Times New Roman"/>
              </a:rPr>
              <a:t> </a:t>
            </a:r>
            <a:r>
              <a:rPr sz="2118" spc="-309" dirty="0">
                <a:latin typeface="Symbol"/>
                <a:cs typeface="Symbol"/>
              </a:rPr>
              <a:t>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32056" y="5408522"/>
            <a:ext cx="3030631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  <a:tabLst>
                <a:tab pos="649976" algn="l"/>
                <a:tab pos="855614" algn="l"/>
                <a:tab pos="1557701" algn="l"/>
                <a:tab pos="2088328" algn="l"/>
              </a:tabLst>
            </a:pPr>
            <a:r>
              <a:rPr sz="2118" spc="-44" dirty="0">
                <a:latin typeface="Symbol"/>
                <a:cs typeface="Symbol"/>
              </a:rPr>
              <a:t>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Times New Roman"/>
                <a:cs typeface="Times New Roman"/>
              </a:rPr>
              <a:t>,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206" i="1" spc="-44" dirty="0">
                <a:latin typeface="Symbol"/>
                <a:cs typeface="Symbol"/>
              </a:rPr>
              <a:t></a:t>
            </a:r>
            <a:r>
              <a:rPr sz="2206" dirty="0">
                <a:latin typeface="Times New Roman"/>
                <a:cs typeface="Times New Roman"/>
              </a:rPr>
              <a:t>	</a:t>
            </a:r>
            <a:r>
              <a:rPr sz="2206" i="1" spc="-22" dirty="0">
                <a:latin typeface="Symbol"/>
                <a:cs typeface="Symbol"/>
              </a:rPr>
              <a:t></a:t>
            </a:r>
            <a:r>
              <a:rPr sz="2206" dirty="0">
                <a:latin typeface="Times New Roman"/>
                <a:cs typeface="Times New Roman"/>
              </a:rPr>
              <a:t>	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spc="-163" dirty="0">
                <a:latin typeface="Symbol"/>
                <a:cs typeface="Symbol"/>
              </a:rPr>
              <a:t></a:t>
            </a:r>
            <a:r>
              <a:rPr sz="2206" i="1" spc="-163" dirty="0">
                <a:latin typeface="Symbol"/>
                <a:cs typeface="Symbol"/>
              </a:rPr>
              <a:t></a:t>
            </a:r>
            <a:r>
              <a:rPr sz="2206" spc="-4" dirty="0">
                <a:latin typeface="Times New Roman"/>
                <a:cs typeface="Times New Roman"/>
              </a:rPr>
              <a:t> </a:t>
            </a:r>
            <a:r>
              <a:rPr sz="3309" i="1" spc="-112" baseline="40000" dirty="0">
                <a:latin typeface="Symbol"/>
                <a:cs typeface="Symbol"/>
              </a:rPr>
              <a:t></a:t>
            </a:r>
            <a:r>
              <a:rPr sz="3309" spc="-297" baseline="40000" dirty="0">
                <a:latin typeface="Times New Roman"/>
                <a:cs typeface="Times New Roman"/>
              </a:rPr>
              <a:t> </a:t>
            </a:r>
            <a:r>
              <a:rPr sz="1853" i="1" spc="-33" baseline="45634" dirty="0">
                <a:latin typeface="Times New Roman"/>
                <a:cs typeface="Times New Roman"/>
              </a:rPr>
              <a:t>yy</a:t>
            </a:r>
            <a:endParaRPr sz="1853" baseline="45634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13470" y="1702048"/>
            <a:ext cx="1938618" cy="1871382"/>
            <a:chOff x="895350" y="1440057"/>
            <a:chExt cx="2197100" cy="2120900"/>
          </a:xfrm>
        </p:grpSpPr>
        <p:sp>
          <p:nvSpPr>
            <p:cNvPr id="41" name="object 41"/>
            <p:cNvSpPr/>
            <p:nvPr/>
          </p:nvSpPr>
          <p:spPr>
            <a:xfrm>
              <a:off x="1270254" y="1814321"/>
              <a:ext cx="1447800" cy="1371600"/>
            </a:xfrm>
            <a:custGeom>
              <a:avLst/>
              <a:gdLst/>
              <a:ahLst/>
              <a:cxnLst/>
              <a:rect l="l" t="t" r="r" b="b"/>
              <a:pathLst>
                <a:path w="1447800" h="1371600">
                  <a:moveTo>
                    <a:pt x="1447800" y="1371600"/>
                  </a:moveTo>
                  <a:lnTo>
                    <a:pt x="1447799" y="0"/>
                  </a:lnTo>
                  <a:lnTo>
                    <a:pt x="0" y="0"/>
                  </a:lnTo>
                  <a:lnTo>
                    <a:pt x="0" y="1371600"/>
                  </a:lnTo>
                  <a:lnTo>
                    <a:pt x="1447800" y="1371600"/>
                  </a:lnTo>
                  <a:close/>
                </a:path>
              </a:pathLst>
            </a:custGeom>
            <a:solidFill>
              <a:srgbClr val="CCEC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2" name="object 42"/>
            <p:cNvSpPr/>
            <p:nvPr/>
          </p:nvSpPr>
          <p:spPr>
            <a:xfrm>
              <a:off x="1270254" y="1814321"/>
              <a:ext cx="1447800" cy="1371600"/>
            </a:xfrm>
            <a:custGeom>
              <a:avLst/>
              <a:gdLst/>
              <a:ahLst/>
              <a:cxnLst/>
              <a:rect l="l" t="t" r="r" b="b"/>
              <a:pathLst>
                <a:path w="1447800" h="1371600">
                  <a:moveTo>
                    <a:pt x="0" y="0"/>
                  </a:moveTo>
                  <a:lnTo>
                    <a:pt x="0" y="1371600"/>
                  </a:lnTo>
                  <a:lnTo>
                    <a:pt x="1447800" y="1371600"/>
                  </a:lnTo>
                  <a:lnTo>
                    <a:pt x="1447799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3" name="object 43"/>
            <p:cNvSpPr/>
            <p:nvPr/>
          </p:nvSpPr>
          <p:spPr>
            <a:xfrm>
              <a:off x="895350" y="1440065"/>
              <a:ext cx="2197100" cy="2120900"/>
            </a:xfrm>
            <a:custGeom>
              <a:avLst/>
              <a:gdLst/>
              <a:ahLst/>
              <a:cxnLst/>
              <a:rect l="l" t="t" r="r" b="b"/>
              <a:pathLst>
                <a:path w="2197100" h="2120900">
                  <a:moveTo>
                    <a:pt x="374904" y="1050912"/>
                  </a:moveTo>
                  <a:lnTo>
                    <a:pt x="53835" y="1050912"/>
                  </a:lnTo>
                  <a:lnTo>
                    <a:pt x="99822" y="1024242"/>
                  </a:lnTo>
                  <a:lnTo>
                    <a:pt x="104394" y="1021194"/>
                  </a:lnTo>
                  <a:lnTo>
                    <a:pt x="105918" y="1015860"/>
                  </a:lnTo>
                  <a:lnTo>
                    <a:pt x="103632" y="1011288"/>
                  </a:lnTo>
                  <a:lnTo>
                    <a:pt x="100584" y="1006716"/>
                  </a:lnTo>
                  <a:lnTo>
                    <a:pt x="95250" y="1005192"/>
                  </a:lnTo>
                  <a:lnTo>
                    <a:pt x="90678" y="1007478"/>
                  </a:lnTo>
                  <a:lnTo>
                    <a:pt x="0" y="1060056"/>
                  </a:lnTo>
                  <a:lnTo>
                    <a:pt x="19050" y="1071105"/>
                  </a:lnTo>
                  <a:lnTo>
                    <a:pt x="90678" y="1112634"/>
                  </a:lnTo>
                  <a:lnTo>
                    <a:pt x="95250" y="1115682"/>
                  </a:lnTo>
                  <a:lnTo>
                    <a:pt x="100584" y="1114158"/>
                  </a:lnTo>
                  <a:lnTo>
                    <a:pt x="103632" y="1109586"/>
                  </a:lnTo>
                  <a:lnTo>
                    <a:pt x="105918" y="1105014"/>
                  </a:lnTo>
                  <a:lnTo>
                    <a:pt x="104394" y="1098918"/>
                  </a:lnTo>
                  <a:lnTo>
                    <a:pt x="99822" y="1096632"/>
                  </a:lnTo>
                  <a:lnTo>
                    <a:pt x="54610" y="1069962"/>
                  </a:lnTo>
                  <a:lnTo>
                    <a:pt x="374904" y="1069962"/>
                  </a:lnTo>
                  <a:lnTo>
                    <a:pt x="374904" y="1050912"/>
                  </a:lnTo>
                  <a:close/>
                </a:path>
                <a:path w="2197100" h="2120900">
                  <a:moveTo>
                    <a:pt x="1137666" y="94602"/>
                  </a:moveTo>
                  <a:lnTo>
                    <a:pt x="1135380" y="90030"/>
                  </a:lnTo>
                  <a:lnTo>
                    <a:pt x="1082725" y="0"/>
                  </a:lnTo>
                  <a:lnTo>
                    <a:pt x="1082725" y="241"/>
                  </a:lnTo>
                  <a:lnTo>
                    <a:pt x="1030224" y="90030"/>
                  </a:lnTo>
                  <a:lnTo>
                    <a:pt x="1027176" y="94602"/>
                  </a:lnTo>
                  <a:lnTo>
                    <a:pt x="1028700" y="100698"/>
                  </a:lnTo>
                  <a:lnTo>
                    <a:pt x="1033272" y="102984"/>
                  </a:lnTo>
                  <a:lnTo>
                    <a:pt x="1037844" y="106032"/>
                  </a:lnTo>
                  <a:lnTo>
                    <a:pt x="1043940" y="104508"/>
                  </a:lnTo>
                  <a:lnTo>
                    <a:pt x="1046226" y="99936"/>
                  </a:lnTo>
                  <a:lnTo>
                    <a:pt x="1072896" y="54737"/>
                  </a:lnTo>
                  <a:lnTo>
                    <a:pt x="1072896" y="374256"/>
                  </a:lnTo>
                  <a:lnTo>
                    <a:pt x="1091946" y="374256"/>
                  </a:lnTo>
                  <a:lnTo>
                    <a:pt x="1091946" y="53962"/>
                  </a:lnTo>
                  <a:lnTo>
                    <a:pt x="1082725" y="38074"/>
                  </a:lnTo>
                  <a:lnTo>
                    <a:pt x="1091184" y="52641"/>
                  </a:lnTo>
                  <a:lnTo>
                    <a:pt x="1091946" y="53962"/>
                  </a:lnTo>
                  <a:lnTo>
                    <a:pt x="1118616" y="99936"/>
                  </a:lnTo>
                  <a:lnTo>
                    <a:pt x="1121664" y="104508"/>
                  </a:lnTo>
                  <a:lnTo>
                    <a:pt x="1126998" y="106032"/>
                  </a:lnTo>
                  <a:lnTo>
                    <a:pt x="1131570" y="102984"/>
                  </a:lnTo>
                  <a:lnTo>
                    <a:pt x="1136142" y="100698"/>
                  </a:lnTo>
                  <a:lnTo>
                    <a:pt x="1137666" y="94602"/>
                  </a:lnTo>
                  <a:close/>
                </a:path>
                <a:path w="2197100" h="2120900">
                  <a:moveTo>
                    <a:pt x="1153668" y="2025510"/>
                  </a:moveTo>
                  <a:lnTo>
                    <a:pt x="1152144" y="2020176"/>
                  </a:lnTo>
                  <a:lnTo>
                    <a:pt x="1147572" y="2017128"/>
                  </a:lnTo>
                  <a:lnTo>
                    <a:pt x="1143000" y="2014842"/>
                  </a:lnTo>
                  <a:lnTo>
                    <a:pt x="1137666" y="2016366"/>
                  </a:lnTo>
                  <a:lnTo>
                    <a:pt x="1134618" y="2020938"/>
                  </a:lnTo>
                  <a:lnTo>
                    <a:pt x="1107948" y="2066925"/>
                  </a:lnTo>
                  <a:lnTo>
                    <a:pt x="1107948" y="1745856"/>
                  </a:lnTo>
                  <a:lnTo>
                    <a:pt x="1088898" y="1745856"/>
                  </a:lnTo>
                  <a:lnTo>
                    <a:pt x="1088898" y="2066925"/>
                  </a:lnTo>
                  <a:lnTo>
                    <a:pt x="1062228" y="2020938"/>
                  </a:lnTo>
                  <a:lnTo>
                    <a:pt x="1059942" y="2016366"/>
                  </a:lnTo>
                  <a:lnTo>
                    <a:pt x="1053846" y="2014842"/>
                  </a:lnTo>
                  <a:lnTo>
                    <a:pt x="1049274" y="2017128"/>
                  </a:lnTo>
                  <a:lnTo>
                    <a:pt x="1044702" y="2020176"/>
                  </a:lnTo>
                  <a:lnTo>
                    <a:pt x="1043178" y="2025510"/>
                  </a:lnTo>
                  <a:lnTo>
                    <a:pt x="1046226" y="2030082"/>
                  </a:lnTo>
                  <a:lnTo>
                    <a:pt x="1088898" y="2103678"/>
                  </a:lnTo>
                  <a:lnTo>
                    <a:pt x="1098804" y="2120760"/>
                  </a:lnTo>
                  <a:lnTo>
                    <a:pt x="1107948" y="2104999"/>
                  </a:lnTo>
                  <a:lnTo>
                    <a:pt x="1151382" y="2030082"/>
                  </a:lnTo>
                  <a:lnTo>
                    <a:pt x="1153668" y="2025510"/>
                  </a:lnTo>
                  <a:close/>
                </a:path>
                <a:path w="2197100" h="2120900">
                  <a:moveTo>
                    <a:pt x="2196846" y="1060056"/>
                  </a:moveTo>
                  <a:lnTo>
                    <a:pt x="2106930" y="1007478"/>
                  </a:lnTo>
                  <a:lnTo>
                    <a:pt x="2102358" y="1005192"/>
                  </a:lnTo>
                  <a:lnTo>
                    <a:pt x="2096262" y="1006716"/>
                  </a:lnTo>
                  <a:lnTo>
                    <a:pt x="2093976" y="1011288"/>
                  </a:lnTo>
                  <a:lnTo>
                    <a:pt x="2090928" y="1015860"/>
                  </a:lnTo>
                  <a:lnTo>
                    <a:pt x="2092452" y="1021194"/>
                  </a:lnTo>
                  <a:lnTo>
                    <a:pt x="2097024" y="1024242"/>
                  </a:lnTo>
                  <a:lnTo>
                    <a:pt x="2142998" y="1050912"/>
                  </a:lnTo>
                  <a:lnTo>
                    <a:pt x="1822704" y="1050912"/>
                  </a:lnTo>
                  <a:lnTo>
                    <a:pt x="1822704" y="1069962"/>
                  </a:lnTo>
                  <a:lnTo>
                    <a:pt x="2142223" y="1069962"/>
                  </a:lnTo>
                  <a:lnTo>
                    <a:pt x="2097024" y="1096632"/>
                  </a:lnTo>
                  <a:lnTo>
                    <a:pt x="2092452" y="1098918"/>
                  </a:lnTo>
                  <a:lnTo>
                    <a:pt x="2090928" y="1105014"/>
                  </a:lnTo>
                  <a:lnTo>
                    <a:pt x="2093976" y="1109586"/>
                  </a:lnTo>
                  <a:lnTo>
                    <a:pt x="2096262" y="1114158"/>
                  </a:lnTo>
                  <a:lnTo>
                    <a:pt x="2102358" y="1115682"/>
                  </a:lnTo>
                  <a:lnTo>
                    <a:pt x="2106930" y="1112634"/>
                  </a:lnTo>
                  <a:lnTo>
                    <a:pt x="2177796" y="1071206"/>
                  </a:lnTo>
                  <a:lnTo>
                    <a:pt x="2196846" y="10600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442089" y="2311002"/>
            <a:ext cx="403412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sz="3309" i="1" spc="-112" baseline="13333" dirty="0">
                <a:latin typeface="Symbol"/>
                <a:cs typeface="Symbol"/>
              </a:rPr>
              <a:t></a:t>
            </a:r>
            <a:r>
              <a:rPr sz="3309" spc="-390" baseline="13333" dirty="0">
                <a:latin typeface="Times New Roman"/>
                <a:cs typeface="Times New Roman"/>
              </a:rPr>
              <a:t> </a:t>
            </a:r>
            <a:r>
              <a:rPr sz="1235" i="1" spc="-22" dirty="0">
                <a:latin typeface="Times New Roman"/>
                <a:cs typeface="Times New Roman"/>
              </a:rPr>
              <a:t>xx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92265" y="2647178"/>
            <a:ext cx="403412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sz="3309" i="1" spc="-112" baseline="13333" dirty="0">
                <a:latin typeface="Symbol"/>
                <a:cs typeface="Symbol"/>
              </a:rPr>
              <a:t></a:t>
            </a:r>
            <a:r>
              <a:rPr sz="3309" spc="-390" baseline="13333" dirty="0">
                <a:latin typeface="Times New Roman"/>
                <a:cs typeface="Times New Roman"/>
              </a:rPr>
              <a:t> </a:t>
            </a:r>
            <a:r>
              <a:rPr sz="1235" i="1" spc="-22" dirty="0">
                <a:latin typeface="Times New Roman"/>
                <a:cs typeface="Times New Roman"/>
              </a:rPr>
              <a:t>xx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40645" y="3522581"/>
            <a:ext cx="409574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sz="3309" i="1" spc="-112" baseline="13333" dirty="0">
                <a:latin typeface="Symbol"/>
                <a:cs typeface="Symbol"/>
              </a:rPr>
              <a:t></a:t>
            </a:r>
            <a:r>
              <a:rPr sz="3309" spc="-304" baseline="13333" dirty="0">
                <a:latin typeface="Times New Roman"/>
                <a:cs typeface="Times New Roman"/>
              </a:rPr>
              <a:t> </a:t>
            </a:r>
            <a:r>
              <a:rPr sz="1235" i="1" spc="-31" dirty="0">
                <a:latin typeface="Times New Roman"/>
                <a:cs typeface="Times New Roman"/>
              </a:rPr>
              <a:t>yy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01019" y="1565375"/>
            <a:ext cx="158563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22" dirty="0">
                <a:latin typeface="Times New Roman"/>
                <a:cs typeface="Times New Roman"/>
              </a:rPr>
              <a:t>yy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94607" y="1367017"/>
            <a:ext cx="184897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2206" i="1" spc="-44" dirty="0">
                <a:latin typeface="Symbol"/>
                <a:cs typeface="Symbol"/>
              </a:rPr>
              <a:t></a:t>
            </a:r>
            <a:endParaRPr sz="2206">
              <a:latin typeface="Symbol"/>
              <a:cs typeface="Symbo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234794" y="2028079"/>
            <a:ext cx="2252382" cy="1218640"/>
            <a:chOff x="3752850" y="1809559"/>
            <a:chExt cx="2552700" cy="1381125"/>
          </a:xfrm>
        </p:grpSpPr>
        <p:sp>
          <p:nvSpPr>
            <p:cNvPr id="50" name="object 50"/>
            <p:cNvSpPr/>
            <p:nvPr/>
          </p:nvSpPr>
          <p:spPr>
            <a:xfrm>
              <a:off x="4305300" y="1814322"/>
              <a:ext cx="1447800" cy="1371600"/>
            </a:xfrm>
            <a:custGeom>
              <a:avLst/>
              <a:gdLst/>
              <a:ahLst/>
              <a:cxnLst/>
              <a:rect l="l" t="t" r="r" b="b"/>
              <a:pathLst>
                <a:path w="1447800" h="1371600">
                  <a:moveTo>
                    <a:pt x="0" y="0"/>
                  </a:moveTo>
                  <a:lnTo>
                    <a:pt x="0" y="1371599"/>
                  </a:lnTo>
                  <a:lnTo>
                    <a:pt x="1447800" y="1371599"/>
                  </a:lnTo>
                  <a:lnTo>
                    <a:pt x="1447800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1" name="object 51"/>
            <p:cNvSpPr/>
            <p:nvPr/>
          </p:nvSpPr>
          <p:spPr>
            <a:xfrm>
              <a:off x="3752850" y="2445257"/>
              <a:ext cx="2552700" cy="110489"/>
            </a:xfrm>
            <a:custGeom>
              <a:avLst/>
              <a:gdLst/>
              <a:ahLst/>
              <a:cxnLst/>
              <a:rect l="l" t="t" r="r" b="b"/>
              <a:pathLst>
                <a:path w="2552700" h="110489">
                  <a:moveTo>
                    <a:pt x="374904" y="45720"/>
                  </a:moveTo>
                  <a:lnTo>
                    <a:pt x="53835" y="45720"/>
                  </a:lnTo>
                  <a:lnTo>
                    <a:pt x="99822" y="19050"/>
                  </a:lnTo>
                  <a:lnTo>
                    <a:pt x="104394" y="16002"/>
                  </a:lnTo>
                  <a:lnTo>
                    <a:pt x="105918" y="10668"/>
                  </a:lnTo>
                  <a:lnTo>
                    <a:pt x="103632" y="6096"/>
                  </a:lnTo>
                  <a:lnTo>
                    <a:pt x="100584" y="1524"/>
                  </a:lnTo>
                  <a:lnTo>
                    <a:pt x="95250" y="0"/>
                  </a:lnTo>
                  <a:lnTo>
                    <a:pt x="90678" y="2286"/>
                  </a:lnTo>
                  <a:lnTo>
                    <a:pt x="0" y="54864"/>
                  </a:lnTo>
                  <a:lnTo>
                    <a:pt x="19050" y="65913"/>
                  </a:lnTo>
                  <a:lnTo>
                    <a:pt x="90678" y="107442"/>
                  </a:lnTo>
                  <a:lnTo>
                    <a:pt x="95250" y="110490"/>
                  </a:lnTo>
                  <a:lnTo>
                    <a:pt x="100584" y="108966"/>
                  </a:lnTo>
                  <a:lnTo>
                    <a:pt x="103632" y="104394"/>
                  </a:lnTo>
                  <a:lnTo>
                    <a:pt x="105918" y="99822"/>
                  </a:lnTo>
                  <a:lnTo>
                    <a:pt x="104394" y="93726"/>
                  </a:lnTo>
                  <a:lnTo>
                    <a:pt x="99822" y="91440"/>
                  </a:lnTo>
                  <a:lnTo>
                    <a:pt x="54610" y="64770"/>
                  </a:lnTo>
                  <a:lnTo>
                    <a:pt x="374904" y="64770"/>
                  </a:lnTo>
                  <a:lnTo>
                    <a:pt x="374904" y="45720"/>
                  </a:lnTo>
                  <a:close/>
                </a:path>
                <a:path w="2552700" h="110489">
                  <a:moveTo>
                    <a:pt x="2552700" y="54864"/>
                  </a:moveTo>
                  <a:lnTo>
                    <a:pt x="2462022" y="2286"/>
                  </a:lnTo>
                  <a:lnTo>
                    <a:pt x="2457450" y="0"/>
                  </a:lnTo>
                  <a:lnTo>
                    <a:pt x="2452116" y="1524"/>
                  </a:lnTo>
                  <a:lnTo>
                    <a:pt x="2449068" y="6096"/>
                  </a:lnTo>
                  <a:lnTo>
                    <a:pt x="2446782" y="10668"/>
                  </a:lnTo>
                  <a:lnTo>
                    <a:pt x="2448306" y="16002"/>
                  </a:lnTo>
                  <a:lnTo>
                    <a:pt x="2452878" y="19050"/>
                  </a:lnTo>
                  <a:lnTo>
                    <a:pt x="2498852" y="45720"/>
                  </a:lnTo>
                  <a:lnTo>
                    <a:pt x="2177796" y="45720"/>
                  </a:lnTo>
                  <a:lnTo>
                    <a:pt x="2177796" y="64770"/>
                  </a:lnTo>
                  <a:lnTo>
                    <a:pt x="2498077" y="64770"/>
                  </a:lnTo>
                  <a:lnTo>
                    <a:pt x="2452878" y="91440"/>
                  </a:lnTo>
                  <a:lnTo>
                    <a:pt x="2448306" y="93726"/>
                  </a:lnTo>
                  <a:lnTo>
                    <a:pt x="2446782" y="99822"/>
                  </a:lnTo>
                  <a:lnTo>
                    <a:pt x="2449068" y="104394"/>
                  </a:lnTo>
                  <a:lnTo>
                    <a:pt x="2452116" y="108966"/>
                  </a:lnTo>
                  <a:lnTo>
                    <a:pt x="2457450" y="110490"/>
                  </a:lnTo>
                  <a:lnTo>
                    <a:pt x="2462022" y="107442"/>
                  </a:lnTo>
                  <a:lnTo>
                    <a:pt x="2533650" y="65913"/>
                  </a:lnTo>
                  <a:lnTo>
                    <a:pt x="2552700" y="5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311019" y="2311002"/>
            <a:ext cx="403412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sz="3309" i="1" spc="-112" baseline="13333" dirty="0">
                <a:latin typeface="Symbol"/>
                <a:cs typeface="Symbol"/>
              </a:rPr>
              <a:t></a:t>
            </a:r>
            <a:r>
              <a:rPr sz="3309" spc="-390" baseline="13333" dirty="0">
                <a:latin typeface="Times New Roman"/>
                <a:cs typeface="Times New Roman"/>
              </a:rPr>
              <a:t> </a:t>
            </a:r>
            <a:r>
              <a:rPr sz="1235" i="1" spc="-22" dirty="0">
                <a:latin typeface="Times New Roman"/>
                <a:cs typeface="Times New Roman"/>
              </a:rPr>
              <a:t>xx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047207" y="2647178"/>
            <a:ext cx="403412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sz="3309" i="1" spc="-112" baseline="13333" dirty="0">
                <a:latin typeface="Symbol"/>
                <a:cs typeface="Symbol"/>
              </a:rPr>
              <a:t></a:t>
            </a:r>
            <a:r>
              <a:rPr sz="3309" spc="-390" baseline="13333" dirty="0">
                <a:latin typeface="Times New Roman"/>
                <a:cs typeface="Times New Roman"/>
              </a:rPr>
              <a:t> </a:t>
            </a:r>
            <a:r>
              <a:rPr sz="1235" i="1" spc="-22" dirty="0">
                <a:latin typeface="Times New Roman"/>
                <a:cs typeface="Times New Roman"/>
              </a:rPr>
              <a:t>xx</a:t>
            </a:r>
            <a:endParaRPr sz="1235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561389" y="2297021"/>
            <a:ext cx="1599640" cy="680757"/>
            <a:chOff x="4122991" y="2114359"/>
            <a:chExt cx="1812925" cy="771525"/>
          </a:xfrm>
        </p:grpSpPr>
        <p:sp>
          <p:nvSpPr>
            <p:cNvPr id="55" name="object 55"/>
            <p:cNvSpPr/>
            <p:nvPr/>
          </p:nvSpPr>
          <p:spPr>
            <a:xfrm>
              <a:off x="4127753" y="2119122"/>
              <a:ext cx="1803400" cy="762000"/>
            </a:xfrm>
            <a:custGeom>
              <a:avLst/>
              <a:gdLst/>
              <a:ahLst/>
              <a:cxnLst/>
              <a:rect l="l" t="t" r="r" b="b"/>
              <a:pathLst>
                <a:path w="1803400" h="762000">
                  <a:moveTo>
                    <a:pt x="1802892" y="761999"/>
                  </a:moveTo>
                  <a:lnTo>
                    <a:pt x="1802892" y="0"/>
                  </a:lnTo>
                  <a:lnTo>
                    <a:pt x="0" y="0"/>
                  </a:lnTo>
                  <a:lnTo>
                    <a:pt x="0" y="761999"/>
                  </a:lnTo>
                  <a:lnTo>
                    <a:pt x="1802892" y="761999"/>
                  </a:lnTo>
                  <a:close/>
                </a:path>
              </a:pathLst>
            </a:custGeom>
            <a:solidFill>
              <a:srgbClr val="CCEC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6" name="object 56"/>
            <p:cNvSpPr/>
            <p:nvPr/>
          </p:nvSpPr>
          <p:spPr>
            <a:xfrm>
              <a:off x="4127753" y="2119122"/>
              <a:ext cx="1803400" cy="762000"/>
            </a:xfrm>
            <a:custGeom>
              <a:avLst/>
              <a:gdLst/>
              <a:ahLst/>
              <a:cxnLst/>
              <a:rect l="l" t="t" r="r" b="b"/>
              <a:pathLst>
                <a:path w="1803400" h="762000">
                  <a:moveTo>
                    <a:pt x="0" y="0"/>
                  </a:moveTo>
                  <a:lnTo>
                    <a:pt x="0" y="761999"/>
                  </a:lnTo>
                  <a:lnTo>
                    <a:pt x="1802892" y="761999"/>
                  </a:lnTo>
                  <a:lnTo>
                    <a:pt x="1802892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6373842" y="1466833"/>
            <a:ext cx="1285875" cy="2251822"/>
            <a:chOff x="7310437" y="1173480"/>
            <a:chExt cx="1457325" cy="2552065"/>
          </a:xfrm>
        </p:grpSpPr>
        <p:sp>
          <p:nvSpPr>
            <p:cNvPr id="58" name="object 58"/>
            <p:cNvSpPr/>
            <p:nvPr/>
          </p:nvSpPr>
          <p:spPr>
            <a:xfrm>
              <a:off x="7315200" y="1814322"/>
              <a:ext cx="1447800" cy="1371600"/>
            </a:xfrm>
            <a:custGeom>
              <a:avLst/>
              <a:gdLst/>
              <a:ahLst/>
              <a:cxnLst/>
              <a:rect l="l" t="t" r="r" b="b"/>
              <a:pathLst>
                <a:path w="1447800" h="1371600">
                  <a:moveTo>
                    <a:pt x="0" y="0"/>
                  </a:moveTo>
                  <a:lnTo>
                    <a:pt x="0" y="1371599"/>
                  </a:lnTo>
                  <a:lnTo>
                    <a:pt x="1447800" y="1371599"/>
                  </a:lnTo>
                  <a:lnTo>
                    <a:pt x="1447800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9" name="object 59"/>
            <p:cNvSpPr/>
            <p:nvPr/>
          </p:nvSpPr>
          <p:spPr>
            <a:xfrm>
              <a:off x="7956804" y="1173479"/>
              <a:ext cx="138430" cy="2552065"/>
            </a:xfrm>
            <a:custGeom>
              <a:avLst/>
              <a:gdLst/>
              <a:ahLst/>
              <a:cxnLst/>
              <a:rect l="l" t="t" r="r" b="b"/>
              <a:pathLst>
                <a:path w="138429" h="2552065">
                  <a:moveTo>
                    <a:pt x="110490" y="94488"/>
                  </a:moveTo>
                  <a:lnTo>
                    <a:pt x="108204" y="89916"/>
                  </a:lnTo>
                  <a:lnTo>
                    <a:pt x="55626" y="0"/>
                  </a:lnTo>
                  <a:lnTo>
                    <a:pt x="2286" y="89916"/>
                  </a:lnTo>
                  <a:lnTo>
                    <a:pt x="0" y="94488"/>
                  </a:lnTo>
                  <a:lnTo>
                    <a:pt x="1524" y="100584"/>
                  </a:lnTo>
                  <a:lnTo>
                    <a:pt x="6096" y="102870"/>
                  </a:lnTo>
                  <a:lnTo>
                    <a:pt x="10668" y="105918"/>
                  </a:lnTo>
                  <a:lnTo>
                    <a:pt x="16764" y="104394"/>
                  </a:lnTo>
                  <a:lnTo>
                    <a:pt x="19050" y="99822"/>
                  </a:lnTo>
                  <a:lnTo>
                    <a:pt x="45720" y="53848"/>
                  </a:lnTo>
                  <a:lnTo>
                    <a:pt x="45720" y="374142"/>
                  </a:lnTo>
                  <a:lnTo>
                    <a:pt x="64770" y="374142"/>
                  </a:lnTo>
                  <a:lnTo>
                    <a:pt x="64770" y="53848"/>
                  </a:lnTo>
                  <a:lnTo>
                    <a:pt x="55245" y="37426"/>
                  </a:lnTo>
                  <a:lnTo>
                    <a:pt x="63246" y="51219"/>
                  </a:lnTo>
                  <a:lnTo>
                    <a:pt x="64770" y="53848"/>
                  </a:lnTo>
                  <a:lnTo>
                    <a:pt x="91440" y="99822"/>
                  </a:lnTo>
                  <a:lnTo>
                    <a:pt x="94488" y="104394"/>
                  </a:lnTo>
                  <a:lnTo>
                    <a:pt x="99822" y="105918"/>
                  </a:lnTo>
                  <a:lnTo>
                    <a:pt x="104394" y="102870"/>
                  </a:lnTo>
                  <a:lnTo>
                    <a:pt x="108966" y="100584"/>
                  </a:lnTo>
                  <a:lnTo>
                    <a:pt x="110490" y="94488"/>
                  </a:lnTo>
                  <a:close/>
                </a:path>
                <a:path w="138429" h="2552065">
                  <a:moveTo>
                    <a:pt x="137922" y="2457450"/>
                  </a:moveTo>
                  <a:lnTo>
                    <a:pt x="136398" y="2451354"/>
                  </a:lnTo>
                  <a:lnTo>
                    <a:pt x="131826" y="2449068"/>
                  </a:lnTo>
                  <a:lnTo>
                    <a:pt x="127254" y="2446020"/>
                  </a:lnTo>
                  <a:lnTo>
                    <a:pt x="121158" y="2447544"/>
                  </a:lnTo>
                  <a:lnTo>
                    <a:pt x="118872" y="2452116"/>
                  </a:lnTo>
                  <a:lnTo>
                    <a:pt x="91440" y="2498623"/>
                  </a:lnTo>
                  <a:lnTo>
                    <a:pt x="91440" y="2177796"/>
                  </a:lnTo>
                  <a:lnTo>
                    <a:pt x="72390" y="2177796"/>
                  </a:lnTo>
                  <a:lnTo>
                    <a:pt x="72390" y="2497328"/>
                  </a:lnTo>
                  <a:lnTo>
                    <a:pt x="45720" y="2452116"/>
                  </a:lnTo>
                  <a:lnTo>
                    <a:pt x="43434" y="2447544"/>
                  </a:lnTo>
                  <a:lnTo>
                    <a:pt x="37338" y="2446020"/>
                  </a:lnTo>
                  <a:lnTo>
                    <a:pt x="32766" y="2449068"/>
                  </a:lnTo>
                  <a:lnTo>
                    <a:pt x="28194" y="2451354"/>
                  </a:lnTo>
                  <a:lnTo>
                    <a:pt x="26670" y="2457450"/>
                  </a:lnTo>
                  <a:lnTo>
                    <a:pt x="29718" y="2462022"/>
                  </a:lnTo>
                  <a:lnTo>
                    <a:pt x="72390" y="2535009"/>
                  </a:lnTo>
                  <a:lnTo>
                    <a:pt x="82296" y="2551938"/>
                  </a:lnTo>
                  <a:lnTo>
                    <a:pt x="91440" y="2536304"/>
                  </a:lnTo>
                  <a:lnTo>
                    <a:pt x="134874" y="2462022"/>
                  </a:lnTo>
                  <a:lnTo>
                    <a:pt x="137922" y="24574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6975093" y="3668481"/>
            <a:ext cx="409574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sz="3309" i="1" spc="-112" baseline="13333" dirty="0">
                <a:latin typeface="Symbol"/>
                <a:cs typeface="Symbol"/>
              </a:rPr>
              <a:t></a:t>
            </a:r>
            <a:r>
              <a:rPr sz="3309" spc="-304" baseline="13333" dirty="0">
                <a:latin typeface="Times New Roman"/>
                <a:cs typeface="Times New Roman"/>
              </a:rPr>
              <a:t> </a:t>
            </a:r>
            <a:r>
              <a:rPr sz="1235" i="1" spc="-31" dirty="0">
                <a:latin typeface="Times New Roman"/>
                <a:cs typeface="Times New Roman"/>
              </a:rPr>
              <a:t>yy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825382" y="1330050"/>
            <a:ext cx="158563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22" dirty="0">
                <a:latin typeface="Times New Roman"/>
                <a:cs typeface="Times New Roman"/>
              </a:rPr>
              <a:t>yy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596558" y="906456"/>
            <a:ext cx="534521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sz="3309" i="1" baseline="-44444" dirty="0">
                <a:latin typeface="Symbol"/>
                <a:cs typeface="Symbol"/>
              </a:rPr>
              <a:t></a:t>
            </a:r>
            <a:r>
              <a:rPr sz="3309" spc="370" baseline="-44444" dirty="0">
                <a:latin typeface="Times New Roman"/>
                <a:cs typeface="Times New Roman"/>
              </a:rPr>
              <a:t> </a:t>
            </a:r>
            <a:r>
              <a:rPr sz="2118" b="1" u="sng" spc="-4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</a:t>
            </a:r>
            <a:endParaRPr sz="2118">
              <a:latin typeface="Times New Roman"/>
              <a:cs typeface="Times New Roman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676401" y="1792755"/>
            <a:ext cx="680757" cy="1600200"/>
            <a:chOff x="7653337" y="1542859"/>
            <a:chExt cx="771525" cy="1813560"/>
          </a:xfrm>
        </p:grpSpPr>
        <p:sp>
          <p:nvSpPr>
            <p:cNvPr id="64" name="object 64"/>
            <p:cNvSpPr/>
            <p:nvPr/>
          </p:nvSpPr>
          <p:spPr>
            <a:xfrm>
              <a:off x="7658100" y="1547622"/>
              <a:ext cx="762000" cy="1804035"/>
            </a:xfrm>
            <a:custGeom>
              <a:avLst/>
              <a:gdLst/>
              <a:ahLst/>
              <a:cxnLst/>
              <a:rect l="l" t="t" r="r" b="b"/>
              <a:pathLst>
                <a:path w="762000" h="1804035">
                  <a:moveTo>
                    <a:pt x="762000" y="1803653"/>
                  </a:moveTo>
                  <a:lnTo>
                    <a:pt x="762000" y="0"/>
                  </a:lnTo>
                  <a:lnTo>
                    <a:pt x="0" y="0"/>
                  </a:lnTo>
                  <a:lnTo>
                    <a:pt x="0" y="1803653"/>
                  </a:lnTo>
                  <a:lnTo>
                    <a:pt x="762000" y="1803653"/>
                  </a:lnTo>
                  <a:close/>
                </a:path>
              </a:pathLst>
            </a:custGeom>
            <a:solidFill>
              <a:srgbClr val="CCEC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5" name="object 65"/>
            <p:cNvSpPr/>
            <p:nvPr/>
          </p:nvSpPr>
          <p:spPr>
            <a:xfrm>
              <a:off x="7658100" y="1547622"/>
              <a:ext cx="762000" cy="1804035"/>
            </a:xfrm>
            <a:custGeom>
              <a:avLst/>
              <a:gdLst/>
              <a:ahLst/>
              <a:cxnLst/>
              <a:rect l="l" t="t" r="r" b="b"/>
              <a:pathLst>
                <a:path w="762000" h="1804035">
                  <a:moveTo>
                    <a:pt x="762000" y="1803653"/>
                  </a:moveTo>
                  <a:lnTo>
                    <a:pt x="762000" y="0"/>
                  </a:lnTo>
                  <a:lnTo>
                    <a:pt x="0" y="0"/>
                  </a:lnTo>
                  <a:lnTo>
                    <a:pt x="0" y="1803653"/>
                  </a:lnTo>
                  <a:lnTo>
                    <a:pt x="762000" y="180365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559515" y="921779"/>
            <a:ext cx="216834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b="1" u="sng" spc="-4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251615" y="921779"/>
            <a:ext cx="2022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b="1" u="sng" spc="-4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647649" y="6098894"/>
            <a:ext cx="1466850" cy="50003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 marR="26896" indent="15129">
              <a:spcBef>
                <a:spcPts val="88"/>
              </a:spcBef>
            </a:pPr>
            <a:r>
              <a:rPr sz="1588" dirty="0">
                <a:latin typeface="Times New Roman"/>
                <a:cs typeface="Times New Roman"/>
              </a:rPr>
              <a:t>There’s</a:t>
            </a:r>
            <a:r>
              <a:rPr sz="1588" spc="-44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a</a:t>
            </a:r>
            <a:r>
              <a:rPr sz="1588" spc="-40" dirty="0">
                <a:latin typeface="Times New Roman"/>
                <a:cs typeface="Times New Roman"/>
              </a:rPr>
              <a:t> </a:t>
            </a:r>
            <a:r>
              <a:rPr sz="1588" spc="-9" dirty="0">
                <a:latin typeface="Times New Roman"/>
                <a:cs typeface="Times New Roman"/>
              </a:rPr>
              <a:t>similar </a:t>
            </a:r>
            <a:r>
              <a:rPr sz="1588" dirty="0">
                <a:latin typeface="Times New Roman"/>
                <a:cs typeface="Times New Roman"/>
              </a:rPr>
              <a:t>expression</a:t>
            </a:r>
            <a:r>
              <a:rPr sz="1588" spc="-44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for</a:t>
            </a:r>
            <a:r>
              <a:rPr sz="1588" spc="-44" dirty="0">
                <a:latin typeface="Times New Roman"/>
                <a:cs typeface="Times New Roman"/>
              </a:rPr>
              <a:t> </a:t>
            </a:r>
            <a:r>
              <a:rPr sz="1588" i="1" spc="-22" dirty="0">
                <a:latin typeface="Times New Roman"/>
                <a:cs typeface="Times New Roman"/>
              </a:rPr>
              <a:t>ε</a:t>
            </a:r>
            <a:r>
              <a:rPr sz="1588" i="1" spc="-33" baseline="-23148" dirty="0">
                <a:latin typeface="Times New Roman"/>
                <a:cs typeface="Times New Roman"/>
              </a:rPr>
              <a:t>yy</a:t>
            </a:r>
            <a:endParaRPr sz="1588" baseline="-23148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591180" y="6076484"/>
            <a:ext cx="94129" cy="565897"/>
          </a:xfrm>
          <a:custGeom>
            <a:avLst/>
            <a:gdLst/>
            <a:ahLst/>
            <a:cxnLst/>
            <a:rect l="l" t="t" r="r" b="b"/>
            <a:pathLst>
              <a:path w="106679" h="641350">
                <a:moveTo>
                  <a:pt x="106679" y="0"/>
                </a:moveTo>
                <a:lnTo>
                  <a:pt x="64936" y="8417"/>
                </a:lnTo>
                <a:lnTo>
                  <a:pt x="31051" y="31337"/>
                </a:lnTo>
                <a:lnTo>
                  <a:pt x="8310" y="65258"/>
                </a:lnTo>
                <a:lnTo>
                  <a:pt x="0" y="106680"/>
                </a:lnTo>
                <a:lnTo>
                  <a:pt x="0" y="534162"/>
                </a:lnTo>
                <a:lnTo>
                  <a:pt x="8310" y="575905"/>
                </a:lnTo>
                <a:lnTo>
                  <a:pt x="31051" y="609790"/>
                </a:lnTo>
                <a:lnTo>
                  <a:pt x="64936" y="632531"/>
                </a:lnTo>
                <a:lnTo>
                  <a:pt x="106679" y="64084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0" name="object 70"/>
          <p:cNvSpPr/>
          <p:nvPr/>
        </p:nvSpPr>
        <p:spPr>
          <a:xfrm>
            <a:off x="8075063" y="6076484"/>
            <a:ext cx="95250" cy="565897"/>
          </a:xfrm>
          <a:custGeom>
            <a:avLst/>
            <a:gdLst/>
            <a:ahLst/>
            <a:cxnLst/>
            <a:rect l="l" t="t" r="r" b="b"/>
            <a:pathLst>
              <a:path w="107950" h="641350">
                <a:moveTo>
                  <a:pt x="0" y="0"/>
                </a:moveTo>
                <a:lnTo>
                  <a:pt x="41862" y="8417"/>
                </a:lnTo>
                <a:lnTo>
                  <a:pt x="76009" y="31337"/>
                </a:lnTo>
                <a:lnTo>
                  <a:pt x="99012" y="65258"/>
                </a:lnTo>
                <a:lnTo>
                  <a:pt x="107442" y="106679"/>
                </a:lnTo>
                <a:lnTo>
                  <a:pt x="107442" y="534161"/>
                </a:lnTo>
                <a:lnTo>
                  <a:pt x="99012" y="575905"/>
                </a:lnTo>
                <a:lnTo>
                  <a:pt x="76009" y="609790"/>
                </a:lnTo>
                <a:lnTo>
                  <a:pt x="41862" y="632531"/>
                </a:lnTo>
                <a:lnTo>
                  <a:pt x="0" y="64084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1013718" y="107539"/>
            <a:ext cx="8094164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  <a:tabLst>
                <a:tab pos="1545374" algn="l"/>
              </a:tabLst>
            </a:pPr>
            <a:r>
              <a:rPr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Elastic Stress-Strain Relations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34975" y="1365773"/>
            <a:ext cx="63985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spc="-9" dirty="0">
                <a:latin typeface="Arial"/>
                <a:cs typeface="Arial"/>
              </a:rPr>
              <a:t>Stress</a:t>
            </a:r>
            <a:endParaRPr sz="1588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42572" y="1183572"/>
            <a:ext cx="1187263" cy="50003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79006" marR="4483" indent="-68360">
              <a:spcBef>
                <a:spcPts val="88"/>
              </a:spcBef>
            </a:pPr>
            <a:r>
              <a:rPr sz="1588" b="1" dirty="0">
                <a:latin typeface="Arial"/>
                <a:cs typeface="Arial"/>
              </a:rPr>
              <a:t>Strain</a:t>
            </a:r>
            <a:r>
              <a:rPr sz="1588" b="1" spc="-26" dirty="0">
                <a:latin typeface="Arial"/>
                <a:cs typeface="Arial"/>
              </a:rPr>
              <a:t> </a:t>
            </a:r>
            <a:r>
              <a:rPr sz="1588" b="1" dirty="0">
                <a:latin typeface="Arial"/>
                <a:cs typeface="Arial"/>
              </a:rPr>
              <a:t>in</a:t>
            </a:r>
            <a:r>
              <a:rPr sz="1588" b="1" spc="-26" dirty="0">
                <a:latin typeface="Arial"/>
                <a:cs typeface="Arial"/>
              </a:rPr>
              <a:t> </a:t>
            </a:r>
            <a:r>
              <a:rPr sz="1588" b="1" spc="-22" dirty="0">
                <a:latin typeface="Arial"/>
                <a:cs typeface="Arial"/>
              </a:rPr>
              <a:t>the </a:t>
            </a:r>
            <a:r>
              <a:rPr sz="1588" b="1" spc="-9" dirty="0">
                <a:latin typeface="Arial"/>
                <a:cs typeface="Arial"/>
              </a:rPr>
              <a:t>x-direction</a:t>
            </a:r>
            <a:endParaRPr sz="1588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84210" y="1183572"/>
            <a:ext cx="1187263" cy="50003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79006" marR="4483" indent="-68360">
              <a:spcBef>
                <a:spcPts val="88"/>
              </a:spcBef>
            </a:pPr>
            <a:r>
              <a:rPr sz="1588" b="1" dirty="0">
                <a:latin typeface="Arial"/>
                <a:cs typeface="Arial"/>
              </a:rPr>
              <a:t>Strain</a:t>
            </a:r>
            <a:r>
              <a:rPr sz="1588" b="1" spc="-26" dirty="0">
                <a:latin typeface="Arial"/>
                <a:cs typeface="Arial"/>
              </a:rPr>
              <a:t> </a:t>
            </a:r>
            <a:r>
              <a:rPr sz="1588" b="1" dirty="0">
                <a:latin typeface="Arial"/>
                <a:cs typeface="Arial"/>
              </a:rPr>
              <a:t>in</a:t>
            </a:r>
            <a:r>
              <a:rPr sz="1588" b="1" spc="-26" dirty="0">
                <a:latin typeface="Arial"/>
                <a:cs typeface="Arial"/>
              </a:rPr>
              <a:t> </a:t>
            </a:r>
            <a:r>
              <a:rPr sz="1588" b="1" spc="-22" dirty="0">
                <a:latin typeface="Arial"/>
                <a:cs typeface="Arial"/>
              </a:rPr>
              <a:t>the </a:t>
            </a:r>
            <a:r>
              <a:rPr sz="1588" b="1" spc="-9" dirty="0">
                <a:latin typeface="Arial"/>
                <a:cs typeface="Arial"/>
              </a:rPr>
              <a:t>y-direction</a:t>
            </a:r>
            <a:endParaRPr sz="1588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25162" y="1183572"/>
            <a:ext cx="1187263" cy="50003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84049" marR="4483" indent="-73402">
              <a:spcBef>
                <a:spcPts val="88"/>
              </a:spcBef>
            </a:pPr>
            <a:r>
              <a:rPr sz="1588" b="1" dirty="0">
                <a:latin typeface="Arial"/>
                <a:cs typeface="Arial"/>
              </a:rPr>
              <a:t>Strain</a:t>
            </a:r>
            <a:r>
              <a:rPr sz="1588" b="1" spc="-26" dirty="0">
                <a:latin typeface="Arial"/>
                <a:cs typeface="Arial"/>
              </a:rPr>
              <a:t> </a:t>
            </a:r>
            <a:r>
              <a:rPr sz="1588" b="1" dirty="0">
                <a:latin typeface="Arial"/>
                <a:cs typeface="Arial"/>
              </a:rPr>
              <a:t>in</a:t>
            </a:r>
            <a:r>
              <a:rPr sz="1588" b="1" spc="-26" dirty="0">
                <a:latin typeface="Arial"/>
                <a:cs typeface="Arial"/>
              </a:rPr>
              <a:t> </a:t>
            </a:r>
            <a:r>
              <a:rPr sz="1588" b="1" spc="-22" dirty="0">
                <a:latin typeface="Arial"/>
                <a:cs typeface="Arial"/>
              </a:rPr>
              <a:t>the </a:t>
            </a:r>
            <a:r>
              <a:rPr sz="1588" b="1" spc="-9" dirty="0">
                <a:latin typeface="Arial"/>
                <a:cs typeface="Arial"/>
              </a:rPr>
              <a:t>z-direction</a:t>
            </a:r>
            <a:endParaRPr sz="1588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2344" y="1748118"/>
            <a:ext cx="1524560" cy="0"/>
          </a:xfrm>
          <a:custGeom>
            <a:avLst/>
            <a:gdLst/>
            <a:ahLst/>
            <a:cxnLst/>
            <a:rect l="l" t="t" r="r" b="b"/>
            <a:pathLst>
              <a:path w="1727835">
                <a:moveTo>
                  <a:pt x="0" y="0"/>
                </a:moveTo>
                <a:lnTo>
                  <a:pt x="172745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2474932" y="1748118"/>
            <a:ext cx="1524560" cy="0"/>
          </a:xfrm>
          <a:custGeom>
            <a:avLst/>
            <a:gdLst/>
            <a:ahLst/>
            <a:cxnLst/>
            <a:rect l="l" t="t" r="r" b="b"/>
            <a:pathLst>
              <a:path w="1727835">
                <a:moveTo>
                  <a:pt x="0" y="0"/>
                </a:moveTo>
                <a:lnTo>
                  <a:pt x="172745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4716555" y="1748118"/>
            <a:ext cx="1524000" cy="0"/>
          </a:xfrm>
          <a:custGeom>
            <a:avLst/>
            <a:gdLst/>
            <a:ahLst/>
            <a:cxnLst/>
            <a:rect l="l" t="t" r="r" b="b"/>
            <a:pathLst>
              <a:path w="1727200">
                <a:moveTo>
                  <a:pt x="0" y="0"/>
                </a:moveTo>
                <a:lnTo>
                  <a:pt x="172669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6957509" y="1748118"/>
            <a:ext cx="1524560" cy="0"/>
          </a:xfrm>
          <a:custGeom>
            <a:avLst/>
            <a:gdLst/>
            <a:ahLst/>
            <a:cxnLst/>
            <a:rect l="l" t="t" r="r" b="b"/>
            <a:pathLst>
              <a:path w="1727834">
                <a:moveTo>
                  <a:pt x="0" y="0"/>
                </a:moveTo>
                <a:lnTo>
                  <a:pt x="172745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 txBox="1"/>
          <p:nvPr/>
        </p:nvSpPr>
        <p:spPr>
          <a:xfrm>
            <a:off x="6255796" y="4657613"/>
            <a:ext cx="1819835" cy="136881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>
              <a:spcBef>
                <a:spcPts val="84"/>
              </a:spcBef>
            </a:pPr>
            <a:r>
              <a:rPr sz="1765" dirty="0">
                <a:solidFill>
                  <a:srgbClr val="0000FF"/>
                </a:solidFill>
                <a:latin typeface="Comic Sans MS"/>
                <a:cs typeface="Comic Sans MS"/>
              </a:rPr>
              <a:t>Variation</a:t>
            </a:r>
            <a:r>
              <a:rPr sz="1765" spc="-71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65" spc="-22" dirty="0">
                <a:solidFill>
                  <a:srgbClr val="0000FF"/>
                </a:solidFill>
                <a:latin typeface="Comic Sans MS"/>
                <a:cs typeface="Comic Sans MS"/>
              </a:rPr>
              <a:t>in </a:t>
            </a:r>
            <a:r>
              <a:rPr sz="1765" dirty="0">
                <a:solidFill>
                  <a:srgbClr val="0000FF"/>
                </a:solidFill>
                <a:latin typeface="Comic Sans MS"/>
                <a:cs typeface="Comic Sans MS"/>
              </a:rPr>
              <a:t>elastic</a:t>
            </a:r>
            <a:r>
              <a:rPr sz="1765" spc="-66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65" dirty="0">
                <a:solidFill>
                  <a:srgbClr val="0000FF"/>
                </a:solidFill>
                <a:latin typeface="Comic Sans MS"/>
                <a:cs typeface="Comic Sans MS"/>
              </a:rPr>
              <a:t>strain</a:t>
            </a:r>
            <a:r>
              <a:rPr sz="1765" spc="-62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65" spc="-22" dirty="0">
                <a:solidFill>
                  <a:srgbClr val="0000FF"/>
                </a:solidFill>
                <a:latin typeface="Comic Sans MS"/>
                <a:cs typeface="Comic Sans MS"/>
              </a:rPr>
              <a:t>for </a:t>
            </a:r>
            <a:r>
              <a:rPr sz="1765" dirty="0">
                <a:solidFill>
                  <a:srgbClr val="0000FF"/>
                </a:solidFill>
                <a:latin typeface="Comic Sans MS"/>
                <a:cs typeface="Comic Sans MS"/>
              </a:rPr>
              <a:t>an</a:t>
            </a:r>
            <a:r>
              <a:rPr sz="1765" spc="-35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65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mic Sans MS"/>
                <a:cs typeface="Comic Sans MS"/>
              </a:rPr>
              <a:t>isotropic</a:t>
            </a:r>
            <a:r>
              <a:rPr sz="1765" b="1" spc="-66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65" b="1" u="heavy" spc="-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mic Sans MS"/>
                <a:cs typeface="Comic Sans MS"/>
              </a:rPr>
              <a:t>solid</a:t>
            </a:r>
            <a:r>
              <a:rPr sz="1765" b="1" spc="-9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65" dirty="0">
                <a:solidFill>
                  <a:srgbClr val="0000FF"/>
                </a:solidFill>
                <a:latin typeface="Comic Sans MS"/>
                <a:cs typeface="Comic Sans MS"/>
              </a:rPr>
              <a:t>because</a:t>
            </a:r>
            <a:r>
              <a:rPr sz="1765" spc="-31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65" dirty="0">
                <a:solidFill>
                  <a:srgbClr val="0000FF"/>
                </a:solidFill>
                <a:latin typeface="Comic Sans MS"/>
                <a:cs typeface="Comic Sans MS"/>
              </a:rPr>
              <a:t>of</a:t>
            </a:r>
            <a:r>
              <a:rPr sz="1765" spc="-31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65" spc="-22" dirty="0">
                <a:solidFill>
                  <a:srgbClr val="0000FF"/>
                </a:solidFill>
                <a:latin typeface="Comic Sans MS"/>
                <a:cs typeface="Comic Sans MS"/>
              </a:rPr>
              <a:t>the </a:t>
            </a:r>
            <a:r>
              <a:rPr sz="1765" dirty="0">
                <a:solidFill>
                  <a:srgbClr val="0000FF"/>
                </a:solidFill>
                <a:latin typeface="Comic Sans MS"/>
                <a:cs typeface="Comic Sans MS"/>
              </a:rPr>
              <a:t>Poisson</a:t>
            </a:r>
            <a:r>
              <a:rPr sz="1765" spc="-84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765" spc="-9" dirty="0">
                <a:solidFill>
                  <a:srgbClr val="0000FF"/>
                </a:solidFill>
                <a:latin typeface="Comic Sans MS"/>
                <a:cs typeface="Comic Sans MS"/>
              </a:rPr>
              <a:t>effect</a:t>
            </a:r>
            <a:endParaRPr sz="1765" dirty="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9721" y="2311232"/>
            <a:ext cx="125506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22" dirty="0">
                <a:latin typeface="Times New Roman"/>
                <a:cs typeface="Times New Roman"/>
              </a:rPr>
              <a:t>xx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06426" y="2162655"/>
            <a:ext cx="143996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i="1" spc="-44" dirty="0">
                <a:latin typeface="Symbol"/>
                <a:cs typeface="Symbol"/>
              </a:rPr>
              <a:t>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09321" y="2347856"/>
            <a:ext cx="283509" cy="0"/>
          </a:xfrm>
          <a:custGeom>
            <a:avLst/>
            <a:gdLst/>
            <a:ahLst/>
            <a:cxnLst/>
            <a:rect l="l" t="t" r="r" b="b"/>
            <a:pathLst>
              <a:path w="321310">
                <a:moveTo>
                  <a:pt x="0" y="0"/>
                </a:moveTo>
                <a:lnTo>
                  <a:pt x="320802" y="0"/>
                </a:lnTo>
              </a:path>
            </a:pathLst>
          </a:custGeom>
          <a:ln w="11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 txBox="1"/>
          <p:nvPr/>
        </p:nvSpPr>
        <p:spPr>
          <a:xfrm>
            <a:off x="2962605" y="2321992"/>
            <a:ext cx="124946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22" dirty="0">
                <a:latin typeface="Times New Roman"/>
                <a:cs typeface="Times New Roman"/>
              </a:rPr>
              <a:t>xx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78125" y="2344718"/>
            <a:ext cx="14567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latin typeface="Times New Roman"/>
                <a:cs typeface="Times New Roman"/>
              </a:rPr>
              <a:t>E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12993" y="2096580"/>
            <a:ext cx="482974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baseline="-21604" dirty="0">
                <a:latin typeface="Symbol"/>
                <a:cs typeface="Symbol"/>
              </a:rPr>
              <a:t></a:t>
            </a:r>
            <a:r>
              <a:rPr sz="2382" spc="-13" baseline="-21604" dirty="0">
                <a:latin typeface="Times New Roman"/>
                <a:cs typeface="Times New Roman"/>
              </a:rPr>
              <a:t> </a:t>
            </a:r>
            <a:r>
              <a:rPr sz="2515" i="1" spc="-99" baseline="13157" dirty="0">
                <a:latin typeface="Symbol"/>
                <a:cs typeface="Symbol"/>
              </a:rPr>
              <a:t></a:t>
            </a:r>
            <a:r>
              <a:rPr sz="2515" spc="-258" baseline="13157" dirty="0">
                <a:latin typeface="Times New Roman"/>
                <a:cs typeface="Times New Roman"/>
              </a:rPr>
              <a:t> </a:t>
            </a:r>
            <a:r>
              <a:rPr sz="927" i="1" spc="-22" dirty="0">
                <a:latin typeface="Times New Roman"/>
                <a:cs typeface="Times New Roman"/>
              </a:rPr>
              <a:t>xx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55034" y="2173900"/>
            <a:ext cx="111498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i="1" spc="-44" dirty="0">
                <a:latin typeface="Symbol"/>
                <a:cs typeface="Symbol"/>
              </a:rPr>
              <a:t>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74478" y="2347856"/>
            <a:ext cx="374837" cy="0"/>
          </a:xfrm>
          <a:custGeom>
            <a:avLst/>
            <a:gdLst/>
            <a:ahLst/>
            <a:cxnLst/>
            <a:rect l="l" t="t" r="r" b="b"/>
            <a:pathLst>
              <a:path w="424815">
                <a:moveTo>
                  <a:pt x="0" y="0"/>
                </a:moveTo>
                <a:lnTo>
                  <a:pt x="424434" y="0"/>
                </a:lnTo>
              </a:path>
            </a:pathLst>
          </a:custGeom>
          <a:ln w="11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 txBox="1"/>
          <p:nvPr/>
        </p:nvSpPr>
        <p:spPr>
          <a:xfrm>
            <a:off x="5525396" y="2044136"/>
            <a:ext cx="427504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677" i="1" spc="-66" dirty="0">
                <a:latin typeface="Symbol"/>
                <a:cs typeface="Symbol"/>
              </a:rPr>
              <a:t></a:t>
            </a:r>
            <a:r>
              <a:rPr sz="1677" spc="-168" dirty="0">
                <a:latin typeface="Times New Roman"/>
                <a:cs typeface="Times New Roman"/>
              </a:rPr>
              <a:t> </a:t>
            </a:r>
            <a:r>
              <a:rPr sz="1390" i="1" spc="-33" baseline="-23809" dirty="0">
                <a:latin typeface="Times New Roman"/>
                <a:cs typeface="Times New Roman"/>
              </a:rPr>
              <a:t>xx</a:t>
            </a:r>
            <a:endParaRPr sz="1390" baseline="-23809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55910" y="2173893"/>
            <a:ext cx="901513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744110" algn="l"/>
              </a:tabLst>
            </a:pPr>
            <a:r>
              <a:rPr sz="1677" i="1" spc="-53" dirty="0">
                <a:latin typeface="Symbol"/>
                <a:cs typeface="Symbol"/>
              </a:rPr>
              <a:t></a:t>
            </a:r>
            <a:r>
              <a:rPr sz="1677" spc="-229" dirty="0">
                <a:latin typeface="Times New Roman"/>
                <a:cs typeface="Times New Roman"/>
              </a:rPr>
              <a:t> </a:t>
            </a:r>
            <a:r>
              <a:rPr sz="1390" i="1" baseline="-23809" dirty="0">
                <a:latin typeface="Times New Roman"/>
                <a:cs typeface="Times New Roman"/>
              </a:rPr>
              <a:t>yy</a:t>
            </a:r>
            <a:r>
              <a:rPr sz="1390" i="1" spc="490" baseline="-23809" dirty="0">
                <a:latin typeface="Times New Roman"/>
                <a:cs typeface="Times New Roman"/>
              </a:rPr>
              <a:t> </a:t>
            </a:r>
            <a:r>
              <a:rPr sz="1588" spc="172" dirty="0">
                <a:latin typeface="Symbol"/>
                <a:cs typeface="Symbol"/>
              </a:rPr>
              <a:t>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2382" i="1" spc="-66" baseline="-43209" dirty="0">
                <a:latin typeface="Times New Roman"/>
                <a:cs typeface="Times New Roman"/>
              </a:rPr>
              <a:t>E</a:t>
            </a:r>
            <a:endParaRPr sz="2382" baseline="-43209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805345" y="2347856"/>
            <a:ext cx="374837" cy="0"/>
          </a:xfrm>
          <a:custGeom>
            <a:avLst/>
            <a:gdLst/>
            <a:ahLst/>
            <a:cxnLst/>
            <a:rect l="l" t="t" r="r" b="b"/>
            <a:pathLst>
              <a:path w="424815">
                <a:moveTo>
                  <a:pt x="0" y="0"/>
                </a:moveTo>
                <a:lnTo>
                  <a:pt x="424434" y="0"/>
                </a:lnTo>
              </a:path>
            </a:pathLst>
          </a:custGeom>
          <a:ln w="11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 txBox="1"/>
          <p:nvPr/>
        </p:nvSpPr>
        <p:spPr>
          <a:xfrm>
            <a:off x="7756263" y="2044136"/>
            <a:ext cx="427504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677" i="1" spc="-71" dirty="0">
                <a:latin typeface="Symbol"/>
                <a:cs typeface="Symbol"/>
              </a:rPr>
              <a:t></a:t>
            </a:r>
            <a:r>
              <a:rPr sz="1677" spc="-159" dirty="0">
                <a:latin typeface="Times New Roman"/>
                <a:cs typeface="Times New Roman"/>
              </a:rPr>
              <a:t> </a:t>
            </a:r>
            <a:r>
              <a:rPr sz="1390" i="1" spc="-33" baseline="-23809" dirty="0">
                <a:latin typeface="Times New Roman"/>
                <a:cs typeface="Times New Roman"/>
              </a:rPr>
              <a:t>xx</a:t>
            </a:r>
            <a:endParaRPr sz="1390" baseline="-23809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02926" y="2173893"/>
            <a:ext cx="88526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727861" algn="l"/>
              </a:tabLst>
            </a:pPr>
            <a:r>
              <a:rPr sz="1677" i="1" spc="-53" dirty="0">
                <a:latin typeface="Symbol"/>
                <a:cs typeface="Symbol"/>
              </a:rPr>
              <a:t></a:t>
            </a:r>
            <a:r>
              <a:rPr sz="1677" spc="-274" dirty="0">
                <a:latin typeface="Times New Roman"/>
                <a:cs typeface="Times New Roman"/>
              </a:rPr>
              <a:t> </a:t>
            </a:r>
            <a:r>
              <a:rPr sz="1390" i="1" baseline="-23809" dirty="0">
                <a:latin typeface="Times New Roman"/>
                <a:cs typeface="Times New Roman"/>
              </a:rPr>
              <a:t>zz</a:t>
            </a:r>
            <a:r>
              <a:rPr sz="1390" i="1" spc="483" baseline="-23809" dirty="0">
                <a:latin typeface="Times New Roman"/>
                <a:cs typeface="Times New Roman"/>
              </a:rPr>
              <a:t> </a:t>
            </a:r>
            <a:r>
              <a:rPr sz="1588" spc="172" dirty="0">
                <a:latin typeface="Symbol"/>
                <a:cs typeface="Symbol"/>
              </a:rPr>
              <a:t>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2382" i="1" spc="-66" baseline="-43209" dirty="0">
                <a:latin typeface="Times New Roman"/>
                <a:cs typeface="Times New Roman"/>
              </a:rPr>
              <a:t>E</a:t>
            </a:r>
            <a:endParaRPr sz="2382" baseline="-43209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59049" y="2939017"/>
            <a:ext cx="124946" cy="15341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927" i="1" spc="-22" dirty="0">
                <a:latin typeface="Times New Roman"/>
                <a:cs typeface="Times New Roman"/>
              </a:rPr>
              <a:t>yy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01046" y="2790278"/>
            <a:ext cx="144556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i="1" spc="-44" dirty="0">
                <a:latin typeface="Symbol"/>
                <a:cs typeface="Symbol"/>
              </a:rPr>
              <a:t>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326130" y="2998022"/>
            <a:ext cx="382121" cy="0"/>
          </a:xfrm>
          <a:custGeom>
            <a:avLst/>
            <a:gdLst/>
            <a:ahLst/>
            <a:cxnLst/>
            <a:rect l="l" t="t" r="r" b="b"/>
            <a:pathLst>
              <a:path w="433070">
                <a:moveTo>
                  <a:pt x="0" y="0"/>
                </a:moveTo>
                <a:lnTo>
                  <a:pt x="432816" y="0"/>
                </a:lnTo>
              </a:path>
            </a:pathLst>
          </a:custGeom>
          <a:ln w="11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1" name="object 31"/>
          <p:cNvSpPr txBox="1"/>
          <p:nvPr/>
        </p:nvSpPr>
        <p:spPr>
          <a:xfrm>
            <a:off x="3277048" y="2670861"/>
            <a:ext cx="431986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677" i="1" spc="-66" dirty="0">
                <a:latin typeface="Symbol"/>
                <a:cs typeface="Symbol"/>
              </a:rPr>
              <a:t></a:t>
            </a:r>
            <a:r>
              <a:rPr sz="1677" spc="-124" dirty="0">
                <a:latin typeface="Times New Roman"/>
                <a:cs typeface="Times New Roman"/>
              </a:rPr>
              <a:t> </a:t>
            </a:r>
            <a:r>
              <a:rPr sz="1390" i="1" spc="-33" baseline="-23809" dirty="0">
                <a:latin typeface="Times New Roman"/>
                <a:cs typeface="Times New Roman"/>
              </a:rPr>
              <a:t>yy</a:t>
            </a:r>
            <a:endParaRPr sz="1390" baseline="-23809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14965" y="2824152"/>
            <a:ext cx="897031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740188" algn="l"/>
              </a:tabLst>
            </a:pPr>
            <a:r>
              <a:rPr sz="1677" i="1" spc="-53" dirty="0">
                <a:latin typeface="Symbol"/>
                <a:cs typeface="Symbol"/>
              </a:rPr>
              <a:t></a:t>
            </a:r>
            <a:r>
              <a:rPr sz="1677" spc="-269" dirty="0">
                <a:latin typeface="Times New Roman"/>
                <a:cs typeface="Times New Roman"/>
              </a:rPr>
              <a:t> </a:t>
            </a:r>
            <a:r>
              <a:rPr sz="1390" i="1" baseline="-23809" dirty="0">
                <a:latin typeface="Times New Roman"/>
                <a:cs typeface="Times New Roman"/>
              </a:rPr>
              <a:t>xx</a:t>
            </a:r>
            <a:r>
              <a:rPr sz="1390" i="1" spc="463" baseline="-23809" dirty="0">
                <a:latin typeface="Times New Roman"/>
                <a:cs typeface="Times New Roman"/>
              </a:rPr>
              <a:t> </a:t>
            </a:r>
            <a:r>
              <a:rPr sz="1588" spc="168" dirty="0">
                <a:latin typeface="Symbol"/>
                <a:cs typeface="Symbol"/>
              </a:rPr>
              <a:t>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2382" i="1" spc="-66" baseline="-43209" dirty="0">
                <a:latin typeface="Times New Roman"/>
                <a:cs typeface="Times New Roman"/>
              </a:rPr>
              <a:t>E</a:t>
            </a:r>
            <a:endParaRPr sz="2382" baseline="-43209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545567" y="2998022"/>
            <a:ext cx="290793" cy="0"/>
          </a:xfrm>
          <a:custGeom>
            <a:avLst/>
            <a:gdLst/>
            <a:ahLst/>
            <a:cxnLst/>
            <a:rect l="l" t="t" r="r" b="b"/>
            <a:pathLst>
              <a:path w="329564">
                <a:moveTo>
                  <a:pt x="0" y="0"/>
                </a:moveTo>
                <a:lnTo>
                  <a:pt x="329184" y="0"/>
                </a:lnTo>
              </a:path>
            </a:pathLst>
          </a:custGeom>
          <a:ln w="11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4" name="object 34"/>
          <p:cNvSpPr txBox="1"/>
          <p:nvPr/>
        </p:nvSpPr>
        <p:spPr>
          <a:xfrm>
            <a:off x="5618406" y="2994970"/>
            <a:ext cx="14567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latin typeface="Times New Roman"/>
                <a:cs typeface="Times New Roman"/>
              </a:rPr>
              <a:t>E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08587" y="2722632"/>
            <a:ext cx="328332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515" i="1" spc="-99" baseline="13157" dirty="0">
                <a:latin typeface="Symbol"/>
                <a:cs typeface="Symbol"/>
              </a:rPr>
              <a:t></a:t>
            </a:r>
            <a:r>
              <a:rPr sz="2515" spc="-184" baseline="13157" dirty="0">
                <a:latin typeface="Times New Roman"/>
                <a:cs typeface="Times New Roman"/>
              </a:rPr>
              <a:t> </a:t>
            </a:r>
            <a:r>
              <a:rPr sz="927" i="1" spc="-22" dirty="0">
                <a:latin typeface="Times New Roman"/>
                <a:cs typeface="Times New Roman"/>
              </a:rPr>
              <a:t>yy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60800" y="2824157"/>
            <a:ext cx="46616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677" i="1" spc="-53" dirty="0">
                <a:latin typeface="Symbol"/>
                <a:cs typeface="Symbol"/>
              </a:rPr>
              <a:t></a:t>
            </a:r>
            <a:r>
              <a:rPr sz="1677" spc="-229" dirty="0">
                <a:latin typeface="Times New Roman"/>
                <a:cs typeface="Times New Roman"/>
              </a:rPr>
              <a:t> </a:t>
            </a:r>
            <a:r>
              <a:rPr sz="1390" i="1" baseline="-23809" dirty="0">
                <a:latin typeface="Times New Roman"/>
                <a:cs typeface="Times New Roman"/>
              </a:rPr>
              <a:t>yy</a:t>
            </a:r>
            <a:r>
              <a:rPr sz="1390" i="1" spc="490" baseline="-23809" dirty="0">
                <a:latin typeface="Times New Roman"/>
                <a:cs typeface="Times New Roman"/>
              </a:rPr>
              <a:t> </a:t>
            </a:r>
            <a:r>
              <a:rPr sz="1588" spc="-44" dirty="0">
                <a:latin typeface="Symbol"/>
                <a:cs typeface="Symbol"/>
              </a:rPr>
              <a:t>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804000" y="2998022"/>
            <a:ext cx="382121" cy="0"/>
          </a:xfrm>
          <a:custGeom>
            <a:avLst/>
            <a:gdLst/>
            <a:ahLst/>
            <a:cxnLst/>
            <a:rect l="l" t="t" r="r" b="b"/>
            <a:pathLst>
              <a:path w="433070">
                <a:moveTo>
                  <a:pt x="0" y="0"/>
                </a:moveTo>
                <a:lnTo>
                  <a:pt x="432816" y="0"/>
                </a:lnTo>
              </a:path>
            </a:pathLst>
          </a:custGeom>
          <a:ln w="11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8" name="object 38"/>
          <p:cNvSpPr txBox="1"/>
          <p:nvPr/>
        </p:nvSpPr>
        <p:spPr>
          <a:xfrm>
            <a:off x="7754918" y="2670861"/>
            <a:ext cx="431986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677" i="1" spc="-71" dirty="0">
                <a:latin typeface="Symbol"/>
                <a:cs typeface="Symbol"/>
              </a:rPr>
              <a:t></a:t>
            </a:r>
            <a:r>
              <a:rPr sz="1677" spc="-115" dirty="0">
                <a:latin typeface="Times New Roman"/>
                <a:cs typeface="Times New Roman"/>
              </a:rPr>
              <a:t> </a:t>
            </a:r>
            <a:r>
              <a:rPr sz="1390" i="1" spc="-33" baseline="-23809" dirty="0">
                <a:latin typeface="Times New Roman"/>
                <a:cs typeface="Times New Roman"/>
              </a:rPr>
              <a:t>yy</a:t>
            </a:r>
            <a:endParaRPr sz="1390" baseline="-23809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201579" y="2824152"/>
            <a:ext cx="888626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731223" algn="l"/>
              </a:tabLst>
            </a:pPr>
            <a:r>
              <a:rPr sz="1677" i="1" spc="-53" dirty="0">
                <a:latin typeface="Symbol"/>
                <a:cs typeface="Symbol"/>
              </a:rPr>
              <a:t></a:t>
            </a:r>
            <a:r>
              <a:rPr sz="1677" spc="-269" dirty="0">
                <a:latin typeface="Times New Roman"/>
                <a:cs typeface="Times New Roman"/>
              </a:rPr>
              <a:t> </a:t>
            </a:r>
            <a:r>
              <a:rPr sz="1390" i="1" baseline="-23809" dirty="0">
                <a:latin typeface="Times New Roman"/>
                <a:cs typeface="Times New Roman"/>
              </a:rPr>
              <a:t>zz</a:t>
            </a:r>
            <a:r>
              <a:rPr sz="1390" i="1" spc="483" baseline="-23809" dirty="0">
                <a:latin typeface="Times New Roman"/>
                <a:cs typeface="Times New Roman"/>
              </a:rPr>
              <a:t> </a:t>
            </a:r>
            <a:r>
              <a:rPr sz="1588" spc="172" dirty="0">
                <a:latin typeface="Symbol"/>
                <a:cs typeface="Symbol"/>
              </a:rPr>
              <a:t>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2382" i="1" spc="-66" baseline="-43209" dirty="0">
                <a:latin typeface="Times New Roman"/>
                <a:cs typeface="Times New Roman"/>
              </a:rPr>
              <a:t>E</a:t>
            </a:r>
            <a:endParaRPr sz="2382" baseline="-43209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62411" y="3823973"/>
            <a:ext cx="113179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22" dirty="0">
                <a:latin typeface="Times New Roman"/>
                <a:cs typeface="Times New Roman"/>
              </a:rPr>
              <a:t>zz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12476" y="3675356"/>
            <a:ext cx="143996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i="1" spc="-44" dirty="0">
                <a:latin typeface="Symbol"/>
                <a:cs typeface="Symbol"/>
              </a:rPr>
              <a:t>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333526" y="3860650"/>
            <a:ext cx="362510" cy="0"/>
          </a:xfrm>
          <a:custGeom>
            <a:avLst/>
            <a:gdLst/>
            <a:ahLst/>
            <a:cxnLst/>
            <a:rect l="l" t="t" r="r" b="b"/>
            <a:pathLst>
              <a:path w="410845">
                <a:moveTo>
                  <a:pt x="0" y="0"/>
                </a:moveTo>
                <a:lnTo>
                  <a:pt x="410718" y="0"/>
                </a:lnTo>
              </a:path>
            </a:pathLst>
          </a:custGeom>
          <a:ln w="11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3" name="object 43"/>
          <p:cNvSpPr txBox="1"/>
          <p:nvPr/>
        </p:nvSpPr>
        <p:spPr>
          <a:xfrm>
            <a:off x="3281082" y="3557433"/>
            <a:ext cx="415738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677" i="1" spc="-49" dirty="0">
                <a:latin typeface="Symbol"/>
                <a:cs typeface="Symbol"/>
              </a:rPr>
              <a:t></a:t>
            </a:r>
            <a:r>
              <a:rPr sz="1677" spc="-194" dirty="0">
                <a:latin typeface="Times New Roman"/>
                <a:cs typeface="Times New Roman"/>
              </a:rPr>
              <a:t> </a:t>
            </a:r>
            <a:r>
              <a:rPr sz="1390" i="1" spc="-33" baseline="-23809" dirty="0">
                <a:latin typeface="Times New Roman"/>
                <a:cs typeface="Times New Roman"/>
              </a:rPr>
              <a:t>zz</a:t>
            </a:r>
            <a:endParaRPr sz="1390" baseline="-23809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719004" y="3686526"/>
            <a:ext cx="891428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734024" algn="l"/>
              </a:tabLst>
            </a:pPr>
            <a:r>
              <a:rPr sz="1677" i="1" spc="-53" dirty="0">
                <a:latin typeface="Symbol"/>
                <a:cs typeface="Symbol"/>
              </a:rPr>
              <a:t></a:t>
            </a:r>
            <a:r>
              <a:rPr sz="1677" spc="-247" dirty="0">
                <a:latin typeface="Times New Roman"/>
                <a:cs typeface="Times New Roman"/>
              </a:rPr>
              <a:t> </a:t>
            </a:r>
            <a:r>
              <a:rPr sz="1390" i="1" baseline="-23809" dirty="0">
                <a:latin typeface="Times New Roman"/>
                <a:cs typeface="Times New Roman"/>
              </a:rPr>
              <a:t>xx</a:t>
            </a:r>
            <a:r>
              <a:rPr sz="1390" i="1" spc="463" baseline="-23809" dirty="0">
                <a:latin typeface="Times New Roman"/>
                <a:cs typeface="Times New Roman"/>
              </a:rPr>
              <a:t> </a:t>
            </a:r>
            <a:r>
              <a:rPr sz="1588" spc="168" dirty="0">
                <a:latin typeface="Symbol"/>
                <a:cs typeface="Symbol"/>
              </a:rPr>
              <a:t>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2382" i="1" spc="-66" baseline="-43209" dirty="0">
                <a:latin typeface="Times New Roman"/>
                <a:cs typeface="Times New Roman"/>
              </a:rPr>
              <a:t>E</a:t>
            </a:r>
            <a:endParaRPr sz="2382" baseline="-43209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580529" y="3860650"/>
            <a:ext cx="365312" cy="0"/>
          </a:xfrm>
          <a:custGeom>
            <a:avLst/>
            <a:gdLst/>
            <a:ahLst/>
            <a:cxnLst/>
            <a:rect l="l" t="t" r="r" b="b"/>
            <a:pathLst>
              <a:path w="414020">
                <a:moveTo>
                  <a:pt x="0" y="0"/>
                </a:moveTo>
                <a:lnTo>
                  <a:pt x="413766" y="0"/>
                </a:lnTo>
              </a:path>
            </a:pathLst>
          </a:custGeom>
          <a:ln w="11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6" name="object 46"/>
          <p:cNvSpPr txBox="1"/>
          <p:nvPr/>
        </p:nvSpPr>
        <p:spPr>
          <a:xfrm>
            <a:off x="5531447" y="3557433"/>
            <a:ext cx="414618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677" i="1" spc="-66" dirty="0">
                <a:latin typeface="Symbol"/>
                <a:cs typeface="Symbol"/>
              </a:rPr>
              <a:t></a:t>
            </a:r>
            <a:r>
              <a:rPr sz="1677" spc="-159" dirty="0">
                <a:latin typeface="Times New Roman"/>
                <a:cs typeface="Times New Roman"/>
              </a:rPr>
              <a:t> </a:t>
            </a:r>
            <a:r>
              <a:rPr sz="1390" i="1" spc="-33" baseline="-23809" dirty="0">
                <a:latin typeface="Times New Roman"/>
                <a:cs typeface="Times New Roman"/>
              </a:rPr>
              <a:t>zz</a:t>
            </a:r>
            <a:endParaRPr sz="1390" baseline="-23809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961297" y="3686526"/>
            <a:ext cx="897590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740188" algn="l"/>
              </a:tabLst>
            </a:pPr>
            <a:r>
              <a:rPr sz="1677" i="1" spc="-53" dirty="0">
                <a:latin typeface="Symbol"/>
                <a:cs typeface="Symbol"/>
              </a:rPr>
              <a:t></a:t>
            </a:r>
            <a:r>
              <a:rPr sz="1677" spc="-229" dirty="0">
                <a:latin typeface="Times New Roman"/>
                <a:cs typeface="Times New Roman"/>
              </a:rPr>
              <a:t> </a:t>
            </a:r>
            <a:r>
              <a:rPr sz="1390" i="1" baseline="-23809" dirty="0">
                <a:latin typeface="Times New Roman"/>
                <a:cs typeface="Times New Roman"/>
              </a:rPr>
              <a:t>yy</a:t>
            </a:r>
            <a:r>
              <a:rPr sz="1390" i="1" spc="490" baseline="-23809" dirty="0">
                <a:latin typeface="Times New Roman"/>
                <a:cs typeface="Times New Roman"/>
              </a:rPr>
              <a:t> </a:t>
            </a:r>
            <a:r>
              <a:rPr sz="1588" spc="172" dirty="0">
                <a:latin typeface="Symbol"/>
                <a:cs typeface="Symbol"/>
              </a:rPr>
              <a:t>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2382" i="1" spc="-66" baseline="-43209" dirty="0">
                <a:latin typeface="Times New Roman"/>
                <a:cs typeface="Times New Roman"/>
              </a:rPr>
              <a:t>E</a:t>
            </a:r>
            <a:endParaRPr sz="2382" baseline="-43209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789880" y="3860650"/>
            <a:ext cx="271182" cy="0"/>
          </a:xfrm>
          <a:custGeom>
            <a:avLst/>
            <a:gdLst/>
            <a:ahLst/>
            <a:cxnLst/>
            <a:rect l="l" t="t" r="r" b="b"/>
            <a:pathLst>
              <a:path w="307340">
                <a:moveTo>
                  <a:pt x="0" y="0"/>
                </a:moveTo>
                <a:lnTo>
                  <a:pt x="307086" y="0"/>
                </a:lnTo>
              </a:path>
            </a:pathLst>
          </a:custGeom>
          <a:ln w="11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9" name="object 49"/>
          <p:cNvSpPr txBox="1"/>
          <p:nvPr/>
        </p:nvSpPr>
        <p:spPr>
          <a:xfrm>
            <a:off x="7753573" y="3609203"/>
            <a:ext cx="308162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515" i="1" spc="-99" baseline="13157" dirty="0">
                <a:latin typeface="Symbol"/>
                <a:cs typeface="Symbol"/>
              </a:rPr>
              <a:t></a:t>
            </a:r>
            <a:r>
              <a:rPr sz="2515" spc="-291" baseline="13157" dirty="0">
                <a:latin typeface="Times New Roman"/>
                <a:cs typeface="Times New Roman"/>
              </a:rPr>
              <a:t> </a:t>
            </a:r>
            <a:r>
              <a:rPr sz="927" i="1" spc="-22" dirty="0">
                <a:latin typeface="Times New Roman"/>
                <a:cs typeface="Times New Roman"/>
              </a:rPr>
              <a:t>zz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319233" y="3686524"/>
            <a:ext cx="701488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544075" algn="l"/>
              </a:tabLst>
            </a:pPr>
            <a:r>
              <a:rPr sz="1677" i="1" spc="-53" dirty="0">
                <a:latin typeface="Symbol"/>
                <a:cs typeface="Symbol"/>
              </a:rPr>
              <a:t></a:t>
            </a:r>
            <a:r>
              <a:rPr sz="1677" spc="-247" dirty="0">
                <a:latin typeface="Times New Roman"/>
                <a:cs typeface="Times New Roman"/>
              </a:rPr>
              <a:t> </a:t>
            </a:r>
            <a:r>
              <a:rPr sz="1390" i="1" baseline="-23809" dirty="0">
                <a:latin typeface="Times New Roman"/>
                <a:cs typeface="Times New Roman"/>
              </a:rPr>
              <a:t>zz</a:t>
            </a:r>
            <a:r>
              <a:rPr sz="1390" i="1" spc="483" baseline="-23809" dirty="0">
                <a:latin typeface="Times New Roman"/>
                <a:cs typeface="Times New Roman"/>
              </a:rPr>
              <a:t> </a:t>
            </a:r>
            <a:r>
              <a:rPr sz="1588" spc="-44" dirty="0">
                <a:latin typeface="Symbol"/>
                <a:cs typeface="Symbol"/>
              </a:rPr>
              <a:t>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2382" i="1" spc="-66" baseline="-43209" dirty="0">
                <a:latin typeface="Times New Roman"/>
                <a:cs typeface="Times New Roman"/>
              </a:rPr>
              <a:t>E</a:t>
            </a:r>
            <a:endParaRPr sz="2382" baseline="-43209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208927" y="6136373"/>
            <a:ext cx="2654674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677" i="1" spc="-53" dirty="0">
                <a:latin typeface="Symbol"/>
                <a:cs typeface="Symbol"/>
              </a:rPr>
              <a:t></a:t>
            </a:r>
            <a:r>
              <a:rPr sz="1677" spc="-212" dirty="0">
                <a:latin typeface="Times New Roman"/>
                <a:cs typeface="Times New Roman"/>
              </a:rPr>
              <a:t> </a:t>
            </a:r>
            <a:r>
              <a:rPr sz="1390" i="1" baseline="-23809" dirty="0">
                <a:latin typeface="Times New Roman"/>
                <a:cs typeface="Times New Roman"/>
              </a:rPr>
              <a:t>xy</a:t>
            </a:r>
            <a:r>
              <a:rPr sz="1390" i="1" spc="496" baseline="-23809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Symbol"/>
                <a:cs typeface="Symbol"/>
              </a:rPr>
              <a:t></a:t>
            </a:r>
            <a:r>
              <a:rPr sz="1588" spc="-57" dirty="0">
                <a:latin typeface="Times New Roman"/>
                <a:cs typeface="Times New Roman"/>
              </a:rPr>
              <a:t> </a:t>
            </a:r>
            <a:r>
              <a:rPr sz="1588" i="1" spc="-57" dirty="0">
                <a:latin typeface="Times New Roman"/>
                <a:cs typeface="Times New Roman"/>
              </a:rPr>
              <a:t>G</a:t>
            </a:r>
            <a:r>
              <a:rPr sz="1677" i="1" spc="-57" dirty="0">
                <a:latin typeface="Symbol"/>
                <a:cs typeface="Symbol"/>
              </a:rPr>
              <a:t></a:t>
            </a:r>
            <a:r>
              <a:rPr sz="1677" spc="-141" dirty="0">
                <a:latin typeface="Times New Roman"/>
                <a:cs typeface="Times New Roman"/>
              </a:rPr>
              <a:t> </a:t>
            </a:r>
            <a:r>
              <a:rPr sz="1390" i="1" spc="-13" baseline="-23809" dirty="0">
                <a:latin typeface="Times New Roman"/>
                <a:cs typeface="Times New Roman"/>
              </a:rPr>
              <a:t>xy</a:t>
            </a:r>
            <a:r>
              <a:rPr sz="1390" i="1" spc="-119" baseline="-23809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;</a:t>
            </a:r>
            <a:r>
              <a:rPr sz="1588" spc="-224" dirty="0">
                <a:latin typeface="Times New Roman"/>
                <a:cs typeface="Times New Roman"/>
              </a:rPr>
              <a:t> </a:t>
            </a:r>
            <a:r>
              <a:rPr sz="1677" i="1" spc="-53" dirty="0">
                <a:latin typeface="Symbol"/>
                <a:cs typeface="Symbol"/>
              </a:rPr>
              <a:t></a:t>
            </a:r>
            <a:r>
              <a:rPr sz="1677" spc="-168" dirty="0">
                <a:latin typeface="Times New Roman"/>
                <a:cs typeface="Times New Roman"/>
              </a:rPr>
              <a:t> </a:t>
            </a:r>
            <a:r>
              <a:rPr sz="1390" i="1" baseline="-23809" dirty="0">
                <a:latin typeface="Times New Roman"/>
                <a:cs typeface="Times New Roman"/>
              </a:rPr>
              <a:t>yz</a:t>
            </a:r>
            <a:r>
              <a:rPr sz="1390" i="1" spc="496" baseline="-23809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Symbol"/>
                <a:cs typeface="Symbol"/>
              </a:rPr>
              <a:t></a:t>
            </a:r>
            <a:r>
              <a:rPr sz="1588" spc="-53" dirty="0">
                <a:latin typeface="Times New Roman"/>
                <a:cs typeface="Times New Roman"/>
              </a:rPr>
              <a:t> </a:t>
            </a:r>
            <a:r>
              <a:rPr sz="1588" i="1" spc="-57" dirty="0">
                <a:latin typeface="Times New Roman"/>
                <a:cs typeface="Times New Roman"/>
              </a:rPr>
              <a:t>G</a:t>
            </a:r>
            <a:r>
              <a:rPr sz="1677" i="1" spc="-57" dirty="0">
                <a:latin typeface="Symbol"/>
                <a:cs typeface="Symbol"/>
              </a:rPr>
              <a:t></a:t>
            </a:r>
            <a:r>
              <a:rPr sz="1677" spc="-101" dirty="0">
                <a:latin typeface="Times New Roman"/>
                <a:cs typeface="Times New Roman"/>
              </a:rPr>
              <a:t> </a:t>
            </a:r>
            <a:r>
              <a:rPr sz="1390" i="1" spc="-13" baseline="-23809" dirty="0">
                <a:latin typeface="Times New Roman"/>
                <a:cs typeface="Times New Roman"/>
              </a:rPr>
              <a:t>yz</a:t>
            </a:r>
            <a:r>
              <a:rPr sz="1390" i="1" spc="-112" baseline="-23809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;</a:t>
            </a:r>
            <a:r>
              <a:rPr sz="1588" spc="-221" dirty="0">
                <a:latin typeface="Times New Roman"/>
                <a:cs typeface="Times New Roman"/>
              </a:rPr>
              <a:t> </a:t>
            </a:r>
            <a:r>
              <a:rPr sz="1677" i="1" spc="-53" dirty="0">
                <a:latin typeface="Symbol"/>
                <a:cs typeface="Symbol"/>
              </a:rPr>
              <a:t></a:t>
            </a:r>
            <a:r>
              <a:rPr sz="1677" spc="-216" dirty="0">
                <a:latin typeface="Times New Roman"/>
                <a:cs typeface="Times New Roman"/>
              </a:rPr>
              <a:t> </a:t>
            </a:r>
            <a:r>
              <a:rPr sz="1390" i="1" baseline="-23809" dirty="0">
                <a:latin typeface="Times New Roman"/>
                <a:cs typeface="Times New Roman"/>
              </a:rPr>
              <a:t>xz</a:t>
            </a:r>
            <a:r>
              <a:rPr sz="1390" i="1" spc="509" baseline="-23809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Symbol"/>
                <a:cs typeface="Symbol"/>
              </a:rPr>
              <a:t></a:t>
            </a:r>
            <a:r>
              <a:rPr sz="1588" spc="-62" dirty="0">
                <a:latin typeface="Times New Roman"/>
                <a:cs typeface="Times New Roman"/>
              </a:rPr>
              <a:t> </a:t>
            </a:r>
            <a:r>
              <a:rPr sz="1588" i="1" spc="-53" dirty="0">
                <a:latin typeface="Times New Roman"/>
                <a:cs typeface="Times New Roman"/>
              </a:rPr>
              <a:t>G</a:t>
            </a:r>
            <a:r>
              <a:rPr sz="1677" i="1" spc="-53" dirty="0">
                <a:latin typeface="Symbol"/>
                <a:cs typeface="Symbol"/>
              </a:rPr>
              <a:t></a:t>
            </a:r>
            <a:r>
              <a:rPr sz="1677" spc="-146" dirty="0">
                <a:latin typeface="Times New Roman"/>
                <a:cs typeface="Times New Roman"/>
              </a:rPr>
              <a:t> </a:t>
            </a:r>
            <a:r>
              <a:rPr sz="1390" i="1" spc="-33" baseline="-23809" dirty="0">
                <a:latin typeface="Times New Roman"/>
                <a:cs typeface="Times New Roman"/>
              </a:rPr>
              <a:t>xz</a:t>
            </a:r>
            <a:endParaRPr sz="1390" baseline="-23809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748118" y="2304153"/>
            <a:ext cx="733985" cy="98612"/>
          </a:xfrm>
          <a:custGeom>
            <a:avLst/>
            <a:gdLst/>
            <a:ahLst/>
            <a:cxnLst/>
            <a:rect l="l" t="t" r="r" b="b"/>
            <a:pathLst>
              <a:path w="831850" h="111760">
                <a:moveTo>
                  <a:pt x="793513" y="55625"/>
                </a:moveTo>
                <a:lnTo>
                  <a:pt x="776723" y="45719"/>
                </a:lnTo>
                <a:lnTo>
                  <a:pt x="0" y="45719"/>
                </a:lnTo>
                <a:lnTo>
                  <a:pt x="0" y="64769"/>
                </a:lnTo>
                <a:lnTo>
                  <a:pt x="778014" y="64769"/>
                </a:lnTo>
                <a:lnTo>
                  <a:pt x="793513" y="55625"/>
                </a:lnTo>
                <a:close/>
              </a:path>
              <a:path w="831850" h="111760">
                <a:moveTo>
                  <a:pt x="831342" y="55625"/>
                </a:moveTo>
                <a:lnTo>
                  <a:pt x="741426" y="3048"/>
                </a:lnTo>
                <a:lnTo>
                  <a:pt x="736854" y="0"/>
                </a:lnTo>
                <a:lnTo>
                  <a:pt x="730757" y="1524"/>
                </a:lnTo>
                <a:lnTo>
                  <a:pt x="728472" y="6095"/>
                </a:lnTo>
                <a:lnTo>
                  <a:pt x="725424" y="10668"/>
                </a:lnTo>
                <a:lnTo>
                  <a:pt x="726948" y="16763"/>
                </a:lnTo>
                <a:lnTo>
                  <a:pt x="731519" y="19050"/>
                </a:lnTo>
                <a:lnTo>
                  <a:pt x="776723" y="45719"/>
                </a:lnTo>
                <a:lnTo>
                  <a:pt x="813053" y="45719"/>
                </a:lnTo>
                <a:lnTo>
                  <a:pt x="813053" y="66319"/>
                </a:lnTo>
                <a:lnTo>
                  <a:pt x="831342" y="55625"/>
                </a:lnTo>
                <a:close/>
              </a:path>
              <a:path w="831850" h="111760">
                <a:moveTo>
                  <a:pt x="813053" y="66319"/>
                </a:moveTo>
                <a:lnTo>
                  <a:pt x="813053" y="64769"/>
                </a:lnTo>
                <a:lnTo>
                  <a:pt x="778014" y="64769"/>
                </a:lnTo>
                <a:lnTo>
                  <a:pt x="731519" y="92201"/>
                </a:lnTo>
                <a:lnTo>
                  <a:pt x="726948" y="94487"/>
                </a:lnTo>
                <a:lnTo>
                  <a:pt x="725424" y="100583"/>
                </a:lnTo>
                <a:lnTo>
                  <a:pt x="728472" y="105156"/>
                </a:lnTo>
                <a:lnTo>
                  <a:pt x="730757" y="109727"/>
                </a:lnTo>
                <a:lnTo>
                  <a:pt x="736854" y="111251"/>
                </a:lnTo>
                <a:lnTo>
                  <a:pt x="741426" y="108203"/>
                </a:lnTo>
                <a:lnTo>
                  <a:pt x="813053" y="66319"/>
                </a:lnTo>
                <a:close/>
              </a:path>
              <a:path w="831850" h="111760">
                <a:moveTo>
                  <a:pt x="813053" y="64769"/>
                </a:moveTo>
                <a:lnTo>
                  <a:pt x="813053" y="45719"/>
                </a:lnTo>
                <a:lnTo>
                  <a:pt x="776723" y="45719"/>
                </a:lnTo>
                <a:lnTo>
                  <a:pt x="793513" y="55625"/>
                </a:lnTo>
                <a:lnTo>
                  <a:pt x="807719" y="47243"/>
                </a:lnTo>
                <a:lnTo>
                  <a:pt x="807719" y="64769"/>
                </a:lnTo>
                <a:lnTo>
                  <a:pt x="813053" y="64769"/>
                </a:lnTo>
                <a:close/>
              </a:path>
              <a:path w="831850" h="111760">
                <a:moveTo>
                  <a:pt x="807719" y="64769"/>
                </a:moveTo>
                <a:lnTo>
                  <a:pt x="807719" y="64007"/>
                </a:lnTo>
                <a:lnTo>
                  <a:pt x="793513" y="55625"/>
                </a:lnTo>
                <a:lnTo>
                  <a:pt x="778014" y="64769"/>
                </a:lnTo>
                <a:lnTo>
                  <a:pt x="807719" y="64769"/>
                </a:lnTo>
                <a:close/>
              </a:path>
              <a:path w="831850" h="111760">
                <a:moveTo>
                  <a:pt x="807719" y="64007"/>
                </a:moveTo>
                <a:lnTo>
                  <a:pt x="807719" y="47243"/>
                </a:lnTo>
                <a:lnTo>
                  <a:pt x="793513" y="55625"/>
                </a:lnTo>
                <a:lnTo>
                  <a:pt x="807719" y="64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5" name="object 65"/>
          <p:cNvSpPr/>
          <p:nvPr/>
        </p:nvSpPr>
        <p:spPr>
          <a:xfrm>
            <a:off x="1748118" y="2934820"/>
            <a:ext cx="733985" cy="97490"/>
          </a:xfrm>
          <a:custGeom>
            <a:avLst/>
            <a:gdLst/>
            <a:ahLst/>
            <a:cxnLst/>
            <a:rect l="l" t="t" r="r" b="b"/>
            <a:pathLst>
              <a:path w="831850" h="110489">
                <a:moveTo>
                  <a:pt x="793925" y="55245"/>
                </a:moveTo>
                <a:lnTo>
                  <a:pt x="777502" y="45720"/>
                </a:lnTo>
                <a:lnTo>
                  <a:pt x="0" y="45720"/>
                </a:lnTo>
                <a:lnTo>
                  <a:pt x="0" y="64770"/>
                </a:lnTo>
                <a:lnTo>
                  <a:pt x="777502" y="64770"/>
                </a:lnTo>
                <a:lnTo>
                  <a:pt x="793925" y="55245"/>
                </a:lnTo>
                <a:close/>
              </a:path>
              <a:path w="831850" h="110489">
                <a:moveTo>
                  <a:pt x="831342" y="54864"/>
                </a:moveTo>
                <a:lnTo>
                  <a:pt x="741426" y="2286"/>
                </a:lnTo>
                <a:lnTo>
                  <a:pt x="736854" y="0"/>
                </a:lnTo>
                <a:lnTo>
                  <a:pt x="730757" y="1524"/>
                </a:lnTo>
                <a:lnTo>
                  <a:pt x="728472" y="6096"/>
                </a:lnTo>
                <a:lnTo>
                  <a:pt x="725424" y="10668"/>
                </a:lnTo>
                <a:lnTo>
                  <a:pt x="726948" y="16002"/>
                </a:lnTo>
                <a:lnTo>
                  <a:pt x="731519" y="19050"/>
                </a:lnTo>
                <a:lnTo>
                  <a:pt x="777502" y="45720"/>
                </a:lnTo>
                <a:lnTo>
                  <a:pt x="813053" y="45720"/>
                </a:lnTo>
                <a:lnTo>
                  <a:pt x="813053" y="65712"/>
                </a:lnTo>
                <a:lnTo>
                  <a:pt x="831342" y="54864"/>
                </a:lnTo>
                <a:close/>
              </a:path>
              <a:path w="831850" h="110489">
                <a:moveTo>
                  <a:pt x="813053" y="65712"/>
                </a:moveTo>
                <a:lnTo>
                  <a:pt x="813053" y="64770"/>
                </a:lnTo>
                <a:lnTo>
                  <a:pt x="777502" y="64770"/>
                </a:lnTo>
                <a:lnTo>
                  <a:pt x="731519" y="91440"/>
                </a:lnTo>
                <a:lnTo>
                  <a:pt x="726948" y="93725"/>
                </a:lnTo>
                <a:lnTo>
                  <a:pt x="725424" y="99822"/>
                </a:lnTo>
                <a:lnTo>
                  <a:pt x="728472" y="104394"/>
                </a:lnTo>
                <a:lnTo>
                  <a:pt x="730757" y="108966"/>
                </a:lnTo>
                <a:lnTo>
                  <a:pt x="736854" y="110490"/>
                </a:lnTo>
                <a:lnTo>
                  <a:pt x="741426" y="108204"/>
                </a:lnTo>
                <a:lnTo>
                  <a:pt x="813053" y="65712"/>
                </a:lnTo>
                <a:close/>
              </a:path>
              <a:path w="831850" h="110489">
                <a:moveTo>
                  <a:pt x="813053" y="64770"/>
                </a:moveTo>
                <a:lnTo>
                  <a:pt x="813053" y="45720"/>
                </a:lnTo>
                <a:lnTo>
                  <a:pt x="777502" y="45720"/>
                </a:lnTo>
                <a:lnTo>
                  <a:pt x="793925" y="55245"/>
                </a:lnTo>
                <a:lnTo>
                  <a:pt x="807719" y="47244"/>
                </a:lnTo>
                <a:lnTo>
                  <a:pt x="807719" y="64770"/>
                </a:lnTo>
                <a:lnTo>
                  <a:pt x="813053" y="64770"/>
                </a:lnTo>
                <a:close/>
              </a:path>
              <a:path w="831850" h="110489">
                <a:moveTo>
                  <a:pt x="807719" y="64770"/>
                </a:moveTo>
                <a:lnTo>
                  <a:pt x="807719" y="63246"/>
                </a:lnTo>
                <a:lnTo>
                  <a:pt x="793925" y="55245"/>
                </a:lnTo>
                <a:lnTo>
                  <a:pt x="777502" y="64770"/>
                </a:lnTo>
                <a:lnTo>
                  <a:pt x="807719" y="64770"/>
                </a:lnTo>
                <a:close/>
              </a:path>
              <a:path w="831850" h="110489">
                <a:moveTo>
                  <a:pt x="807719" y="63246"/>
                </a:moveTo>
                <a:lnTo>
                  <a:pt x="807719" y="47244"/>
                </a:lnTo>
                <a:lnTo>
                  <a:pt x="793925" y="55245"/>
                </a:lnTo>
                <a:lnTo>
                  <a:pt x="807719" y="63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6" name="object 66"/>
          <p:cNvSpPr/>
          <p:nvPr/>
        </p:nvSpPr>
        <p:spPr>
          <a:xfrm>
            <a:off x="1748118" y="3816947"/>
            <a:ext cx="733985" cy="98612"/>
          </a:xfrm>
          <a:custGeom>
            <a:avLst/>
            <a:gdLst/>
            <a:ahLst/>
            <a:cxnLst/>
            <a:rect l="l" t="t" r="r" b="b"/>
            <a:pathLst>
              <a:path w="831850" h="111760">
                <a:moveTo>
                  <a:pt x="793513" y="55625"/>
                </a:moveTo>
                <a:lnTo>
                  <a:pt x="776723" y="45720"/>
                </a:lnTo>
                <a:lnTo>
                  <a:pt x="0" y="45720"/>
                </a:lnTo>
                <a:lnTo>
                  <a:pt x="0" y="64770"/>
                </a:lnTo>
                <a:lnTo>
                  <a:pt x="778014" y="64770"/>
                </a:lnTo>
                <a:lnTo>
                  <a:pt x="793513" y="55625"/>
                </a:lnTo>
                <a:close/>
              </a:path>
              <a:path w="831850" h="111760">
                <a:moveTo>
                  <a:pt x="831342" y="55625"/>
                </a:moveTo>
                <a:lnTo>
                  <a:pt x="741426" y="3048"/>
                </a:lnTo>
                <a:lnTo>
                  <a:pt x="736854" y="0"/>
                </a:lnTo>
                <a:lnTo>
                  <a:pt x="730757" y="1524"/>
                </a:lnTo>
                <a:lnTo>
                  <a:pt x="728472" y="6096"/>
                </a:lnTo>
                <a:lnTo>
                  <a:pt x="725424" y="10667"/>
                </a:lnTo>
                <a:lnTo>
                  <a:pt x="726948" y="16763"/>
                </a:lnTo>
                <a:lnTo>
                  <a:pt x="731519" y="19050"/>
                </a:lnTo>
                <a:lnTo>
                  <a:pt x="776723" y="45720"/>
                </a:lnTo>
                <a:lnTo>
                  <a:pt x="813053" y="45720"/>
                </a:lnTo>
                <a:lnTo>
                  <a:pt x="813053" y="66319"/>
                </a:lnTo>
                <a:lnTo>
                  <a:pt x="831342" y="55625"/>
                </a:lnTo>
                <a:close/>
              </a:path>
              <a:path w="831850" h="111760">
                <a:moveTo>
                  <a:pt x="813053" y="66319"/>
                </a:moveTo>
                <a:lnTo>
                  <a:pt x="813053" y="64770"/>
                </a:lnTo>
                <a:lnTo>
                  <a:pt x="778014" y="64770"/>
                </a:lnTo>
                <a:lnTo>
                  <a:pt x="731519" y="92201"/>
                </a:lnTo>
                <a:lnTo>
                  <a:pt x="726948" y="94487"/>
                </a:lnTo>
                <a:lnTo>
                  <a:pt x="725424" y="100584"/>
                </a:lnTo>
                <a:lnTo>
                  <a:pt x="728472" y="105155"/>
                </a:lnTo>
                <a:lnTo>
                  <a:pt x="730757" y="109727"/>
                </a:lnTo>
                <a:lnTo>
                  <a:pt x="736854" y="111251"/>
                </a:lnTo>
                <a:lnTo>
                  <a:pt x="741426" y="108203"/>
                </a:lnTo>
                <a:lnTo>
                  <a:pt x="813053" y="66319"/>
                </a:lnTo>
                <a:close/>
              </a:path>
              <a:path w="831850" h="111760">
                <a:moveTo>
                  <a:pt x="813053" y="64770"/>
                </a:moveTo>
                <a:lnTo>
                  <a:pt x="813053" y="45720"/>
                </a:lnTo>
                <a:lnTo>
                  <a:pt x="776723" y="45720"/>
                </a:lnTo>
                <a:lnTo>
                  <a:pt x="793513" y="55625"/>
                </a:lnTo>
                <a:lnTo>
                  <a:pt x="807719" y="47243"/>
                </a:lnTo>
                <a:lnTo>
                  <a:pt x="807719" y="64770"/>
                </a:lnTo>
                <a:lnTo>
                  <a:pt x="813053" y="64770"/>
                </a:lnTo>
                <a:close/>
              </a:path>
              <a:path w="831850" h="111760">
                <a:moveTo>
                  <a:pt x="807719" y="64770"/>
                </a:moveTo>
                <a:lnTo>
                  <a:pt x="807719" y="64008"/>
                </a:lnTo>
                <a:lnTo>
                  <a:pt x="793513" y="55625"/>
                </a:lnTo>
                <a:lnTo>
                  <a:pt x="778014" y="64770"/>
                </a:lnTo>
                <a:lnTo>
                  <a:pt x="807719" y="64770"/>
                </a:lnTo>
                <a:close/>
              </a:path>
              <a:path w="831850" h="111760">
                <a:moveTo>
                  <a:pt x="807719" y="64008"/>
                </a:moveTo>
                <a:lnTo>
                  <a:pt x="807719" y="47243"/>
                </a:lnTo>
                <a:lnTo>
                  <a:pt x="793513" y="55625"/>
                </a:lnTo>
                <a:lnTo>
                  <a:pt x="807719" y="64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416D599A-6A32-45BF-A88E-DCC8AE675EA1}"/>
                  </a:ext>
                </a:extLst>
              </p:cNvPr>
              <p:cNvSpPr txBox="1"/>
              <p:nvPr/>
            </p:nvSpPr>
            <p:spPr>
              <a:xfrm>
                <a:off x="2992555" y="4297857"/>
                <a:ext cx="2988243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zh-CN" alt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zh-CN" altLang="en-US" sz="1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zh-CN" alt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zh-CN" alt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𝝂</m:t>
                          </m:r>
                          <m:d>
                            <m:dPr>
                              <m:ctrlPr>
                                <a:rPr lang="zh-CN" alt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zh-CN" alt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zh-CN" alt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416D599A-6A32-45BF-A88E-DCC8AE675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555" y="4297857"/>
                <a:ext cx="2988243" cy="495649"/>
              </a:xfrm>
              <a:prstGeom prst="rect">
                <a:avLst/>
              </a:prstGeom>
              <a:blipFill>
                <a:blip r:embed="rId2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1DCD4E3F-CD9B-4F7E-8716-85F2D68D2FEA}"/>
                  </a:ext>
                </a:extLst>
              </p:cNvPr>
              <p:cNvSpPr txBox="1"/>
              <p:nvPr/>
            </p:nvSpPr>
            <p:spPr>
              <a:xfrm>
                <a:off x="2993814" y="4902045"/>
                <a:ext cx="2988243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zh-CN" altLang="en-US" sz="1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zh-CN" alt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𝝂</m:t>
                          </m:r>
                          <m:d>
                            <m:dPr>
                              <m:ctrlPr>
                                <a:rPr lang="zh-CN" alt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  <m:r>
                                <a:rPr lang="zh-CN" alt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1DCD4E3F-CD9B-4F7E-8716-85F2D68D2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814" y="4902045"/>
                <a:ext cx="2988243" cy="495649"/>
              </a:xfrm>
              <a:prstGeom prst="rect">
                <a:avLst/>
              </a:prstGeom>
              <a:blipFill>
                <a:blip r:embed="rId3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139B4BDA-E149-4544-A9F9-7201250A030E}"/>
                  </a:ext>
                </a:extLst>
              </p:cNvPr>
              <p:cNvSpPr txBox="1"/>
              <p:nvPr/>
            </p:nvSpPr>
            <p:spPr>
              <a:xfrm>
                <a:off x="2992555" y="5506497"/>
                <a:ext cx="2988243" cy="495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zh-CN" altLang="en-US" sz="1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  <m:r>
                            <a:rPr lang="zh-CN" altLang="en-US" sz="1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𝝂</m:t>
                          </m:r>
                          <m:d>
                            <m:dPr>
                              <m:ctrlPr>
                                <a:rPr lang="zh-CN" alt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zh-CN" altLang="en-US" sz="1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1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139B4BDA-E149-4544-A9F9-7201250A0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555" y="5506497"/>
                <a:ext cx="2988243" cy="495649"/>
              </a:xfrm>
              <a:prstGeom prst="rect">
                <a:avLst/>
              </a:prstGeom>
              <a:blipFill>
                <a:blip r:embed="rId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95322" y="2605368"/>
            <a:ext cx="322169" cy="0"/>
          </a:xfrm>
          <a:custGeom>
            <a:avLst/>
            <a:gdLst/>
            <a:ahLst/>
            <a:cxnLst/>
            <a:rect l="l" t="t" r="r" b="b"/>
            <a:pathLst>
              <a:path w="365125">
                <a:moveTo>
                  <a:pt x="0" y="0"/>
                </a:moveTo>
                <a:lnTo>
                  <a:pt x="364998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6203128" y="2605368"/>
            <a:ext cx="337857" cy="0"/>
          </a:xfrm>
          <a:custGeom>
            <a:avLst/>
            <a:gdLst/>
            <a:ahLst/>
            <a:cxnLst/>
            <a:rect l="l" t="t" r="r" b="b"/>
            <a:pathLst>
              <a:path w="382904">
                <a:moveTo>
                  <a:pt x="0" y="0"/>
                </a:moveTo>
                <a:lnTo>
                  <a:pt x="382524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6826399" y="2605368"/>
            <a:ext cx="186577" cy="0"/>
          </a:xfrm>
          <a:custGeom>
            <a:avLst/>
            <a:gdLst/>
            <a:ahLst/>
            <a:cxnLst/>
            <a:rect l="l" t="t" r="r" b="b"/>
            <a:pathLst>
              <a:path w="211454">
                <a:moveTo>
                  <a:pt x="0" y="0"/>
                </a:moveTo>
                <a:lnTo>
                  <a:pt x="211074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921796" y="1364402"/>
            <a:ext cx="6764431" cy="28098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37577" marR="26896" indent="-204518">
              <a:spcBef>
                <a:spcPts val="88"/>
              </a:spcBef>
              <a:buChar char="•"/>
              <a:tabLst>
                <a:tab pos="239258" algn="l"/>
              </a:tabLst>
            </a:pPr>
            <a:r>
              <a:rPr sz="2118" dirty="0">
                <a:latin typeface="Arial"/>
                <a:cs typeface="Arial"/>
              </a:rPr>
              <a:t>Bulk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Modulus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(</a:t>
            </a:r>
            <a:r>
              <a:rPr sz="2118" i="1" dirty="0">
                <a:latin typeface="Times New Roman"/>
                <a:cs typeface="Times New Roman"/>
              </a:rPr>
              <a:t>K</a:t>
            </a:r>
            <a:r>
              <a:rPr sz="2118" dirty="0">
                <a:latin typeface="Arial"/>
                <a:cs typeface="Arial"/>
              </a:rPr>
              <a:t>),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also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known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as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i="1" dirty="0">
                <a:latin typeface="Arial"/>
                <a:cs typeface="Arial"/>
              </a:rPr>
              <a:t>volumetric</a:t>
            </a:r>
            <a:r>
              <a:rPr sz="2118" i="1" spc="-53" dirty="0">
                <a:latin typeface="Arial"/>
                <a:cs typeface="Arial"/>
              </a:rPr>
              <a:t> </a:t>
            </a:r>
            <a:r>
              <a:rPr sz="2118" i="1" spc="-9" dirty="0">
                <a:latin typeface="Arial"/>
                <a:cs typeface="Arial"/>
              </a:rPr>
              <a:t>elastic 	modulus</a:t>
            </a:r>
            <a:r>
              <a:rPr sz="2118" spc="-9" dirty="0">
                <a:latin typeface="Arial"/>
                <a:cs typeface="Arial"/>
              </a:rPr>
              <a:t>:</a:t>
            </a:r>
            <a:endParaRPr sz="2118" dirty="0">
              <a:latin typeface="Arial"/>
              <a:cs typeface="Arial"/>
            </a:endParaRPr>
          </a:p>
          <a:p>
            <a:pPr marL="1700022" marR="672949" indent="-495326">
              <a:lnSpc>
                <a:spcPct val="113700"/>
              </a:lnSpc>
              <a:spcBef>
                <a:spcPts val="1257"/>
              </a:spcBef>
              <a:tabLst>
                <a:tab pos="1968979" algn="l"/>
                <a:tab pos="4387897" algn="l"/>
                <a:tab pos="4752668" algn="l"/>
                <a:tab pos="5367904" algn="l"/>
                <a:tab pos="5919823" algn="l"/>
              </a:tabLst>
            </a:pPr>
            <a:r>
              <a:rPr sz="3177" i="1" baseline="-34722" dirty="0">
                <a:latin typeface="Times New Roman"/>
                <a:cs typeface="Times New Roman"/>
              </a:rPr>
              <a:t>K</a:t>
            </a:r>
            <a:r>
              <a:rPr sz="3177" i="1" spc="556" baseline="-34722" dirty="0">
                <a:latin typeface="Times New Roman"/>
                <a:cs typeface="Times New Roman"/>
              </a:rPr>
              <a:t> </a:t>
            </a:r>
            <a:r>
              <a:rPr sz="3177" baseline="-34722" dirty="0">
                <a:latin typeface="Symbol"/>
                <a:cs typeface="Symbol"/>
              </a:rPr>
              <a:t></a:t>
            </a:r>
            <a:r>
              <a:rPr sz="3177" baseline="-34722" dirty="0">
                <a:latin typeface="Times New Roman"/>
                <a:cs typeface="Times New Roman"/>
              </a:rPr>
              <a:t> </a:t>
            </a:r>
            <a:r>
              <a:rPr sz="2118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hydrostatic</a:t>
            </a:r>
            <a:r>
              <a:rPr sz="2118" u="sng" spc="-128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18" u="sng" spc="-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pressure</a:t>
            </a:r>
            <a:r>
              <a:rPr sz="2118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118" spc="35" dirty="0">
                <a:latin typeface="Times New Roman"/>
                <a:cs typeface="Times New Roman"/>
              </a:rPr>
              <a:t> </a:t>
            </a:r>
            <a:r>
              <a:rPr sz="3177" baseline="-34722" dirty="0">
                <a:latin typeface="Symbol"/>
                <a:cs typeface="Symbol"/>
              </a:rPr>
              <a:t></a:t>
            </a:r>
            <a:r>
              <a:rPr sz="3177" spc="-172" baseline="-34722" dirty="0">
                <a:latin typeface="Times New Roman"/>
                <a:cs typeface="Times New Roman"/>
              </a:rPr>
              <a:t> </a:t>
            </a:r>
            <a:r>
              <a:rPr sz="2206" i="1" spc="-75" dirty="0">
                <a:latin typeface="Symbol"/>
                <a:cs typeface="Symbol"/>
              </a:rPr>
              <a:t></a:t>
            </a:r>
            <a:r>
              <a:rPr sz="2206" spc="-318" dirty="0">
                <a:latin typeface="Times New Roman"/>
                <a:cs typeface="Times New Roman"/>
              </a:rPr>
              <a:t> </a:t>
            </a:r>
            <a:r>
              <a:rPr sz="1853" i="1" baseline="-23809" dirty="0">
                <a:latin typeface="Times New Roman"/>
                <a:cs typeface="Times New Roman"/>
              </a:rPr>
              <a:t>m</a:t>
            </a:r>
            <a:r>
              <a:rPr sz="1853" i="1" spc="139" baseline="-23809" dirty="0">
                <a:latin typeface="Times New Roman"/>
                <a:cs typeface="Times New Roman"/>
              </a:rPr>
              <a:t>  </a:t>
            </a:r>
            <a:r>
              <a:rPr sz="3177" baseline="-34722" dirty="0">
                <a:latin typeface="Symbol"/>
                <a:cs typeface="Symbol"/>
              </a:rPr>
              <a:t></a:t>
            </a:r>
            <a:r>
              <a:rPr sz="3177" spc="72" baseline="-347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</a:t>
            </a:r>
            <a:r>
              <a:rPr sz="2118" spc="-202" dirty="0">
                <a:latin typeface="Times New Roman"/>
                <a:cs typeface="Times New Roman"/>
              </a:rPr>
              <a:t> </a:t>
            </a:r>
            <a:r>
              <a:rPr sz="2118" i="1" dirty="0">
                <a:latin typeface="Times New Roman"/>
                <a:cs typeface="Times New Roman"/>
              </a:rPr>
              <a:t>p</a:t>
            </a:r>
            <a:r>
              <a:rPr sz="2118" i="1" spc="84" dirty="0">
                <a:latin typeface="Times New Roman"/>
                <a:cs typeface="Times New Roman"/>
              </a:rPr>
              <a:t> </a:t>
            </a:r>
            <a:r>
              <a:rPr sz="3177" baseline="-34722" dirty="0">
                <a:latin typeface="Symbol"/>
                <a:cs typeface="Symbol"/>
              </a:rPr>
              <a:t></a:t>
            </a:r>
            <a:r>
              <a:rPr sz="3177" spc="304" baseline="-347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1 volume</a:t>
            </a:r>
            <a:r>
              <a:rPr sz="2118" spc="-8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change</a:t>
            </a:r>
            <a:r>
              <a:rPr sz="2118" spc="-71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produced</a:t>
            </a:r>
            <a:r>
              <a:rPr sz="2118" dirty="0">
                <a:latin typeface="Times New Roman"/>
                <a:cs typeface="Times New Roman"/>
              </a:rPr>
              <a:t>		</a:t>
            </a:r>
            <a:r>
              <a:rPr sz="2118" spc="-44" dirty="0">
                <a:latin typeface="Symbol"/>
                <a:cs typeface="Symbol"/>
              </a:rPr>
              <a:t>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Symbol"/>
                <a:cs typeface="Symbol"/>
              </a:rPr>
              <a:t>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i="1" spc="-44" dirty="0">
                <a:latin typeface="Times New Roman"/>
                <a:cs typeface="Times New Roman"/>
              </a:rPr>
              <a:t>B</a:t>
            </a:r>
            <a:endParaRPr sz="2118" dirty="0">
              <a:latin typeface="Times New Roman"/>
              <a:cs typeface="Times New Roman"/>
            </a:endParaRPr>
          </a:p>
          <a:p>
            <a:pPr>
              <a:spcBef>
                <a:spcPts val="1346"/>
              </a:spcBef>
            </a:pPr>
            <a:endParaRPr sz="2118" dirty="0">
              <a:latin typeface="Times New Roman"/>
              <a:cs typeface="Times New Roman"/>
            </a:endParaRPr>
          </a:p>
          <a:p>
            <a:pPr marL="462828" algn="ctr"/>
            <a:r>
              <a:rPr sz="2118" spc="-9" dirty="0">
                <a:latin typeface="Times New Roman"/>
                <a:cs typeface="Times New Roman"/>
              </a:rPr>
              <a:t>where:</a:t>
            </a:r>
            <a:endParaRPr sz="2118" dirty="0">
              <a:latin typeface="Times New Roman"/>
              <a:cs typeface="Times New Roman"/>
            </a:endParaRPr>
          </a:p>
          <a:p>
            <a:pPr marL="531747" algn="ctr">
              <a:spcBef>
                <a:spcPts val="635"/>
              </a:spcBef>
              <a:tabLst>
                <a:tab pos="948629" algn="l"/>
                <a:tab pos="1229911" algn="l"/>
              </a:tabLst>
            </a:pPr>
            <a:r>
              <a:rPr sz="2118" spc="-9" dirty="0">
                <a:latin typeface="Times New Roman"/>
                <a:cs typeface="Times New Roman"/>
              </a:rPr>
              <a:t>-</a:t>
            </a:r>
            <a:r>
              <a:rPr sz="2118" spc="-243" dirty="0">
                <a:latin typeface="Times New Roman"/>
                <a:cs typeface="Times New Roman"/>
              </a:rPr>
              <a:t> </a:t>
            </a:r>
            <a:r>
              <a:rPr sz="2118" i="1" spc="-44" dirty="0">
                <a:latin typeface="Times New Roman"/>
                <a:cs typeface="Times New Roman"/>
              </a:rPr>
              <a:t>p</a:t>
            </a:r>
            <a:r>
              <a:rPr sz="2118" i="1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Symbol"/>
                <a:cs typeface="Symbol"/>
              </a:rPr>
              <a:t></a:t>
            </a:r>
            <a:r>
              <a:rPr sz="2118" dirty="0">
                <a:latin typeface="Times New Roman"/>
                <a:cs typeface="Times New Roman"/>
              </a:rPr>
              <a:t>	hydrostatic</a:t>
            </a:r>
            <a:r>
              <a:rPr sz="2118" spc="-132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pressure,</a:t>
            </a:r>
            <a:endParaRPr sz="2118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95301" y="4621082"/>
            <a:ext cx="1529603" cy="0"/>
          </a:xfrm>
          <a:custGeom>
            <a:avLst/>
            <a:gdLst/>
            <a:ahLst/>
            <a:cxnLst/>
            <a:rect l="l" t="t" r="r" b="b"/>
            <a:pathLst>
              <a:path w="1733550">
                <a:moveTo>
                  <a:pt x="0" y="0"/>
                </a:moveTo>
                <a:lnTo>
                  <a:pt x="1733550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4786026" y="4613898"/>
            <a:ext cx="15744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4" dirty="0">
                <a:latin typeface="Times New Roman"/>
                <a:cs typeface="Times New Roman"/>
              </a:rPr>
              <a:t>3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56199" y="4943508"/>
            <a:ext cx="622487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sz="2118" dirty="0">
                <a:latin typeface="Symbol"/>
                <a:cs typeface="Symbol"/>
              </a:rPr>
              <a:t></a:t>
            </a:r>
            <a:r>
              <a:rPr sz="2118" spc="-238" dirty="0">
                <a:latin typeface="Times New Roman"/>
                <a:cs typeface="Times New Roman"/>
              </a:rPr>
              <a:t> </a:t>
            </a:r>
            <a:r>
              <a:rPr sz="2206" i="1" spc="-49" dirty="0">
                <a:latin typeface="Symbol"/>
                <a:cs typeface="Symbol"/>
              </a:rPr>
              <a:t></a:t>
            </a:r>
            <a:r>
              <a:rPr sz="2206" spc="-318" dirty="0">
                <a:latin typeface="Times New Roman"/>
                <a:cs typeface="Times New Roman"/>
              </a:rPr>
              <a:t> </a:t>
            </a:r>
            <a:r>
              <a:rPr sz="1853" i="1" baseline="-23809" dirty="0">
                <a:latin typeface="Times New Roman"/>
                <a:cs typeface="Times New Roman"/>
              </a:rPr>
              <a:t>zz</a:t>
            </a:r>
            <a:r>
              <a:rPr sz="1853" i="1" spc="-99" baseline="-23809" dirty="0">
                <a:latin typeface="Times New Roman"/>
                <a:cs typeface="Times New Roman"/>
              </a:rPr>
              <a:t> </a:t>
            </a:r>
            <a:r>
              <a:rPr sz="2118" spc="-44" dirty="0">
                <a:latin typeface="Times New Roman"/>
                <a:cs typeface="Times New Roman"/>
              </a:rPr>
              <a:t>,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7212" y="4262418"/>
            <a:ext cx="1775571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sz="3177" baseline="-26620" dirty="0">
                <a:latin typeface="Symbol"/>
                <a:cs typeface="Symbol"/>
              </a:rPr>
              <a:t></a:t>
            </a:r>
            <a:r>
              <a:rPr sz="3177" spc="-199" baseline="-26620" dirty="0">
                <a:latin typeface="Times New Roman"/>
                <a:cs typeface="Times New Roman"/>
              </a:rPr>
              <a:t> </a:t>
            </a:r>
            <a:r>
              <a:rPr sz="3309" i="1" spc="-112" baseline="13333" dirty="0">
                <a:latin typeface="Symbol"/>
                <a:cs typeface="Symbol"/>
              </a:rPr>
              <a:t></a:t>
            </a:r>
            <a:r>
              <a:rPr sz="3309" spc="-397" baseline="13333" dirty="0">
                <a:latin typeface="Times New Roman"/>
                <a:cs typeface="Times New Roman"/>
              </a:rPr>
              <a:t> </a:t>
            </a:r>
            <a:r>
              <a:rPr sz="1235" i="1" dirty="0">
                <a:latin typeface="Times New Roman"/>
                <a:cs typeface="Times New Roman"/>
              </a:rPr>
              <a:t>xx</a:t>
            </a:r>
            <a:r>
              <a:rPr sz="1235" i="1" spc="265" dirty="0">
                <a:latin typeface="Times New Roman"/>
                <a:cs typeface="Times New Roman"/>
              </a:rPr>
              <a:t> </a:t>
            </a:r>
            <a:r>
              <a:rPr sz="3177" baseline="13888" dirty="0">
                <a:latin typeface="Symbol"/>
                <a:cs typeface="Symbol"/>
              </a:rPr>
              <a:t></a:t>
            </a:r>
            <a:r>
              <a:rPr sz="3177" spc="-449" baseline="13888" dirty="0">
                <a:latin typeface="Times New Roman"/>
                <a:cs typeface="Times New Roman"/>
              </a:rPr>
              <a:t> </a:t>
            </a:r>
            <a:r>
              <a:rPr sz="3309" i="1" spc="-112" baseline="13333" dirty="0">
                <a:latin typeface="Symbol"/>
                <a:cs typeface="Symbol"/>
              </a:rPr>
              <a:t></a:t>
            </a:r>
            <a:r>
              <a:rPr sz="3309" spc="-311" baseline="13333" dirty="0">
                <a:latin typeface="Times New Roman"/>
                <a:cs typeface="Times New Roman"/>
              </a:rPr>
              <a:t> </a:t>
            </a:r>
            <a:r>
              <a:rPr sz="1235" i="1" dirty="0">
                <a:latin typeface="Times New Roman"/>
                <a:cs typeface="Times New Roman"/>
              </a:rPr>
              <a:t>yy</a:t>
            </a:r>
            <a:r>
              <a:rPr sz="1235" i="1" spc="296" dirty="0">
                <a:latin typeface="Times New Roman"/>
                <a:cs typeface="Times New Roman"/>
              </a:rPr>
              <a:t> </a:t>
            </a:r>
            <a:r>
              <a:rPr sz="3177" baseline="13888" dirty="0">
                <a:latin typeface="Symbol"/>
                <a:cs typeface="Symbol"/>
              </a:rPr>
              <a:t></a:t>
            </a:r>
            <a:r>
              <a:rPr sz="3177" spc="-449" baseline="13888" dirty="0">
                <a:latin typeface="Times New Roman"/>
                <a:cs typeface="Times New Roman"/>
              </a:rPr>
              <a:t> </a:t>
            </a:r>
            <a:r>
              <a:rPr sz="3309" i="1" spc="-112" baseline="13333" dirty="0">
                <a:latin typeface="Symbol"/>
                <a:cs typeface="Symbol"/>
              </a:rPr>
              <a:t></a:t>
            </a:r>
            <a:r>
              <a:rPr sz="3309" spc="-397" baseline="13333" dirty="0">
                <a:latin typeface="Times New Roman"/>
                <a:cs typeface="Times New Roman"/>
              </a:rPr>
              <a:t> </a:t>
            </a:r>
            <a:r>
              <a:rPr sz="1235" i="1" spc="-22" dirty="0">
                <a:latin typeface="Times New Roman"/>
                <a:cs typeface="Times New Roman"/>
              </a:rPr>
              <a:t>zz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65431" y="4818880"/>
            <a:ext cx="4626909" cy="921667"/>
          </a:xfrm>
          <a:prstGeom prst="rect">
            <a:avLst/>
          </a:prstGeom>
        </p:spPr>
        <p:txBody>
          <a:bodyPr vert="horz" wrap="square" lIns="0" tIns="139513" rIns="0" bIns="0" rtlCol="0">
            <a:spAutoFit/>
          </a:bodyPr>
          <a:lstStyle/>
          <a:p>
            <a:pPr marL="33619">
              <a:spcBef>
                <a:spcPts val="1099"/>
              </a:spcBef>
              <a:tabLst>
                <a:tab pos="353564" algn="l"/>
                <a:tab pos="634287" algn="l"/>
                <a:tab pos="4109977" algn="l"/>
              </a:tabLst>
            </a:pPr>
            <a:r>
              <a:rPr sz="2118" spc="-44" dirty="0">
                <a:latin typeface="Symbol"/>
                <a:cs typeface="Symbol"/>
              </a:rPr>
              <a:t>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Symbol"/>
                <a:cs typeface="Symbol"/>
              </a:rPr>
              <a:t></a:t>
            </a:r>
            <a:r>
              <a:rPr sz="2118" dirty="0">
                <a:latin typeface="Times New Roman"/>
                <a:cs typeface="Times New Roman"/>
              </a:rPr>
              <a:t>	dilatation</a:t>
            </a:r>
            <a:r>
              <a:rPr sz="2118" spc="-6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(i.e.,</a:t>
            </a:r>
            <a:r>
              <a:rPr sz="2118" spc="-57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volume</a:t>
            </a:r>
            <a:r>
              <a:rPr sz="2118" spc="-71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change)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-137" dirty="0">
                <a:latin typeface="Times New Roman"/>
                <a:cs typeface="Times New Roman"/>
              </a:rPr>
              <a:t> </a:t>
            </a:r>
            <a:r>
              <a:rPr sz="2206" i="1" spc="-49" dirty="0">
                <a:latin typeface="Symbol"/>
                <a:cs typeface="Symbol"/>
              </a:rPr>
              <a:t></a:t>
            </a:r>
            <a:r>
              <a:rPr sz="2206" spc="-318" dirty="0">
                <a:latin typeface="Times New Roman"/>
                <a:cs typeface="Times New Roman"/>
              </a:rPr>
              <a:t> </a:t>
            </a:r>
            <a:r>
              <a:rPr sz="1853" i="1" spc="-33" baseline="-23809" dirty="0">
                <a:latin typeface="Times New Roman"/>
                <a:cs typeface="Times New Roman"/>
              </a:rPr>
              <a:t>xx</a:t>
            </a:r>
            <a:endParaRPr sz="1853" baseline="-23809">
              <a:latin typeface="Times New Roman"/>
              <a:cs typeface="Times New Roman"/>
            </a:endParaRPr>
          </a:p>
          <a:p>
            <a:pPr marL="1761098">
              <a:spcBef>
                <a:spcPts val="935"/>
              </a:spcBef>
              <a:tabLst>
                <a:tab pos="2080483" algn="l"/>
                <a:tab pos="2362326" algn="l"/>
              </a:tabLst>
            </a:pPr>
            <a:r>
              <a:rPr sz="2118" i="1" spc="-44" dirty="0">
                <a:latin typeface="Times New Roman"/>
                <a:cs typeface="Times New Roman"/>
              </a:rPr>
              <a:t>B</a:t>
            </a:r>
            <a:r>
              <a:rPr sz="2118" i="1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Symbol"/>
                <a:cs typeface="Symbol"/>
              </a:rPr>
              <a:t>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9" dirty="0">
                <a:latin typeface="Times New Roman"/>
                <a:cs typeface="Times New Roman"/>
              </a:rPr>
              <a:t>compressibility.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66563" y="4591219"/>
            <a:ext cx="135031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44" dirty="0">
                <a:latin typeface="Times New Roman"/>
                <a:cs typeface="Times New Roman"/>
              </a:rPr>
              <a:t>m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00781" y="5012756"/>
            <a:ext cx="544606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sz="3177" baseline="13888" dirty="0">
                <a:latin typeface="Symbol"/>
                <a:cs typeface="Symbol"/>
              </a:rPr>
              <a:t></a:t>
            </a:r>
            <a:r>
              <a:rPr sz="3177" spc="-357" baseline="13888" dirty="0">
                <a:latin typeface="Times New Roman"/>
                <a:cs typeface="Times New Roman"/>
              </a:rPr>
              <a:t> </a:t>
            </a:r>
            <a:r>
              <a:rPr sz="3309" i="1" spc="-72" baseline="13333" dirty="0">
                <a:latin typeface="Symbol"/>
                <a:cs typeface="Symbol"/>
              </a:rPr>
              <a:t></a:t>
            </a:r>
            <a:r>
              <a:rPr sz="3309" spc="-390" baseline="13333" dirty="0">
                <a:latin typeface="Times New Roman"/>
                <a:cs typeface="Times New Roman"/>
              </a:rPr>
              <a:t> </a:t>
            </a:r>
            <a:r>
              <a:rPr sz="1235" i="1" spc="-22" dirty="0">
                <a:latin typeface="Times New Roman"/>
                <a:cs typeface="Times New Roman"/>
              </a:rPr>
              <a:t>yy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74276" y="4392840"/>
            <a:ext cx="184897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2206" i="1" spc="-44" dirty="0">
                <a:latin typeface="Symbol"/>
                <a:cs typeface="Symbol"/>
              </a:rPr>
              <a:t></a:t>
            </a:r>
            <a:endParaRPr sz="2206">
              <a:latin typeface="Symbol"/>
              <a:cs typeface="Symbo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 idx="4294967295"/>
          </p:nvPr>
        </p:nvSpPr>
        <p:spPr>
          <a:xfrm>
            <a:off x="0" y="277559"/>
            <a:ext cx="9343292" cy="44220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Other Elastic Stress-Strain Relations for Isotropic Solids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4208" y="1298538"/>
            <a:ext cx="5028640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15725" indent="-204518">
              <a:spcBef>
                <a:spcPts val="88"/>
              </a:spcBef>
              <a:buChar char="•"/>
              <a:tabLst>
                <a:tab pos="215725" algn="l"/>
              </a:tabLst>
            </a:pPr>
            <a:r>
              <a:rPr sz="2118" dirty="0">
                <a:latin typeface="Arial"/>
                <a:cs typeface="Arial"/>
              </a:rPr>
              <a:t>Now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we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can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relate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elastic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constants.</a:t>
            </a:r>
            <a:endParaRPr sz="2118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6408" y="3979656"/>
            <a:ext cx="1696010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dirty="0">
                <a:latin typeface="Times New Roman"/>
                <a:cs typeface="Times New Roman"/>
              </a:rPr>
              <a:t>Summation</a:t>
            </a:r>
            <a:r>
              <a:rPr sz="1765" spc="-66" dirty="0">
                <a:latin typeface="Times New Roman"/>
                <a:cs typeface="Times New Roman"/>
              </a:rPr>
              <a:t> </a:t>
            </a:r>
            <a:r>
              <a:rPr sz="1765" spc="-9" dirty="0">
                <a:latin typeface="Times New Roman"/>
                <a:cs typeface="Times New Roman"/>
              </a:rPr>
              <a:t>yields:</a:t>
            </a:r>
            <a:endParaRPr sz="1765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B2B9B77-7011-4367-AF8B-2DE72D707C7F}"/>
                  </a:ext>
                </a:extLst>
              </p:cNvPr>
              <p:cNvSpPr txBox="1"/>
              <p:nvPr/>
            </p:nvSpPr>
            <p:spPr>
              <a:xfrm>
                <a:off x="1160822" y="1805270"/>
                <a:ext cx="2988243" cy="553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zh-CN" alt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zh-CN" altLang="en-US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zh-CN" alt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zh-CN" altLang="en-US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𝝂</m:t>
                          </m:r>
                          <m:d>
                            <m:dPr>
                              <m:ctrlPr>
                                <a:rPr lang="zh-CN" alt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zh-CN" alt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B2B9B77-7011-4367-AF8B-2DE72D707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822" y="1805270"/>
                <a:ext cx="2988243" cy="5533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65828E7-548E-4F42-A6C1-7D9D4933B2E0}"/>
                  </a:ext>
                </a:extLst>
              </p:cNvPr>
              <p:cNvSpPr txBox="1"/>
              <p:nvPr/>
            </p:nvSpPr>
            <p:spPr>
              <a:xfrm>
                <a:off x="1162081" y="2409458"/>
                <a:ext cx="2988243" cy="553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zh-CN" altLang="en-US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zh-CN" altLang="en-US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𝝂</m:t>
                          </m:r>
                          <m:d>
                            <m:dPr>
                              <m:ctrlPr>
                                <a:rPr lang="zh-CN" alt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65828E7-548E-4F42-A6C1-7D9D4933B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81" y="2409458"/>
                <a:ext cx="2988243" cy="5533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F9CEA763-6BE9-4D90-B54B-DECF43A405D0}"/>
                  </a:ext>
                </a:extLst>
              </p:cNvPr>
              <p:cNvSpPr txBox="1"/>
              <p:nvPr/>
            </p:nvSpPr>
            <p:spPr>
              <a:xfrm>
                <a:off x="1160822" y="3013910"/>
                <a:ext cx="2988243" cy="553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zh-CN" altLang="en-US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  <m:r>
                            <a:rPr lang="zh-CN" altLang="en-US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𝝂</m:t>
                          </m:r>
                          <m:d>
                            <m:dPr>
                              <m:ctrlPr>
                                <a:rPr lang="zh-CN" alt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zh-CN" altLang="en-US" sz="16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F9CEA763-6BE9-4D90-B54B-DECF43A40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822" y="3013910"/>
                <a:ext cx="2988243" cy="5533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AA149562-AFFB-4F05-B21A-C1F67D786EF7}"/>
              </a:ext>
            </a:extLst>
          </p:cNvPr>
          <p:cNvSpPr txBox="1"/>
          <p:nvPr/>
        </p:nvSpPr>
        <p:spPr>
          <a:xfrm>
            <a:off x="1160822" y="5383966"/>
            <a:ext cx="358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619"/>
            <a:r>
              <a:rPr lang="zh-CN" altLang="en-US" sz="1800" spc="-44" dirty="0">
                <a:latin typeface="Symbol"/>
                <a:cs typeface="Symbol"/>
              </a:rPr>
              <a:t></a:t>
            </a:r>
            <a:endParaRPr lang="zh-CN" altLang="en-US" sz="1800" dirty="0">
              <a:latin typeface="Symbol"/>
              <a:cs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8C21944-5910-42D7-BE1F-7E5685ED2059}"/>
                  </a:ext>
                </a:extLst>
              </p:cNvPr>
              <p:cNvSpPr txBox="1"/>
              <p:nvPr/>
            </p:nvSpPr>
            <p:spPr>
              <a:xfrm>
                <a:off x="1160822" y="4438580"/>
                <a:ext cx="5594109" cy="553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1−2</m:t>
                          </m:r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d>
                        <m:d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zh-CN" alt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zh-CN" alt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1−2</m:t>
                          </m:r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8C21944-5910-42D7-BE1F-7E5685ED2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822" y="4438580"/>
                <a:ext cx="5594109" cy="5533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CF59B9F-21C3-4ACE-974D-EDFBBAF0542A}"/>
                  </a:ext>
                </a:extLst>
              </p:cNvPr>
              <p:cNvSpPr txBox="1"/>
              <p:nvPr/>
            </p:nvSpPr>
            <p:spPr>
              <a:xfrm>
                <a:off x="1518939" y="5282107"/>
                <a:ext cx="2017345" cy="588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r>
                        <a:rPr lang="zh-CN" altLang="en-US" sz="1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sz="1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CF59B9F-21C3-4ACE-974D-EDFBBAF05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939" y="5282107"/>
                <a:ext cx="2017345" cy="5881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bject 14">
            <a:extLst>
              <a:ext uri="{FF2B5EF4-FFF2-40B4-BE49-F238E27FC236}">
                <a16:creationId xmlns:a16="http://schemas.microsoft.com/office/drawing/2014/main" id="{C9425BF8-31B6-478C-80EC-743FFDFCD7F9}"/>
              </a:ext>
            </a:extLst>
          </p:cNvPr>
          <p:cNvSpPr txBox="1">
            <a:spLocks/>
          </p:cNvSpPr>
          <p:nvPr/>
        </p:nvSpPr>
        <p:spPr>
          <a:xfrm>
            <a:off x="0" y="277559"/>
            <a:ext cx="9343292" cy="44220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Other Elastic Stress-Strain Relations for Isotropic Solids</a:t>
            </a:r>
            <a:endParaRPr 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821443" y="3554730"/>
            <a:ext cx="823632" cy="0"/>
          </a:xfrm>
          <a:custGeom>
            <a:avLst/>
            <a:gdLst/>
            <a:ahLst/>
            <a:cxnLst/>
            <a:rect l="l" t="t" r="r" b="b"/>
            <a:pathLst>
              <a:path w="933450">
                <a:moveTo>
                  <a:pt x="0" y="0"/>
                </a:moveTo>
                <a:lnTo>
                  <a:pt x="933450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4821443" y="5266541"/>
            <a:ext cx="823632" cy="0"/>
          </a:xfrm>
          <a:custGeom>
            <a:avLst/>
            <a:gdLst/>
            <a:ahLst/>
            <a:cxnLst/>
            <a:rect l="l" t="t" r="r" b="b"/>
            <a:pathLst>
              <a:path w="933450">
                <a:moveTo>
                  <a:pt x="0" y="0"/>
                </a:moveTo>
                <a:lnTo>
                  <a:pt x="933450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3833755" y="3001383"/>
            <a:ext cx="235324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2006974" y="3543972"/>
            <a:ext cx="577103" cy="0"/>
          </a:xfrm>
          <a:custGeom>
            <a:avLst/>
            <a:gdLst/>
            <a:ahLst/>
            <a:cxnLst/>
            <a:rect l="l" t="t" r="r" b="b"/>
            <a:pathLst>
              <a:path w="654050">
                <a:moveTo>
                  <a:pt x="0" y="0"/>
                </a:moveTo>
                <a:lnTo>
                  <a:pt x="653796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2006974" y="5255782"/>
            <a:ext cx="577103" cy="0"/>
          </a:xfrm>
          <a:custGeom>
            <a:avLst/>
            <a:gdLst/>
            <a:ahLst/>
            <a:cxnLst/>
            <a:rect l="l" t="t" r="r" b="b"/>
            <a:pathLst>
              <a:path w="654050">
                <a:moveTo>
                  <a:pt x="0" y="0"/>
                </a:moveTo>
                <a:lnTo>
                  <a:pt x="653796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6076053" y="3001383"/>
            <a:ext cx="841561" cy="0"/>
          </a:xfrm>
          <a:custGeom>
            <a:avLst/>
            <a:gdLst/>
            <a:ahLst/>
            <a:cxnLst/>
            <a:rect l="l" t="t" r="r" b="b"/>
            <a:pathLst>
              <a:path w="953770">
                <a:moveTo>
                  <a:pt x="0" y="0"/>
                </a:moveTo>
                <a:lnTo>
                  <a:pt x="953262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7319906" y="2973817"/>
            <a:ext cx="835399" cy="0"/>
          </a:xfrm>
          <a:custGeom>
            <a:avLst/>
            <a:gdLst/>
            <a:ahLst/>
            <a:cxnLst/>
            <a:rect l="l" t="t" r="r" b="b"/>
            <a:pathLst>
              <a:path w="946784">
                <a:moveTo>
                  <a:pt x="0" y="0"/>
                </a:moveTo>
                <a:lnTo>
                  <a:pt x="946404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816909" y="1563221"/>
            <a:ext cx="973231" cy="570379"/>
          </a:xfrm>
          <a:custGeom>
            <a:avLst/>
            <a:gdLst/>
            <a:ahLst/>
            <a:cxnLst/>
            <a:rect l="l" t="t" r="r" b="b"/>
            <a:pathLst>
              <a:path w="1102995" h="646430">
                <a:moveTo>
                  <a:pt x="0" y="0"/>
                </a:moveTo>
                <a:lnTo>
                  <a:pt x="1102614" y="64617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78134"/>
              </p:ext>
            </p:extLst>
          </p:nvPr>
        </p:nvGraphicFramePr>
        <p:xfrm>
          <a:off x="804302" y="1550614"/>
          <a:ext cx="7501775" cy="40373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2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00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05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00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9819">
                <a:tc>
                  <a:txBody>
                    <a:bodyPr/>
                    <a:lstStyle/>
                    <a:p>
                      <a:pPr marL="47434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900" b="1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900" b="1" spc="-10" dirty="0">
                          <a:latin typeface="Arial"/>
                          <a:cs typeface="Arial"/>
                        </a:rPr>
                        <a:t> terms</a:t>
                      </a:r>
                      <a:endParaRPr sz="900" dirty="0">
                        <a:latin typeface="Arial"/>
                        <a:cs typeface="Arial"/>
                      </a:endParaRPr>
                    </a:p>
                    <a:p>
                      <a:pPr marL="90805" marR="128905">
                        <a:lnSpc>
                          <a:spcPct val="100000"/>
                        </a:lnSpc>
                        <a:spcBef>
                          <a:spcPts val="635"/>
                        </a:spcBef>
                        <a:tabLst>
                          <a:tab pos="845185" algn="l"/>
                        </a:tabLst>
                      </a:pPr>
                      <a:r>
                        <a:rPr sz="900" b="1" spc="-10" dirty="0">
                          <a:latin typeface="Arial"/>
                          <a:cs typeface="Arial"/>
                        </a:rPr>
                        <a:t>Elastic</a:t>
                      </a:r>
                      <a:endParaRPr lang="en-US" sz="900" b="1" spc="-10" dirty="0">
                        <a:latin typeface="Arial"/>
                        <a:cs typeface="Arial"/>
                      </a:endParaRPr>
                    </a:p>
                    <a:p>
                      <a:pPr marL="90805" marR="128905">
                        <a:lnSpc>
                          <a:spcPct val="100000"/>
                        </a:lnSpc>
                        <a:spcBef>
                          <a:spcPts val="635"/>
                        </a:spcBef>
                        <a:tabLst>
                          <a:tab pos="845185" algn="l"/>
                        </a:tabLst>
                      </a:pPr>
                      <a:r>
                        <a:rPr sz="900" b="1" spc="-10" dirty="0">
                          <a:latin typeface="Arial"/>
                          <a:cs typeface="Arial"/>
                        </a:rPr>
                        <a:t>constants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291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400" i="1" dirty="0">
                          <a:latin typeface="Times New Roman"/>
                          <a:cs typeface="Times New Roman"/>
                        </a:rPr>
                        <a:t>E, </a:t>
                      </a: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ν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703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400" i="1" dirty="0">
                          <a:latin typeface="Times New Roman"/>
                          <a:cs typeface="Times New Roman"/>
                        </a:rPr>
                        <a:t>E,</a:t>
                      </a:r>
                      <a:r>
                        <a:rPr sz="1400" i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-60" dirty="0">
                          <a:latin typeface="Times New Roman"/>
                          <a:cs typeface="Times New Roman"/>
                        </a:rPr>
                        <a:t>G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03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400" i="1" dirty="0">
                          <a:latin typeface="Times New Roman"/>
                          <a:cs typeface="Times New Roman"/>
                        </a:rPr>
                        <a:t>K,</a:t>
                      </a:r>
                      <a:r>
                        <a:rPr sz="1400" i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ν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03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400" i="1" dirty="0">
                          <a:latin typeface="Times New Roman"/>
                          <a:cs typeface="Times New Roman"/>
                        </a:rPr>
                        <a:t>E,</a:t>
                      </a:r>
                      <a:r>
                        <a:rPr sz="1400" i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-60" dirty="0">
                          <a:latin typeface="Times New Roman"/>
                          <a:cs typeface="Times New Roman"/>
                        </a:rPr>
                        <a:t>G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03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λ,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μ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03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1400" i="1" dirty="0">
                          <a:latin typeface="Times New Roman"/>
                          <a:cs typeface="Times New Roman"/>
                        </a:rPr>
                        <a:t>E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[elastic]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761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761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8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761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2100" baseline="-6944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100" spc="209" baseline="-694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2700" spc="-52" baseline="-2710" dirty="0">
                          <a:latin typeface="Symbol"/>
                          <a:cs typeface="Symbol"/>
                        </a:rPr>
                        <a:t>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400" spc="-2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4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500" i="1" spc="-150" dirty="0">
                          <a:latin typeface="Symbol"/>
                          <a:cs typeface="Symbol"/>
                        </a:rPr>
                        <a:t>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spc="-247" baseline="-2710" dirty="0">
                          <a:latin typeface="Symbol"/>
                          <a:cs typeface="Symbol"/>
                        </a:rPr>
                        <a:t></a:t>
                      </a:r>
                      <a:r>
                        <a:rPr sz="2700" spc="-397" baseline="-27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K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645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5"/>
                        </a:spcBef>
                        <a:tabLst>
                          <a:tab pos="559435" algn="l"/>
                          <a:tab pos="1099820" algn="l"/>
                        </a:tabLst>
                      </a:pPr>
                      <a:r>
                        <a:rPr sz="2100" baseline="-38194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100" spc="382" baseline="-3819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4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400" i="1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40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	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7813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400" spc="-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14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400" i="1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400" i="1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4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G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6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ts val="2210"/>
                        </a:lnSpc>
                      </a:pPr>
                      <a:r>
                        <a:rPr sz="1500" i="1" u="sng" spc="-65" dirty="0">
                          <a:uFill>
                            <a:solidFill>
                              <a:srgbClr val="000000"/>
                            </a:solidFill>
                          </a:uFill>
                          <a:latin typeface="Symbol"/>
                          <a:cs typeface="Symbol"/>
                        </a:rPr>
                        <a:t></a:t>
                      </a:r>
                      <a:r>
                        <a:rPr sz="1500" u="sng" spc="-150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u="sng" spc="-52" baseline="-2777" dirty="0">
                          <a:uFill>
                            <a:solidFill>
                              <a:srgbClr val="000000"/>
                            </a:solidFill>
                          </a:uFill>
                          <a:latin typeface="Symbol"/>
                          <a:cs typeface="Symbol"/>
                        </a:rPr>
                        <a:t></a:t>
                      </a:r>
                      <a:r>
                        <a:rPr sz="1400" u="sng" spc="-3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400" u="sng" spc="-17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Symbol"/>
                          <a:cs typeface="Symbol"/>
                        </a:rPr>
                        <a:t></a:t>
                      </a:r>
                      <a:r>
                        <a:rPr sz="1400" u="sng" spc="-80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50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Symbol"/>
                          <a:cs typeface="Symbol"/>
                        </a:rPr>
                        <a:t></a:t>
                      </a:r>
                      <a:r>
                        <a:rPr sz="1500" u="sng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400" u="sng" spc="-70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i="1" u="sng" spc="-75" dirty="0">
                          <a:uFill>
                            <a:solidFill>
                              <a:srgbClr val="000000"/>
                            </a:solidFill>
                          </a:uFill>
                          <a:latin typeface="Symbol"/>
                          <a:cs typeface="Symbol"/>
                        </a:rPr>
                        <a:t></a:t>
                      </a:r>
                      <a:r>
                        <a:rPr sz="1500" u="sng" spc="-22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u="sng" spc="-75" baseline="-2777" dirty="0">
                          <a:uFill>
                            <a:solidFill>
                              <a:srgbClr val="000000"/>
                            </a:solidFill>
                          </a:uFill>
                          <a:latin typeface="Symbol"/>
                          <a:cs typeface="Symbol"/>
                        </a:rPr>
                        <a:t></a:t>
                      </a:r>
                      <a:endParaRPr sz="2600" baseline="-2777" dirty="0">
                        <a:latin typeface="Symbol"/>
                        <a:cs typeface="Symbol"/>
                      </a:endParaRPr>
                    </a:p>
                    <a:p>
                      <a:pPr marL="92075">
                        <a:lnSpc>
                          <a:spcPts val="2380"/>
                        </a:lnSpc>
                        <a:tabLst>
                          <a:tab pos="374015" algn="l"/>
                        </a:tabLst>
                      </a:pPr>
                      <a:r>
                        <a:rPr sz="2100" spc="-75" baseline="34722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100" baseline="34722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400" spc="-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142" baseline="-2777" dirty="0">
                          <a:latin typeface="Symbol"/>
                          <a:cs typeface="Symbol"/>
                        </a:rPr>
                        <a:t></a:t>
                      </a:r>
                      <a:r>
                        <a:rPr sz="1400" spc="-9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400" spc="-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14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i="1" dirty="0">
                          <a:latin typeface="Symbol"/>
                          <a:cs typeface="Symbol"/>
                        </a:rPr>
                        <a:t>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4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i="1" spc="-75" dirty="0">
                          <a:latin typeface="Symbol"/>
                          <a:cs typeface="Symbol"/>
                        </a:rPr>
                        <a:t></a:t>
                      </a:r>
                      <a:r>
                        <a:rPr sz="1500" spc="-2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75" baseline="-2777" dirty="0">
                          <a:latin typeface="Symbol"/>
                          <a:cs typeface="Symbol"/>
                        </a:rPr>
                        <a:t></a:t>
                      </a:r>
                      <a:endParaRPr sz="2600" baseline="-2777" dirty="0">
                        <a:latin typeface="Symbol"/>
                        <a:cs typeface="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8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ν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032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ν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03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540"/>
                        </a:lnSpc>
                        <a:spcBef>
                          <a:spcPts val="152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400" spc="1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spc="-15" baseline="1736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2100" spc="-15" baseline="1736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100" spc="-382" baseline="1736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baseline="1736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2100" spc="82" baseline="1736" dirty="0"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sz="2100" i="1" spc="-75" baseline="36458" dirty="0">
                          <a:latin typeface="Times New Roman"/>
                          <a:cs typeface="Times New Roman"/>
                        </a:rPr>
                        <a:t>E</a:t>
                      </a:r>
                      <a:endParaRPr sz="2100" baseline="36458">
                        <a:latin typeface="Times New Roman"/>
                        <a:cs typeface="Times New Roman"/>
                      </a:endParaRPr>
                    </a:p>
                    <a:p>
                      <a:pPr marL="94615" algn="ctr">
                        <a:lnSpc>
                          <a:spcPts val="1540"/>
                        </a:lnSpc>
                      </a:pP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400" i="1" spc="-25" dirty="0">
                          <a:latin typeface="Times New Roman"/>
                          <a:cs typeface="Times New Roman"/>
                        </a:rPr>
                        <a:t>G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03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ν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03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9720" marR="193040" indent="-208279">
                        <a:lnSpc>
                          <a:spcPct val="116199"/>
                        </a:lnSpc>
                        <a:spcBef>
                          <a:spcPts val="140"/>
                        </a:spcBef>
                      </a:pPr>
                      <a:r>
                        <a:rPr sz="2100" baseline="-36458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100" spc="442" baseline="-36458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400" spc="-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4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400" i="1" dirty="0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1400" i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4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400" i="1" spc="-25" dirty="0">
                          <a:latin typeface="Times New Roman"/>
                          <a:cs typeface="Times New Roman"/>
                        </a:rPr>
                        <a:t>K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40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14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400" i="1" dirty="0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1400" i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400" i="1" spc="-25" dirty="0">
                          <a:latin typeface="Times New Roman"/>
                          <a:cs typeface="Times New Roman"/>
                        </a:rPr>
                        <a:t>K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568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 algn="ctr">
                        <a:lnSpc>
                          <a:spcPts val="1850"/>
                        </a:lnSpc>
                        <a:spcBef>
                          <a:spcPts val="204"/>
                        </a:spcBef>
                      </a:pP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ts val="2390"/>
                        </a:lnSpc>
                      </a:pPr>
                      <a:r>
                        <a:rPr sz="2100" baseline="3125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100" spc="352" baseline="31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400" spc="-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spc="-150" baseline="-2710" dirty="0">
                          <a:latin typeface="Symbol"/>
                          <a:cs typeface="Symbol"/>
                        </a:rPr>
                        <a:t></a:t>
                      </a:r>
                      <a:r>
                        <a:rPr sz="1400" spc="-1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400" spc="-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14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i="1" dirty="0">
                          <a:latin typeface="Symbol"/>
                          <a:cs typeface="Symbol"/>
                        </a:rPr>
                        <a:t></a:t>
                      </a:r>
                      <a:r>
                        <a:rPr sz="15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4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i="1" spc="-75" dirty="0">
                          <a:latin typeface="Symbol"/>
                          <a:cs typeface="Symbol"/>
                        </a:rPr>
                        <a:t></a:t>
                      </a:r>
                      <a:r>
                        <a:rPr sz="1500" spc="-2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spc="-75" baseline="-2710" dirty="0">
                          <a:latin typeface="Symbol"/>
                          <a:cs typeface="Symbol"/>
                        </a:rPr>
                        <a:t></a:t>
                      </a:r>
                      <a:endParaRPr sz="2700" baseline="-2710">
                        <a:latin typeface="Symbol"/>
                        <a:cs typeface="Symbol"/>
                      </a:endParaRPr>
                    </a:p>
                  </a:txBody>
                  <a:tcPr marL="0" marR="0" marT="2297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8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400" i="1" dirty="0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1400" i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[shear]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032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1175">
                        <a:lnSpc>
                          <a:spcPts val="1850"/>
                        </a:lnSpc>
                        <a:spcBef>
                          <a:spcPts val="204"/>
                        </a:spcBef>
                      </a:pP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ts val="2390"/>
                        </a:lnSpc>
                      </a:pPr>
                      <a:r>
                        <a:rPr sz="2100" baseline="3125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100" spc="-15" baseline="31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400" spc="-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spc="-165" baseline="-2710" dirty="0">
                          <a:latin typeface="Symbol"/>
                          <a:cs typeface="Symbol"/>
                        </a:rPr>
                        <a:t></a:t>
                      </a:r>
                      <a:r>
                        <a:rPr sz="1400" spc="-11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400" spc="-2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1500" i="1" dirty="0">
                          <a:latin typeface="Symbol"/>
                          <a:cs typeface="Symbol"/>
                        </a:rPr>
                        <a:t></a:t>
                      </a:r>
                      <a:r>
                        <a:rPr sz="15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spc="-75" baseline="-2710" dirty="0">
                          <a:latin typeface="Symbol"/>
                          <a:cs typeface="Symbol"/>
                        </a:rPr>
                        <a:t></a:t>
                      </a:r>
                      <a:endParaRPr sz="2700" baseline="-2710">
                        <a:latin typeface="Symbol"/>
                        <a:cs typeface="Symbol"/>
                      </a:endParaRPr>
                    </a:p>
                  </a:txBody>
                  <a:tcPr marL="0" marR="0" marT="2297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G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03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9560">
                        <a:lnSpc>
                          <a:spcPts val="2155"/>
                        </a:lnSpc>
                      </a:pP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2600" spc="-52" baseline="-2777" dirty="0">
                          <a:latin typeface="Symbol"/>
                          <a:cs typeface="Symbol"/>
                        </a:rPr>
                        <a:t>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400" spc="-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4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500" i="1" spc="-150" dirty="0">
                          <a:latin typeface="Symbol"/>
                          <a:cs typeface="Symbol"/>
                        </a:rPr>
                        <a:t></a:t>
                      </a:r>
                      <a:r>
                        <a:rPr sz="15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217" baseline="-2777" dirty="0">
                          <a:latin typeface="Symbol"/>
                          <a:cs typeface="Symbol"/>
                        </a:rPr>
                        <a:t></a:t>
                      </a:r>
                      <a:r>
                        <a:rPr sz="2600" spc="-359" baseline="-2777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K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ts val="2380"/>
                        </a:lnSpc>
                        <a:tabLst>
                          <a:tab pos="434975" algn="l"/>
                        </a:tabLst>
                      </a:pPr>
                      <a:r>
                        <a:rPr sz="2100" spc="-75" baseline="34722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lang="zh-CN" altLang="en-US" sz="2100" baseline="34722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400" spc="-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142" baseline="-2777" dirty="0">
                          <a:latin typeface="Symbol"/>
                          <a:cs typeface="Symbol"/>
                        </a:rPr>
                        <a:t></a:t>
                      </a:r>
                      <a:r>
                        <a:rPr sz="1400" spc="-9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400" spc="-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1500" i="1" dirty="0">
                          <a:latin typeface="Symbol"/>
                          <a:cs typeface="Symbol"/>
                        </a:rPr>
                        <a:t></a:t>
                      </a:r>
                      <a:r>
                        <a:rPr sz="15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75" baseline="-2777" dirty="0">
                          <a:latin typeface="Symbol"/>
                          <a:cs typeface="Symbol"/>
                        </a:rPr>
                        <a:t></a:t>
                      </a:r>
                      <a:endParaRPr sz="2600" baseline="-2777" dirty="0">
                        <a:latin typeface="Symbol"/>
                        <a:cs typeface="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G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03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μ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03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81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400" i="1" dirty="0">
                          <a:latin typeface="Times New Roman"/>
                          <a:cs typeface="Times New Roman"/>
                        </a:rPr>
                        <a:t>K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[bulk]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032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5745">
                        <a:lnSpc>
                          <a:spcPts val="1850"/>
                        </a:lnSpc>
                        <a:spcBef>
                          <a:spcPts val="195"/>
                        </a:spcBef>
                        <a:tabLst>
                          <a:tab pos="555625" algn="l"/>
                          <a:tab pos="988694" algn="l"/>
                        </a:tabLst>
                      </a:pPr>
                      <a:r>
                        <a:rPr sz="140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400" i="1" u="sng" spc="-50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40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	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ts val="2390"/>
                        </a:lnSpc>
                      </a:pPr>
                      <a:r>
                        <a:rPr sz="2100" baseline="3125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100" spc="-82" baseline="31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2700" spc="-67" baseline="-2710" dirty="0">
                          <a:latin typeface="Symbol"/>
                          <a:cs typeface="Symbol"/>
                        </a:rPr>
                        <a:t></a:t>
                      </a: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400" spc="-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4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500" i="1" spc="-150" dirty="0">
                          <a:latin typeface="Symbol"/>
                          <a:cs typeface="Symbol"/>
                        </a:rPr>
                        <a:t>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spc="-75" baseline="-2710" dirty="0">
                          <a:latin typeface="Symbol"/>
                          <a:cs typeface="Symbol"/>
                        </a:rPr>
                        <a:t></a:t>
                      </a:r>
                      <a:endParaRPr sz="2700" baseline="-2710">
                        <a:latin typeface="Symbol"/>
                        <a:cs typeface="Symbol"/>
                      </a:endParaRPr>
                    </a:p>
                  </a:txBody>
                  <a:tcPr marL="0" marR="0" marT="2185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40"/>
                        </a:spcBef>
                        <a:tabLst>
                          <a:tab pos="626110" algn="l"/>
                          <a:tab pos="1095375" algn="l"/>
                        </a:tabLst>
                      </a:pPr>
                      <a:r>
                        <a:rPr sz="2100" baseline="-38194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140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400" i="1" u="sng" spc="-50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40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	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832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400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400" spc="-1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400" i="1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400" i="1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4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G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4930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K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03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K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03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650"/>
                        </a:lnSpc>
                        <a:spcBef>
                          <a:spcPts val="142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400" spc="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300" i="1" baseline="1633" dirty="0">
                          <a:latin typeface="Symbol"/>
                          <a:cs typeface="Symbol"/>
                        </a:rPr>
                        <a:t></a:t>
                      </a:r>
                      <a:r>
                        <a:rPr sz="2300" spc="-75" baseline="1633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baseline="1736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2100" spc="-7" baseline="1736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u="sng" spc="-37" baseline="36458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300" i="1" u="sng" spc="-37" baseline="34313" dirty="0">
                          <a:uFill>
                            <a:solidFill>
                              <a:srgbClr val="000000"/>
                            </a:solidFill>
                          </a:uFill>
                          <a:latin typeface="Symbol"/>
                          <a:cs typeface="Symbol"/>
                        </a:rPr>
                        <a:t></a:t>
                      </a:r>
                      <a:endParaRPr sz="2300" baseline="34313">
                        <a:latin typeface="Symbol"/>
                        <a:cs typeface="Symbol"/>
                      </a:endParaRPr>
                    </a:p>
                    <a:p>
                      <a:pPr marL="29845" algn="ctr">
                        <a:lnSpc>
                          <a:spcPts val="1530"/>
                        </a:lnSpc>
                      </a:pP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5912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λ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14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5745">
                        <a:lnSpc>
                          <a:spcPts val="1960"/>
                        </a:lnSpc>
                        <a:spcBef>
                          <a:spcPts val="105"/>
                        </a:spcBef>
                        <a:tabLst>
                          <a:tab pos="715645" algn="l"/>
                          <a:tab pos="1414780" algn="l"/>
                        </a:tabLst>
                      </a:pPr>
                      <a:r>
                        <a:rPr sz="140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400" i="1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500" i="1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Symbol"/>
                          <a:cs typeface="Symbol"/>
                        </a:rPr>
                        <a:t></a:t>
                      </a:r>
                      <a:r>
                        <a:rPr sz="15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	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ts val="2380"/>
                        </a:lnSpc>
                      </a:pPr>
                      <a:r>
                        <a:rPr sz="2100" baseline="3125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100" spc="-82" baseline="31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2100" spc="-82" baseline="31250" dirty="0">
                          <a:latin typeface="Times New Roman"/>
                          <a:cs typeface="Times New Roman"/>
                        </a:rPr>
                        <a:t>   </a:t>
                      </a:r>
                      <a:r>
                        <a:rPr sz="2700" spc="-165" baseline="-2710" dirty="0">
                          <a:latin typeface="Symbol"/>
                          <a:cs typeface="Symbol"/>
                        </a:rPr>
                        <a:t></a:t>
                      </a:r>
                      <a:r>
                        <a:rPr sz="1400" spc="-11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400" spc="-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1500" i="1" dirty="0">
                          <a:latin typeface="Symbol"/>
                          <a:cs typeface="Symbol"/>
                        </a:rPr>
                        <a:t></a:t>
                      </a:r>
                      <a:r>
                        <a:rPr sz="15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spc="-120" baseline="-2710" dirty="0">
                          <a:latin typeface="Symbol"/>
                          <a:cs typeface="Symbol"/>
                        </a:rPr>
                        <a:t></a:t>
                      </a:r>
                      <a:r>
                        <a:rPr sz="1400" spc="-8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400" spc="-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4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500" i="1" spc="-150" dirty="0">
                          <a:latin typeface="Symbol"/>
                          <a:cs typeface="Symbol"/>
                        </a:rPr>
                        <a:t></a:t>
                      </a:r>
                      <a:r>
                        <a:rPr sz="15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spc="-75" baseline="-2710" dirty="0">
                          <a:latin typeface="Symbol"/>
                          <a:cs typeface="Symbol"/>
                        </a:rPr>
                        <a:t></a:t>
                      </a:r>
                      <a:endParaRPr sz="2700" baseline="-2710" dirty="0">
                        <a:latin typeface="Symbol"/>
                        <a:cs typeface="Symbol"/>
                      </a:endParaRPr>
                    </a:p>
                  </a:txBody>
                  <a:tcPr marL="0" marR="0" marT="1176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445"/>
                        </a:lnSpc>
                      </a:pPr>
                      <a:r>
                        <a:rPr sz="2100" baseline="-38194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100" spc="232" baseline="-3819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u="sng" spc="-27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400" b="0" i="1" u="sng" spc="-15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b="0" u="sng" spc="-37" baseline="-2710" dirty="0">
                          <a:uFill>
                            <a:solidFill>
                              <a:srgbClr val="000000"/>
                            </a:solidFill>
                          </a:uFill>
                          <a:latin typeface="Symbol"/>
                          <a:cs typeface="Symbol"/>
                        </a:rPr>
                        <a:t></a:t>
                      </a:r>
                      <a:r>
                        <a:rPr sz="1400" b="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400" b="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Symbol"/>
                          <a:cs typeface="Symbol"/>
                        </a:rPr>
                        <a:t></a:t>
                      </a:r>
                      <a:r>
                        <a:rPr sz="1400" b="0" u="sng" spc="-10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400" b="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1400" b="0" i="1" u="sng" spc="-40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400" b="0" u="sng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400" b="0" i="1" u="sng" spc="-220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b="0" u="sng" spc="-75" baseline="-2710" dirty="0">
                          <a:uFill>
                            <a:solidFill>
                              <a:srgbClr val="000000"/>
                            </a:solidFill>
                          </a:uFill>
                          <a:latin typeface="Symbol"/>
                          <a:cs typeface="Symbol"/>
                        </a:rPr>
                        <a:t></a:t>
                      </a:r>
                      <a:endParaRPr lang="en-US" sz="2700" b="0" u="sng" baseline="-2710" dirty="0">
                        <a:latin typeface="Symbol"/>
                        <a:cs typeface="Symbol"/>
                      </a:endParaRPr>
                    </a:p>
                    <a:p>
                      <a:pPr marL="4845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lang="en-US" sz="140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lang="en-US" sz="1400" spc="-1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lang="en-US" sz="14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i="1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lang="en-US" sz="1400" i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spc="-1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lang="en-US" sz="14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 i="1" spc="-50" dirty="0">
                          <a:latin typeface="Times New Roman"/>
                          <a:cs typeface="Times New Roman"/>
                        </a:rPr>
                        <a:t>G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100" baseline="-38194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100" spc="359" baseline="-3819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400" i="1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500" i="1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Symbol"/>
                          <a:cs typeface="Symbol"/>
                        </a:rPr>
                        <a:t></a:t>
                      </a:r>
                      <a:endParaRPr sz="1500" dirty="0">
                        <a:latin typeface="Symbol"/>
                        <a:cs typeface="Symbol"/>
                      </a:endParaRPr>
                    </a:p>
                    <a:p>
                      <a:pPr marL="2743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400" spc="-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35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1500" i="1" spc="-35" dirty="0">
                          <a:latin typeface="Symbol"/>
                          <a:cs typeface="Symbol"/>
                        </a:rPr>
                        <a:t></a:t>
                      </a:r>
                      <a:endParaRPr sz="1500" dirty="0">
                        <a:latin typeface="Symbol"/>
                        <a:cs typeface="Symbol"/>
                      </a:endParaRPr>
                    </a:p>
                  </a:txBody>
                  <a:tcPr marL="0" marR="0" marT="3922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535"/>
                        </a:lnSpc>
                        <a:spcBef>
                          <a:spcPts val="153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400" spc="2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i="1" baseline="3472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2100" i="1" spc="82" baseline="3472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baseline="3472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2100" spc="-15" baseline="3472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u="sng" spc="-37" baseline="38194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100" i="1" u="sng" spc="-37" baseline="38194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G</a:t>
                      </a:r>
                      <a:endParaRPr sz="2100" baseline="38194" dirty="0">
                        <a:latin typeface="Times New Roman"/>
                        <a:cs typeface="Times New Roman"/>
                      </a:endParaRPr>
                    </a:p>
                    <a:p>
                      <a:pPr marL="133985" algn="ctr">
                        <a:lnSpc>
                          <a:spcPts val="1535"/>
                        </a:lnSpc>
                      </a:pP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= 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λ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191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μ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032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1175">
                        <a:lnSpc>
                          <a:spcPts val="1850"/>
                        </a:lnSpc>
                        <a:spcBef>
                          <a:spcPts val="204"/>
                        </a:spcBef>
                      </a:pP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E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ts val="2390"/>
                        </a:lnSpc>
                      </a:pPr>
                      <a:r>
                        <a:rPr sz="2100" baseline="3125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100" spc="-15" baseline="31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400" spc="-25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spc="-165" baseline="-2710" dirty="0">
                          <a:latin typeface="Symbol"/>
                          <a:cs typeface="Symbol"/>
                        </a:rPr>
                        <a:t></a:t>
                      </a:r>
                      <a:r>
                        <a:rPr sz="1400" spc="-11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400" spc="-2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1500" i="1" dirty="0">
                          <a:latin typeface="Symbol"/>
                          <a:cs typeface="Symbol"/>
                        </a:rPr>
                        <a:t></a:t>
                      </a:r>
                      <a:r>
                        <a:rPr sz="15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spc="-75" baseline="-2710" dirty="0">
                          <a:latin typeface="Symbol"/>
                          <a:cs typeface="Symbol"/>
                        </a:rPr>
                        <a:t></a:t>
                      </a:r>
                      <a:endParaRPr sz="2700" baseline="-2710" dirty="0">
                        <a:latin typeface="Symbol"/>
                        <a:cs typeface="Symbol"/>
                      </a:endParaRPr>
                    </a:p>
                  </a:txBody>
                  <a:tcPr marL="0" marR="0" marT="2297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G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03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9560">
                        <a:lnSpc>
                          <a:spcPts val="2155"/>
                        </a:lnSpc>
                      </a:pP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2600" spc="-52" baseline="-2777" dirty="0">
                          <a:latin typeface="Symbol"/>
                          <a:cs typeface="Symbol"/>
                        </a:rPr>
                        <a:t>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400" spc="-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14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15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500" i="1" spc="-150" dirty="0">
                          <a:latin typeface="Symbol"/>
                          <a:cs typeface="Symbol"/>
                        </a:rPr>
                        <a:t></a:t>
                      </a:r>
                      <a:r>
                        <a:rPr sz="15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217" baseline="-2777" dirty="0">
                          <a:latin typeface="Symbol"/>
                          <a:cs typeface="Symbol"/>
                        </a:rPr>
                        <a:t></a:t>
                      </a:r>
                      <a:r>
                        <a:rPr sz="2600" spc="-367" baseline="-2777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K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ts val="2380"/>
                        </a:lnSpc>
                        <a:tabLst>
                          <a:tab pos="434975" algn="l"/>
                        </a:tabLst>
                      </a:pPr>
                      <a:r>
                        <a:rPr sz="2100" spc="-75" baseline="34722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2100" baseline="34722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400" spc="-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142" baseline="-2777" dirty="0">
                          <a:latin typeface="Symbol"/>
                          <a:cs typeface="Symbol"/>
                        </a:rPr>
                        <a:t></a:t>
                      </a:r>
                      <a:r>
                        <a:rPr sz="1400" spc="-9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400" spc="-2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1500" i="1" dirty="0">
                          <a:latin typeface="Symbol"/>
                          <a:cs typeface="Symbol"/>
                        </a:rPr>
                        <a:t></a:t>
                      </a:r>
                      <a:r>
                        <a:rPr sz="15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-75" baseline="-2777" dirty="0">
                          <a:latin typeface="Symbol"/>
                          <a:cs typeface="Symbol"/>
                        </a:rPr>
                        <a:t></a:t>
                      </a:r>
                      <a:endParaRPr sz="2600" baseline="-2777">
                        <a:latin typeface="Symbol"/>
                        <a:cs typeface="Symbo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G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703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i="1" spc="-50" dirty="0">
                          <a:latin typeface="Times New Roman"/>
                          <a:cs typeface="Times New Roman"/>
                        </a:rPr>
                        <a:t>μ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7032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772123" y="5774390"/>
            <a:ext cx="1601321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dirty="0">
                <a:latin typeface="Times New Roman"/>
                <a:cs typeface="Times New Roman"/>
              </a:rPr>
              <a:t>λ,</a:t>
            </a:r>
            <a:r>
              <a:rPr sz="1412" spc="-13" dirty="0">
                <a:latin typeface="Times New Roman"/>
                <a:cs typeface="Times New Roman"/>
              </a:rPr>
              <a:t> </a:t>
            </a:r>
            <a:r>
              <a:rPr sz="1412" i="1" dirty="0">
                <a:latin typeface="Times New Roman"/>
                <a:cs typeface="Times New Roman"/>
              </a:rPr>
              <a:t>μ</a:t>
            </a:r>
            <a:r>
              <a:rPr sz="1412" i="1" spc="-13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=</a:t>
            </a:r>
            <a:r>
              <a:rPr sz="1412" spc="-9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Lame</a:t>
            </a:r>
            <a:r>
              <a:rPr sz="1412" spc="-13" dirty="0">
                <a:latin typeface="Times New Roman"/>
                <a:cs typeface="Times New Roman"/>
              </a:rPr>
              <a:t> </a:t>
            </a:r>
            <a:r>
              <a:rPr sz="1412" spc="-9" dirty="0">
                <a:latin typeface="Times New Roman"/>
                <a:cs typeface="Times New Roman"/>
              </a:rPr>
              <a:t>constants</a:t>
            </a:r>
            <a:endParaRPr sz="1412" dirty="0">
              <a:latin typeface="Times New Roman"/>
              <a:cs typeface="Times New Roman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661153E6-879D-43E1-9CFC-29DFC456051E}"/>
              </a:ext>
            </a:extLst>
          </p:cNvPr>
          <p:cNvSpPr txBox="1">
            <a:spLocks/>
          </p:cNvSpPr>
          <p:nvPr/>
        </p:nvSpPr>
        <p:spPr>
          <a:xfrm>
            <a:off x="0" y="277559"/>
            <a:ext cx="9343292" cy="44220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Other Elastic Stress-Strain Relations for Isotropic Solids</a:t>
            </a:r>
            <a:endParaRPr 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76972" y="1029597"/>
            <a:ext cx="7021606" cy="248834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67572" algn="ctr">
              <a:spcBef>
                <a:spcPts val="88"/>
              </a:spcBef>
            </a:pPr>
            <a:r>
              <a:rPr sz="2118" i="1" dirty="0">
                <a:solidFill>
                  <a:srgbClr val="B10021"/>
                </a:solidFill>
                <a:latin typeface="Arial"/>
                <a:cs typeface="Arial"/>
              </a:rPr>
              <a:t>Energy</a:t>
            </a:r>
            <a:r>
              <a:rPr sz="2118" i="1" spc="-40" dirty="0">
                <a:solidFill>
                  <a:srgbClr val="B10021"/>
                </a:solidFill>
                <a:latin typeface="Arial"/>
                <a:cs typeface="Arial"/>
              </a:rPr>
              <a:t> </a:t>
            </a:r>
            <a:r>
              <a:rPr sz="2118" i="1" dirty="0">
                <a:solidFill>
                  <a:srgbClr val="B10021"/>
                </a:solidFill>
                <a:latin typeface="Arial"/>
                <a:cs typeface="Arial"/>
              </a:rPr>
              <a:t>stored</a:t>
            </a:r>
            <a:r>
              <a:rPr sz="2118" i="1" spc="-40" dirty="0">
                <a:solidFill>
                  <a:srgbClr val="B10021"/>
                </a:solidFill>
                <a:latin typeface="Arial"/>
                <a:cs typeface="Arial"/>
              </a:rPr>
              <a:t> </a:t>
            </a:r>
            <a:r>
              <a:rPr sz="2118" i="1" dirty="0">
                <a:solidFill>
                  <a:srgbClr val="B10021"/>
                </a:solidFill>
                <a:latin typeface="Arial"/>
                <a:cs typeface="Arial"/>
              </a:rPr>
              <a:t>in</a:t>
            </a:r>
            <a:r>
              <a:rPr sz="2118" i="1" spc="-40" dirty="0">
                <a:solidFill>
                  <a:srgbClr val="B10021"/>
                </a:solidFill>
                <a:latin typeface="Arial"/>
                <a:cs typeface="Arial"/>
              </a:rPr>
              <a:t> </a:t>
            </a:r>
            <a:r>
              <a:rPr sz="2118" i="1" dirty="0">
                <a:solidFill>
                  <a:srgbClr val="B10021"/>
                </a:solidFill>
                <a:latin typeface="Arial"/>
                <a:cs typeface="Arial"/>
              </a:rPr>
              <a:t>a</a:t>
            </a:r>
            <a:r>
              <a:rPr sz="2118" i="1" spc="-40" dirty="0">
                <a:solidFill>
                  <a:srgbClr val="B10021"/>
                </a:solidFill>
                <a:latin typeface="Arial"/>
                <a:cs typeface="Arial"/>
              </a:rPr>
              <a:t> </a:t>
            </a:r>
            <a:r>
              <a:rPr sz="2118" i="1" dirty="0">
                <a:solidFill>
                  <a:srgbClr val="B10021"/>
                </a:solidFill>
                <a:latin typeface="Arial"/>
                <a:cs typeface="Arial"/>
              </a:rPr>
              <a:t>body</a:t>
            </a:r>
            <a:r>
              <a:rPr sz="2118" i="1" spc="-40" dirty="0">
                <a:solidFill>
                  <a:srgbClr val="B10021"/>
                </a:solidFill>
                <a:latin typeface="Arial"/>
                <a:cs typeface="Arial"/>
              </a:rPr>
              <a:t> </a:t>
            </a:r>
            <a:r>
              <a:rPr sz="2118" i="1" dirty="0">
                <a:solidFill>
                  <a:srgbClr val="B10021"/>
                </a:solidFill>
                <a:latin typeface="Arial"/>
                <a:cs typeface="Arial"/>
              </a:rPr>
              <a:t>due</a:t>
            </a:r>
            <a:r>
              <a:rPr sz="2118" i="1" spc="-40" dirty="0">
                <a:solidFill>
                  <a:srgbClr val="B10021"/>
                </a:solidFill>
                <a:latin typeface="Arial"/>
                <a:cs typeface="Arial"/>
              </a:rPr>
              <a:t> </a:t>
            </a:r>
            <a:r>
              <a:rPr sz="2118" i="1" dirty="0">
                <a:solidFill>
                  <a:srgbClr val="B10021"/>
                </a:solidFill>
                <a:latin typeface="Arial"/>
                <a:cs typeface="Arial"/>
              </a:rPr>
              <a:t>to</a:t>
            </a:r>
            <a:r>
              <a:rPr sz="2118" i="1" spc="-40" dirty="0">
                <a:solidFill>
                  <a:srgbClr val="B10021"/>
                </a:solidFill>
                <a:latin typeface="Arial"/>
                <a:cs typeface="Arial"/>
              </a:rPr>
              <a:t> </a:t>
            </a:r>
            <a:r>
              <a:rPr sz="2118" i="1" spc="-9" dirty="0">
                <a:solidFill>
                  <a:srgbClr val="B10021"/>
                </a:solidFill>
                <a:latin typeface="Arial"/>
                <a:cs typeface="Arial"/>
              </a:rPr>
              <a:t>deformation.</a:t>
            </a:r>
            <a:endParaRPr sz="2118" dirty="0">
              <a:latin typeface="Arial"/>
              <a:cs typeface="Arial"/>
            </a:endParaRPr>
          </a:p>
          <a:p>
            <a:pPr marL="313781" marR="4483" indent="-302575">
              <a:spcBef>
                <a:spcPts val="1738"/>
              </a:spcBef>
              <a:buChar char="•"/>
              <a:tabLst>
                <a:tab pos="313781" algn="l"/>
                <a:tab pos="1275297" algn="l"/>
              </a:tabLst>
            </a:pPr>
            <a:r>
              <a:rPr sz="1941" dirty="0">
                <a:latin typeface="Arial"/>
                <a:cs typeface="Arial"/>
              </a:rPr>
              <a:t>Work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to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deform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body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elastically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is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stored</a:t>
            </a:r>
            <a:r>
              <a:rPr sz="1941" spc="-22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as</a:t>
            </a:r>
            <a:r>
              <a:rPr sz="1941" spc="-18" dirty="0">
                <a:latin typeface="Arial"/>
                <a:cs typeface="Arial"/>
              </a:rPr>
              <a:t> </a:t>
            </a:r>
            <a:r>
              <a:rPr sz="194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elastic</a:t>
            </a:r>
            <a:r>
              <a:rPr sz="1941" spc="-26" dirty="0">
                <a:latin typeface="Arial"/>
                <a:cs typeface="Arial"/>
              </a:rPr>
              <a:t> </a:t>
            </a:r>
            <a:r>
              <a:rPr sz="1941" u="heavy" spc="-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strain</a:t>
            </a:r>
            <a:r>
              <a:rPr sz="1941" spc="-9" dirty="0">
                <a:latin typeface="Arial"/>
                <a:cs typeface="Arial"/>
              </a:rPr>
              <a:t> </a:t>
            </a:r>
            <a:r>
              <a:rPr sz="1941" u="heavy" spc="-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energy</a:t>
            </a:r>
            <a:r>
              <a:rPr sz="1941" spc="-9" dirty="0">
                <a:latin typeface="Arial"/>
                <a:cs typeface="Arial"/>
              </a:rPr>
              <a:t>.</a:t>
            </a:r>
            <a:r>
              <a:rPr sz="1941" dirty="0">
                <a:latin typeface="Arial"/>
                <a:cs typeface="Arial"/>
              </a:rPr>
              <a:t>	It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is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recovered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when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the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applied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forces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are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released.</a:t>
            </a:r>
            <a:endParaRPr sz="1941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941" dirty="0">
              <a:latin typeface="Arial"/>
              <a:cs typeface="Arial"/>
            </a:endParaRPr>
          </a:p>
          <a:p>
            <a:pPr>
              <a:spcBef>
                <a:spcPts val="1125"/>
              </a:spcBef>
              <a:buFont typeface="Arial"/>
              <a:buChar char="•"/>
            </a:pPr>
            <a:endParaRPr sz="1941" dirty="0">
              <a:latin typeface="Arial"/>
              <a:cs typeface="Arial"/>
            </a:endParaRPr>
          </a:p>
          <a:p>
            <a:pPr marL="313781" marR="634287" indent="-303135">
              <a:buChar char="•"/>
              <a:tabLst>
                <a:tab pos="313781" algn="l"/>
              </a:tabLst>
            </a:pPr>
            <a:r>
              <a:rPr sz="1941" dirty="0">
                <a:latin typeface="Arial"/>
                <a:cs typeface="Arial"/>
              </a:rPr>
              <a:t>Strain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energy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is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proportional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to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the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area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under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the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load- </a:t>
            </a:r>
            <a:r>
              <a:rPr sz="1941" dirty="0">
                <a:latin typeface="Arial"/>
                <a:cs typeface="Arial"/>
              </a:rPr>
              <a:t>deformation</a:t>
            </a:r>
            <a:r>
              <a:rPr sz="1941" spc="-79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(stress-</a:t>
            </a:r>
            <a:r>
              <a:rPr sz="1941" dirty="0">
                <a:latin typeface="Arial"/>
                <a:cs typeface="Arial"/>
              </a:rPr>
              <a:t>strain)</a:t>
            </a:r>
            <a:r>
              <a:rPr sz="1941" spc="-75" dirty="0">
                <a:latin typeface="Arial"/>
                <a:cs typeface="Arial"/>
              </a:rPr>
              <a:t> </a:t>
            </a:r>
            <a:r>
              <a:rPr sz="1941" spc="-9" dirty="0">
                <a:latin typeface="Arial"/>
                <a:cs typeface="Arial"/>
              </a:rPr>
              <a:t>curve.</a:t>
            </a:r>
            <a:endParaRPr sz="1941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978" y="4175542"/>
            <a:ext cx="2999815" cy="90361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4483" indent="-303135">
              <a:spcBef>
                <a:spcPts val="88"/>
              </a:spcBef>
              <a:buChar char="•"/>
              <a:tabLst>
                <a:tab pos="313781" algn="l"/>
              </a:tabLst>
            </a:pPr>
            <a:r>
              <a:rPr sz="1941" dirty="0">
                <a:latin typeface="Arial"/>
                <a:cs typeface="Arial"/>
              </a:rPr>
              <a:t>We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will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elaborate</a:t>
            </a:r>
            <a:r>
              <a:rPr sz="1941" spc="-44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on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spc="-18" dirty="0">
                <a:latin typeface="Arial"/>
                <a:cs typeface="Arial"/>
              </a:rPr>
              <a:t>this </a:t>
            </a:r>
            <a:r>
              <a:rPr sz="1941" dirty="0">
                <a:latin typeface="Arial"/>
                <a:cs typeface="Arial"/>
              </a:rPr>
              <a:t>concept</a:t>
            </a:r>
            <a:r>
              <a:rPr sz="1941" spc="-49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on</a:t>
            </a:r>
            <a:r>
              <a:rPr sz="1941" spc="-40" dirty="0">
                <a:latin typeface="Arial"/>
                <a:cs typeface="Arial"/>
              </a:rPr>
              <a:t> </a:t>
            </a:r>
            <a:r>
              <a:rPr sz="1941" dirty="0">
                <a:latin typeface="Arial"/>
                <a:cs typeface="Arial"/>
              </a:rPr>
              <a:t>the</a:t>
            </a:r>
            <a:r>
              <a:rPr sz="1941" spc="-35" dirty="0">
                <a:latin typeface="Arial"/>
                <a:cs typeface="Arial"/>
              </a:rPr>
              <a:t> </a:t>
            </a:r>
            <a:r>
              <a:rPr sz="1941" spc="-18" dirty="0">
                <a:latin typeface="Arial"/>
                <a:cs typeface="Arial"/>
              </a:rPr>
              <a:t>next</a:t>
            </a:r>
            <a:endParaRPr sz="1941">
              <a:latin typeface="Arial"/>
              <a:cs typeface="Arial"/>
            </a:endParaRPr>
          </a:p>
          <a:p>
            <a:pPr marL="313781">
              <a:lnSpc>
                <a:spcPts val="2325"/>
              </a:lnSpc>
            </a:pPr>
            <a:r>
              <a:rPr sz="1941" dirty="0">
                <a:latin typeface="Arial"/>
                <a:cs typeface="Arial"/>
              </a:rPr>
              <a:t>few</a:t>
            </a:r>
            <a:r>
              <a:rPr sz="1941" spc="-9" dirty="0">
                <a:latin typeface="Arial"/>
                <a:cs typeface="Arial"/>
              </a:rPr>
              <a:t> pages.</a:t>
            </a:r>
            <a:endParaRPr sz="1941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53716" y="3577590"/>
            <a:ext cx="75640" cy="2487706"/>
          </a:xfrm>
          <a:custGeom>
            <a:avLst/>
            <a:gdLst/>
            <a:ahLst/>
            <a:cxnLst/>
            <a:rect l="l" t="t" r="r" b="b"/>
            <a:pathLst>
              <a:path w="85725" h="2819400">
                <a:moveTo>
                  <a:pt x="85344" y="85344"/>
                </a:moveTo>
                <a:lnTo>
                  <a:pt x="42672" y="0"/>
                </a:lnTo>
                <a:lnTo>
                  <a:pt x="0" y="85344"/>
                </a:lnTo>
                <a:lnTo>
                  <a:pt x="28194" y="85344"/>
                </a:lnTo>
                <a:lnTo>
                  <a:pt x="28194" y="71627"/>
                </a:lnTo>
                <a:lnTo>
                  <a:pt x="57150" y="71627"/>
                </a:lnTo>
                <a:lnTo>
                  <a:pt x="57150" y="85344"/>
                </a:lnTo>
                <a:lnTo>
                  <a:pt x="85344" y="85344"/>
                </a:lnTo>
                <a:close/>
              </a:path>
              <a:path w="85725" h="2819400">
                <a:moveTo>
                  <a:pt x="57150" y="85344"/>
                </a:moveTo>
                <a:lnTo>
                  <a:pt x="57150" y="71627"/>
                </a:lnTo>
                <a:lnTo>
                  <a:pt x="28194" y="71627"/>
                </a:lnTo>
                <a:lnTo>
                  <a:pt x="28194" y="85344"/>
                </a:lnTo>
                <a:lnTo>
                  <a:pt x="57150" y="85344"/>
                </a:lnTo>
                <a:close/>
              </a:path>
              <a:path w="85725" h="2819400">
                <a:moveTo>
                  <a:pt x="57150" y="2819400"/>
                </a:moveTo>
                <a:lnTo>
                  <a:pt x="57150" y="85344"/>
                </a:lnTo>
                <a:lnTo>
                  <a:pt x="28194" y="85344"/>
                </a:lnTo>
                <a:lnTo>
                  <a:pt x="28194" y="2819400"/>
                </a:lnTo>
                <a:lnTo>
                  <a:pt x="57150" y="28194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 txBox="1"/>
          <p:nvPr/>
        </p:nvSpPr>
        <p:spPr>
          <a:xfrm>
            <a:off x="5464437" y="6127376"/>
            <a:ext cx="1410260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765" dirty="0">
                <a:latin typeface="Arial"/>
                <a:cs typeface="Arial"/>
              </a:rPr>
              <a:t>Deformation</a:t>
            </a:r>
            <a:r>
              <a:rPr sz="1765" spc="-101" dirty="0">
                <a:latin typeface="Arial"/>
                <a:cs typeface="Arial"/>
              </a:rPr>
              <a:t> </a:t>
            </a:r>
            <a:r>
              <a:rPr sz="1765" spc="-44" dirty="0">
                <a:latin typeface="Times New Roman"/>
                <a:cs typeface="Times New Roman"/>
              </a:rPr>
              <a:t>δ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89398" y="4461010"/>
            <a:ext cx="256480" cy="71941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>
              <a:lnSpc>
                <a:spcPts val="2038"/>
              </a:lnSpc>
            </a:pPr>
            <a:r>
              <a:rPr sz="1765" dirty="0">
                <a:latin typeface="Arial"/>
                <a:cs typeface="Arial"/>
              </a:rPr>
              <a:t>Load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i="1" spc="-44" dirty="0">
                <a:latin typeface="Arial"/>
                <a:cs typeface="Arial"/>
              </a:rPr>
              <a:t>F</a:t>
            </a:r>
            <a:endParaRPr sz="1765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1368" y="3913767"/>
            <a:ext cx="2084293" cy="215152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721300" y="5068196"/>
            <a:ext cx="121024" cy="0"/>
          </a:xfrm>
          <a:custGeom>
            <a:avLst/>
            <a:gdLst/>
            <a:ahLst/>
            <a:cxnLst/>
            <a:rect l="l" t="t" r="r" b="b"/>
            <a:pathLst>
              <a:path w="137159">
                <a:moveTo>
                  <a:pt x="0" y="0"/>
                </a:moveTo>
                <a:lnTo>
                  <a:pt x="137160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0" name="object 10"/>
          <p:cNvSpPr txBox="1"/>
          <p:nvPr/>
        </p:nvSpPr>
        <p:spPr>
          <a:xfrm>
            <a:off x="7718160" y="5061027"/>
            <a:ext cx="134471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765" spc="-44" dirty="0">
                <a:latin typeface="Times New Roman"/>
                <a:cs typeface="Times New Roman"/>
              </a:rPr>
              <a:t>2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59393" y="4875684"/>
            <a:ext cx="918882" cy="298155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3619">
              <a:spcBef>
                <a:spcPts val="101"/>
              </a:spcBef>
            </a:pPr>
            <a:r>
              <a:rPr sz="1765" i="1" dirty="0">
                <a:latin typeface="Times New Roman"/>
                <a:cs typeface="Times New Roman"/>
              </a:rPr>
              <a:t>U</a:t>
            </a:r>
            <a:r>
              <a:rPr sz="1765" i="1" spc="202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Symbol"/>
                <a:cs typeface="Symbol"/>
              </a:rPr>
              <a:t></a:t>
            </a:r>
            <a:r>
              <a:rPr sz="1765" spc="53" dirty="0">
                <a:latin typeface="Times New Roman"/>
                <a:cs typeface="Times New Roman"/>
              </a:rPr>
              <a:t> </a:t>
            </a:r>
            <a:r>
              <a:rPr sz="2647" baseline="34722" dirty="0">
                <a:latin typeface="Times New Roman"/>
                <a:cs typeface="Times New Roman"/>
              </a:rPr>
              <a:t>1</a:t>
            </a:r>
            <a:r>
              <a:rPr sz="2647" spc="-92" baseline="34722" dirty="0">
                <a:latin typeface="Times New Roman"/>
                <a:cs typeface="Times New Roman"/>
              </a:rPr>
              <a:t> </a:t>
            </a:r>
            <a:r>
              <a:rPr sz="1765" i="1" spc="-22" dirty="0">
                <a:latin typeface="Times New Roman"/>
                <a:cs typeface="Times New Roman"/>
              </a:rPr>
              <a:t>F</a:t>
            </a:r>
            <a:r>
              <a:rPr sz="1853" i="1" spc="-22" dirty="0">
                <a:latin typeface="Symbol"/>
                <a:cs typeface="Symbol"/>
              </a:rPr>
              <a:t></a:t>
            </a:r>
            <a:endParaRPr sz="1853">
              <a:latin typeface="Symbol"/>
              <a:cs typeface="Symbo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74559" y="3896958"/>
            <a:ext cx="2504515" cy="2203637"/>
            <a:chOff x="5372100" y="4416552"/>
            <a:chExt cx="2838450" cy="2497455"/>
          </a:xfrm>
        </p:grpSpPr>
        <p:sp>
          <p:nvSpPr>
            <p:cNvPr id="13" name="object 13"/>
            <p:cNvSpPr/>
            <p:nvPr/>
          </p:nvSpPr>
          <p:spPr>
            <a:xfrm>
              <a:off x="7296150" y="5726430"/>
              <a:ext cx="767080" cy="246379"/>
            </a:xfrm>
            <a:custGeom>
              <a:avLst/>
              <a:gdLst/>
              <a:ahLst/>
              <a:cxnLst/>
              <a:rect l="l" t="t" r="r" b="b"/>
              <a:pathLst>
                <a:path w="767079" h="246379">
                  <a:moveTo>
                    <a:pt x="71851" y="205090"/>
                  </a:moveTo>
                  <a:lnTo>
                    <a:pt x="62484" y="172973"/>
                  </a:lnTo>
                  <a:lnTo>
                    <a:pt x="0" y="231647"/>
                  </a:lnTo>
                  <a:lnTo>
                    <a:pt x="56388" y="241387"/>
                  </a:lnTo>
                  <a:lnTo>
                    <a:pt x="56388" y="211073"/>
                  </a:lnTo>
                  <a:lnTo>
                    <a:pt x="59436" y="208787"/>
                  </a:lnTo>
                  <a:lnTo>
                    <a:pt x="71851" y="205090"/>
                  </a:lnTo>
                  <a:close/>
                </a:path>
                <a:path w="767079" h="246379">
                  <a:moveTo>
                    <a:pt x="74548" y="214338"/>
                  </a:moveTo>
                  <a:lnTo>
                    <a:pt x="71851" y="205090"/>
                  </a:lnTo>
                  <a:lnTo>
                    <a:pt x="59436" y="208787"/>
                  </a:lnTo>
                  <a:lnTo>
                    <a:pt x="56388" y="211073"/>
                  </a:lnTo>
                  <a:lnTo>
                    <a:pt x="56388" y="214883"/>
                  </a:lnTo>
                  <a:lnTo>
                    <a:pt x="58674" y="217169"/>
                  </a:lnTo>
                  <a:lnTo>
                    <a:pt x="62484" y="217931"/>
                  </a:lnTo>
                  <a:lnTo>
                    <a:pt x="74548" y="214338"/>
                  </a:lnTo>
                  <a:close/>
                </a:path>
                <a:path w="767079" h="246379">
                  <a:moveTo>
                    <a:pt x="83820" y="246125"/>
                  </a:moveTo>
                  <a:lnTo>
                    <a:pt x="74548" y="214338"/>
                  </a:lnTo>
                  <a:lnTo>
                    <a:pt x="62484" y="217931"/>
                  </a:lnTo>
                  <a:lnTo>
                    <a:pt x="58674" y="217169"/>
                  </a:lnTo>
                  <a:lnTo>
                    <a:pt x="56388" y="214883"/>
                  </a:lnTo>
                  <a:lnTo>
                    <a:pt x="56388" y="241387"/>
                  </a:lnTo>
                  <a:lnTo>
                    <a:pt x="83820" y="246125"/>
                  </a:lnTo>
                  <a:close/>
                </a:path>
                <a:path w="767079" h="246379">
                  <a:moveTo>
                    <a:pt x="766572" y="3047"/>
                  </a:moveTo>
                  <a:lnTo>
                    <a:pt x="764286" y="0"/>
                  </a:lnTo>
                  <a:lnTo>
                    <a:pt x="760476" y="0"/>
                  </a:lnTo>
                  <a:lnTo>
                    <a:pt x="71851" y="205090"/>
                  </a:lnTo>
                  <a:lnTo>
                    <a:pt x="74548" y="214338"/>
                  </a:lnTo>
                  <a:lnTo>
                    <a:pt x="763524" y="9143"/>
                  </a:lnTo>
                  <a:lnTo>
                    <a:pt x="765810" y="6857"/>
                  </a:lnTo>
                  <a:lnTo>
                    <a:pt x="766572" y="30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5391150" y="4435602"/>
              <a:ext cx="2362200" cy="2435860"/>
            </a:xfrm>
            <a:custGeom>
              <a:avLst/>
              <a:gdLst/>
              <a:ahLst/>
              <a:cxnLst/>
              <a:rect l="l" t="t" r="r" b="b"/>
              <a:pathLst>
                <a:path w="2362200" h="2435859">
                  <a:moveTo>
                    <a:pt x="0" y="2435352"/>
                  </a:moveTo>
                  <a:lnTo>
                    <a:pt x="236220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5391150" y="6827520"/>
              <a:ext cx="2819400" cy="86360"/>
            </a:xfrm>
            <a:custGeom>
              <a:avLst/>
              <a:gdLst/>
              <a:ahLst/>
              <a:cxnLst/>
              <a:rect l="l" t="t" r="r" b="b"/>
              <a:pathLst>
                <a:path w="2819400" h="86359">
                  <a:moveTo>
                    <a:pt x="2747771" y="57150"/>
                  </a:moveTo>
                  <a:lnTo>
                    <a:pt x="2747771" y="28955"/>
                  </a:lnTo>
                  <a:lnTo>
                    <a:pt x="0" y="28955"/>
                  </a:lnTo>
                  <a:lnTo>
                    <a:pt x="0" y="57150"/>
                  </a:lnTo>
                  <a:lnTo>
                    <a:pt x="2747771" y="57150"/>
                  </a:lnTo>
                  <a:close/>
                </a:path>
                <a:path w="2819400" h="86359">
                  <a:moveTo>
                    <a:pt x="2819399" y="43433"/>
                  </a:moveTo>
                  <a:lnTo>
                    <a:pt x="2733293" y="0"/>
                  </a:lnTo>
                  <a:lnTo>
                    <a:pt x="2733293" y="28955"/>
                  </a:lnTo>
                  <a:lnTo>
                    <a:pt x="2747771" y="28955"/>
                  </a:lnTo>
                  <a:lnTo>
                    <a:pt x="2747771" y="78931"/>
                  </a:lnTo>
                  <a:lnTo>
                    <a:pt x="2819399" y="43433"/>
                  </a:lnTo>
                  <a:close/>
                </a:path>
                <a:path w="2819400" h="86359">
                  <a:moveTo>
                    <a:pt x="2747771" y="78931"/>
                  </a:moveTo>
                  <a:lnTo>
                    <a:pt x="2747771" y="57150"/>
                  </a:lnTo>
                  <a:lnTo>
                    <a:pt x="2733293" y="57150"/>
                  </a:lnTo>
                  <a:lnTo>
                    <a:pt x="2733293" y="86105"/>
                  </a:lnTo>
                  <a:lnTo>
                    <a:pt x="2747771" y="7893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6" name="object 2">
            <a:extLst>
              <a:ext uri="{FF2B5EF4-FFF2-40B4-BE49-F238E27FC236}">
                <a16:creationId xmlns:a16="http://schemas.microsoft.com/office/drawing/2014/main" id="{D31414EE-AB07-4061-BA26-2CA3B63C03A5}"/>
              </a:ext>
            </a:extLst>
          </p:cNvPr>
          <p:cNvSpPr txBox="1">
            <a:spLocks/>
          </p:cNvSpPr>
          <p:nvPr/>
        </p:nvSpPr>
        <p:spPr>
          <a:xfrm>
            <a:off x="2082975" y="130648"/>
            <a:ext cx="4978050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>
              <a:lnSpc>
                <a:spcPct val="100000"/>
              </a:lnSpc>
              <a:spcBef>
                <a:spcPts val="84"/>
              </a:spcBef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Elastic </a:t>
            </a:r>
            <a:r>
              <a:rPr 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Strain Energy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13129" y="1174259"/>
            <a:ext cx="6652372" cy="4990649"/>
          </a:xfrm>
          <a:prstGeom prst="rect">
            <a:avLst/>
          </a:prstGeom>
        </p:spPr>
        <p:txBody>
          <a:bodyPr vert="horz" wrap="square" lIns="0" tIns="133910" rIns="0" bIns="0" rtlCol="0">
            <a:spAutoFit/>
          </a:bodyPr>
          <a:lstStyle/>
          <a:p>
            <a:pPr marL="414079" indent="-402873">
              <a:spcBef>
                <a:spcPts val="1054"/>
              </a:spcBef>
              <a:buChar char="•"/>
              <a:tabLst>
                <a:tab pos="414079" algn="l"/>
              </a:tabLst>
            </a:pP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first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law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of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thermodynamics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states:</a:t>
            </a:r>
            <a:endParaRPr sz="2118" dirty="0">
              <a:latin typeface="Times New Roman"/>
              <a:cs typeface="Times New Roman"/>
            </a:endParaRPr>
          </a:p>
          <a:p>
            <a:pPr marL="418562">
              <a:spcBef>
                <a:spcPts val="1054"/>
              </a:spcBef>
            </a:pPr>
            <a:r>
              <a:rPr sz="2118" i="1" dirty="0">
                <a:latin typeface="Times New Roman"/>
                <a:cs typeface="Times New Roman"/>
              </a:rPr>
              <a:t>dU</a:t>
            </a:r>
            <a:r>
              <a:rPr sz="2118" i="1" spc="22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-163" dirty="0">
                <a:latin typeface="Times New Roman"/>
                <a:cs typeface="Times New Roman"/>
              </a:rPr>
              <a:t> </a:t>
            </a:r>
            <a:r>
              <a:rPr sz="2206" i="1" spc="-62" dirty="0">
                <a:latin typeface="Symbol"/>
                <a:cs typeface="Symbol"/>
              </a:rPr>
              <a:t></a:t>
            </a:r>
            <a:r>
              <a:rPr sz="2206" spc="-309" dirty="0">
                <a:latin typeface="Times New Roman"/>
                <a:cs typeface="Times New Roman"/>
              </a:rPr>
              <a:t> </a:t>
            </a:r>
            <a:r>
              <a:rPr sz="2118" i="1" spc="-22" dirty="0">
                <a:latin typeface="Times New Roman"/>
                <a:cs typeface="Times New Roman"/>
              </a:rPr>
              <a:t>Q</a:t>
            </a:r>
            <a:r>
              <a:rPr sz="2118" i="1" spc="-14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</a:t>
            </a:r>
            <a:r>
              <a:rPr sz="2118" spc="-265" dirty="0">
                <a:latin typeface="Times New Roman"/>
                <a:cs typeface="Times New Roman"/>
              </a:rPr>
              <a:t> </a:t>
            </a:r>
            <a:r>
              <a:rPr sz="2206" i="1" dirty="0">
                <a:latin typeface="Symbol"/>
                <a:cs typeface="Symbol"/>
              </a:rPr>
              <a:t></a:t>
            </a:r>
            <a:r>
              <a:rPr sz="2118" i="1" dirty="0">
                <a:latin typeface="Times New Roman"/>
                <a:cs typeface="Times New Roman"/>
              </a:rPr>
              <a:t>W</a:t>
            </a:r>
            <a:r>
              <a:rPr sz="2118" i="1" spc="25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-172" dirty="0">
                <a:latin typeface="Times New Roman"/>
                <a:cs typeface="Times New Roman"/>
              </a:rPr>
              <a:t> </a:t>
            </a:r>
            <a:r>
              <a:rPr sz="2118" i="1" dirty="0">
                <a:latin typeface="Times New Roman"/>
                <a:cs typeface="Times New Roman"/>
              </a:rPr>
              <a:t>TdS </a:t>
            </a:r>
            <a:r>
              <a:rPr sz="2118" dirty="0">
                <a:latin typeface="Symbol"/>
                <a:cs typeface="Symbol"/>
              </a:rPr>
              <a:t></a:t>
            </a:r>
            <a:r>
              <a:rPr sz="2118" spc="-101" dirty="0">
                <a:latin typeface="Times New Roman"/>
                <a:cs typeface="Times New Roman"/>
              </a:rPr>
              <a:t> </a:t>
            </a:r>
            <a:r>
              <a:rPr sz="2118" i="1" spc="-22" dirty="0">
                <a:latin typeface="Times New Roman"/>
                <a:cs typeface="Times New Roman"/>
              </a:rPr>
              <a:t>PdV</a:t>
            </a:r>
            <a:endParaRPr sz="2118" dirty="0">
              <a:latin typeface="Times New Roman"/>
              <a:cs typeface="Times New Roman"/>
            </a:endParaRPr>
          </a:p>
          <a:p>
            <a:pPr marL="414640">
              <a:spcBef>
                <a:spcPts val="1368"/>
              </a:spcBef>
            </a:pPr>
            <a:r>
              <a:rPr sz="2118" spc="-9" dirty="0">
                <a:latin typeface="Times New Roman"/>
                <a:cs typeface="Times New Roman"/>
              </a:rPr>
              <a:t>where,</a:t>
            </a:r>
            <a:endParaRPr sz="2118" dirty="0">
              <a:latin typeface="Times New Roman"/>
              <a:cs typeface="Times New Roman"/>
            </a:endParaRPr>
          </a:p>
          <a:p>
            <a:pPr>
              <a:spcBef>
                <a:spcPts val="93"/>
              </a:spcBef>
            </a:pPr>
            <a:endParaRPr sz="2118" dirty="0">
              <a:latin typeface="Times New Roman"/>
              <a:cs typeface="Times New Roman"/>
            </a:endParaRPr>
          </a:p>
          <a:p>
            <a:pPr marL="414640"/>
            <a:r>
              <a:rPr sz="2118" i="1" dirty="0">
                <a:latin typeface="Times New Roman"/>
                <a:cs typeface="Times New Roman"/>
              </a:rPr>
              <a:t>dU</a:t>
            </a:r>
            <a:r>
              <a:rPr sz="2118" i="1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=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internal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energy</a:t>
            </a:r>
            <a:endParaRPr sz="2118" dirty="0">
              <a:latin typeface="Times New Roman"/>
              <a:cs typeface="Times New Roman"/>
            </a:endParaRPr>
          </a:p>
          <a:p>
            <a:pPr marL="414640">
              <a:lnSpc>
                <a:spcPts val="2537"/>
              </a:lnSpc>
            </a:pPr>
            <a:r>
              <a:rPr sz="2118" i="1" dirty="0">
                <a:latin typeface="Times New Roman"/>
                <a:cs typeface="Times New Roman"/>
              </a:rPr>
              <a:t>δQ</a:t>
            </a:r>
            <a:r>
              <a:rPr sz="2118" i="1" spc="-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=</a:t>
            </a:r>
            <a:r>
              <a:rPr sz="2118" spc="-13" dirty="0">
                <a:latin typeface="Times New Roman"/>
                <a:cs typeface="Times New Roman"/>
              </a:rPr>
              <a:t> </a:t>
            </a:r>
            <a:r>
              <a:rPr sz="2118" spc="-18" dirty="0">
                <a:latin typeface="Times New Roman"/>
                <a:cs typeface="Times New Roman"/>
              </a:rPr>
              <a:t>heat</a:t>
            </a:r>
            <a:endParaRPr lang="en-US" sz="2118" spc="-18" dirty="0">
              <a:latin typeface="Times New Roman"/>
              <a:cs typeface="Times New Roman"/>
            </a:endParaRPr>
          </a:p>
          <a:p>
            <a:pPr marL="414640">
              <a:lnSpc>
                <a:spcPts val="2537"/>
              </a:lnSpc>
            </a:pPr>
            <a:r>
              <a:rPr sz="2118" i="1" dirty="0" err="1">
                <a:latin typeface="Times New Roman"/>
                <a:cs typeface="Times New Roman"/>
              </a:rPr>
              <a:t>δW</a:t>
            </a:r>
            <a:r>
              <a:rPr sz="2118" i="1" spc="-3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=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mechanical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work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spc="-18" dirty="0">
                <a:latin typeface="Times New Roman"/>
                <a:cs typeface="Times New Roman"/>
              </a:rPr>
              <a:t>done</a:t>
            </a:r>
            <a:endParaRPr sz="2118" dirty="0">
              <a:latin typeface="Times New Roman"/>
              <a:cs typeface="Times New Roman"/>
            </a:endParaRPr>
          </a:p>
          <a:p>
            <a:pPr>
              <a:spcBef>
                <a:spcPts val="1112"/>
              </a:spcBef>
            </a:pPr>
            <a:endParaRPr sz="2118" dirty="0">
              <a:latin typeface="Times New Roman"/>
              <a:cs typeface="Times New Roman"/>
            </a:endParaRPr>
          </a:p>
          <a:p>
            <a:pPr marL="414640" marR="83488" indent="-403433">
              <a:buChar char="•"/>
              <a:tabLst>
                <a:tab pos="414640" algn="l"/>
              </a:tabLst>
            </a:pPr>
            <a:r>
              <a:rPr sz="2118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During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elastic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deformation</a:t>
            </a:r>
            <a:r>
              <a:rPr sz="2118" dirty="0">
                <a:latin typeface="Times New Roman"/>
                <a:cs typeface="Times New Roman"/>
              </a:rPr>
              <a:t>,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amount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of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heat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generated </a:t>
            </a:r>
            <a:r>
              <a:rPr sz="2118" dirty="0">
                <a:latin typeface="Times New Roman"/>
                <a:cs typeface="Times New Roman"/>
              </a:rPr>
              <a:t>is</a:t>
            </a:r>
            <a:r>
              <a:rPr sz="2118" spc="-9" dirty="0">
                <a:latin typeface="Times New Roman"/>
                <a:cs typeface="Times New Roman"/>
              </a:rPr>
              <a:t> negligible.</a:t>
            </a:r>
            <a:endParaRPr sz="2118" dirty="0">
              <a:latin typeface="Times New Roman"/>
              <a:cs typeface="Times New Roman"/>
            </a:endParaRPr>
          </a:p>
          <a:p>
            <a:pPr>
              <a:spcBef>
                <a:spcPts val="1107"/>
              </a:spcBef>
              <a:buFont typeface="Times New Roman"/>
              <a:buChar char="•"/>
            </a:pPr>
            <a:endParaRPr sz="2118" dirty="0">
              <a:latin typeface="Times New Roman"/>
              <a:cs typeface="Times New Roman"/>
            </a:endParaRPr>
          </a:p>
          <a:p>
            <a:pPr marL="414640" marR="4483" indent="-403993">
              <a:buChar char="•"/>
              <a:tabLst>
                <a:tab pos="414640" algn="l"/>
              </a:tabLst>
            </a:pPr>
            <a:r>
              <a:rPr sz="2118" dirty="0">
                <a:latin typeface="Times New Roman"/>
                <a:cs typeface="Times New Roman"/>
              </a:rPr>
              <a:t>Thus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work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done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on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body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is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converted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into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internal </a:t>
            </a:r>
            <a:r>
              <a:rPr sz="2118" dirty="0">
                <a:latin typeface="Times New Roman"/>
                <a:cs typeface="Times New Roman"/>
              </a:rPr>
              <a:t>energy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and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is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fully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recovered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upon</a:t>
            </a:r>
            <a:r>
              <a:rPr sz="2118" spc="-18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unloading.</a:t>
            </a:r>
            <a:endParaRPr sz="2118" dirty="0">
              <a:latin typeface="Times New Roman"/>
              <a:cs typeface="Times New Roman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DDF15FB-ACC2-4FDE-94AD-7D7D8C711C40}"/>
              </a:ext>
            </a:extLst>
          </p:cNvPr>
          <p:cNvSpPr txBox="1">
            <a:spLocks/>
          </p:cNvSpPr>
          <p:nvPr/>
        </p:nvSpPr>
        <p:spPr>
          <a:xfrm>
            <a:off x="2082975" y="130648"/>
            <a:ext cx="4978050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>
              <a:lnSpc>
                <a:spcPct val="100000"/>
              </a:lnSpc>
              <a:spcBef>
                <a:spcPts val="84"/>
              </a:spcBef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Elastic </a:t>
            </a:r>
            <a:r>
              <a:rPr 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Strain Energy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2227" y="899588"/>
            <a:ext cx="7011521" cy="708988"/>
          </a:xfrm>
          <a:prstGeom prst="rect">
            <a:avLst/>
          </a:prstGeom>
        </p:spPr>
        <p:txBody>
          <a:bodyPr vert="horz" wrap="square" lIns="0" tIns="56590" rIns="0" bIns="0" rtlCol="0">
            <a:spAutoFit/>
          </a:bodyPr>
          <a:lstStyle/>
          <a:p>
            <a:pPr marL="313781" marR="4483" indent="-302575">
              <a:spcBef>
                <a:spcPts val="361"/>
              </a:spcBef>
              <a:buChar char="•"/>
              <a:tabLst>
                <a:tab pos="313781" algn="l"/>
                <a:tab pos="3649389" algn="l"/>
              </a:tabLst>
            </a:pPr>
            <a:r>
              <a:rPr sz="2118" dirty="0">
                <a:latin typeface="Times New Roman"/>
                <a:cs typeface="Times New Roman"/>
              </a:rPr>
              <a:t>Consider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an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elemental</a:t>
            </a:r>
            <a:r>
              <a:rPr sz="2118" spc="-1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cube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that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is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subjected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to</a:t>
            </a:r>
            <a:r>
              <a:rPr sz="2118" spc="-1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only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an</a:t>
            </a:r>
            <a:r>
              <a:rPr sz="2118" spc="-18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elastic </a:t>
            </a:r>
            <a:r>
              <a:rPr sz="2118" dirty="0">
                <a:latin typeface="Times New Roman"/>
                <a:cs typeface="Times New Roman"/>
              </a:rPr>
              <a:t>tensile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stress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along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-40" dirty="0">
                <a:latin typeface="Times New Roman"/>
                <a:cs typeface="Times New Roman"/>
              </a:rPr>
              <a:t> </a:t>
            </a:r>
            <a:r>
              <a:rPr sz="2118" i="1" spc="-9" dirty="0">
                <a:latin typeface="Times New Roman"/>
                <a:cs typeface="Times New Roman"/>
              </a:rPr>
              <a:t>x</a:t>
            </a:r>
            <a:r>
              <a:rPr sz="2118" spc="-9" dirty="0">
                <a:latin typeface="Times New Roman"/>
                <a:cs typeface="Times New Roman"/>
              </a:rPr>
              <a:t>-axis.</a:t>
            </a:r>
            <a:r>
              <a:rPr sz="2118" dirty="0">
                <a:latin typeface="Times New Roman"/>
                <a:cs typeface="Times New Roman"/>
              </a:rPr>
              <a:t>	The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elastic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strain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energy,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i="1" dirty="0">
                <a:latin typeface="Times New Roman"/>
                <a:cs typeface="Times New Roman"/>
              </a:rPr>
              <a:t>U</a:t>
            </a:r>
            <a:r>
              <a:rPr sz="2118" dirty="0">
                <a:latin typeface="Times New Roman"/>
                <a:cs typeface="Times New Roman"/>
              </a:rPr>
              <a:t>,</a:t>
            </a:r>
            <a:r>
              <a:rPr sz="2118" spc="-22" dirty="0">
                <a:latin typeface="Times New Roman"/>
                <a:cs typeface="Times New Roman"/>
              </a:rPr>
              <a:t> is:</a:t>
            </a:r>
            <a:endParaRPr sz="2118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63551" y="2015042"/>
            <a:ext cx="140634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8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2993329" y="2929723"/>
            <a:ext cx="140634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8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3907728" y="2929723"/>
            <a:ext cx="140074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496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5877722" y="2929723"/>
            <a:ext cx="140074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496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2859748" y="2007525"/>
            <a:ext cx="15744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4" dirty="0">
                <a:latin typeface="Times New Roman"/>
                <a:cs typeface="Times New Roman"/>
              </a:rPr>
              <a:t>2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4996" y="1801763"/>
            <a:ext cx="290624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118" i="1" dirty="0">
                <a:latin typeface="Times New Roman"/>
                <a:cs typeface="Times New Roman"/>
              </a:rPr>
              <a:t>U</a:t>
            </a:r>
            <a:r>
              <a:rPr sz="2118" i="1" spc="21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9" dirty="0">
                <a:latin typeface="Times New Roman"/>
                <a:cs typeface="Times New Roman"/>
              </a:rPr>
              <a:t> </a:t>
            </a:r>
            <a:r>
              <a:rPr sz="3177" baseline="34722" dirty="0">
                <a:latin typeface="Times New Roman"/>
                <a:cs typeface="Times New Roman"/>
              </a:rPr>
              <a:t>1</a:t>
            </a:r>
            <a:r>
              <a:rPr sz="3177" spc="-265" baseline="34722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(load)(deformation)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84814" y="2551067"/>
            <a:ext cx="107184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925095" algn="l"/>
              </a:tabLst>
            </a:pPr>
            <a:r>
              <a:rPr sz="2118" spc="-44" dirty="0">
                <a:latin typeface="Times New Roman"/>
                <a:cs typeface="Times New Roman"/>
              </a:rPr>
              <a:t>1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Times New Roman"/>
                <a:cs typeface="Times New Roman"/>
              </a:rPr>
              <a:t>1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69219" y="2551067"/>
            <a:ext cx="15744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4" dirty="0">
                <a:latin typeface="Times New Roman"/>
                <a:cs typeface="Times New Roman"/>
              </a:rPr>
              <a:t>1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77426" y="3344729"/>
            <a:ext cx="5939634" cy="67598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altLang="zh-CN" sz="2118" dirty="0">
                <a:latin typeface="Times New Roman"/>
                <a:cs typeface="Times New Roman"/>
              </a:rPr>
              <a:t>= </a:t>
            </a:r>
            <a:r>
              <a:rPr sz="2118" dirty="0">
                <a:latin typeface="Times New Roman"/>
                <a:cs typeface="Times New Roman"/>
              </a:rPr>
              <a:t>total</a:t>
            </a:r>
            <a:r>
              <a:rPr sz="2118" spc="-7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elastic</a:t>
            </a:r>
            <a:r>
              <a:rPr sz="2118" spc="-53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energy</a:t>
            </a:r>
            <a:r>
              <a:rPr sz="2118" spc="-10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absorbed</a:t>
            </a:r>
            <a:r>
              <a:rPr sz="2118" spc="-40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by</a:t>
            </a:r>
            <a:r>
              <a:rPr sz="2118" spc="-10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-53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material</a:t>
            </a:r>
            <a:r>
              <a:rPr lang="en-US" sz="2118" spc="-9" dirty="0">
                <a:latin typeface="Times New Roman"/>
                <a:cs typeface="Times New Roman"/>
              </a:rPr>
              <a:t> </a:t>
            </a:r>
            <a:r>
              <a:rPr lang="en-US" altLang="zh-CN" sz="2118" spc="-9" dirty="0">
                <a:latin typeface="Times New Roman"/>
                <a:cs typeface="Times New Roman"/>
              </a:rPr>
              <a:t>element.</a:t>
            </a:r>
            <a:endParaRPr lang="en-US" altLang="zh-CN" sz="2118" dirty="0">
              <a:latin typeface="Times New Roman"/>
              <a:cs typeface="Times New Roman"/>
            </a:endParaRPr>
          </a:p>
          <a:p>
            <a:pPr marL="11206">
              <a:spcBef>
                <a:spcPts val="88"/>
              </a:spcBef>
            </a:pPr>
            <a:endParaRPr sz="2118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20310" y="2654020"/>
            <a:ext cx="5308226" cy="41306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33619">
              <a:spcBef>
                <a:spcPts val="97"/>
              </a:spcBef>
              <a:tabLst>
                <a:tab pos="867382" algn="l"/>
                <a:tab pos="1765581" algn="l"/>
                <a:tab pos="3735680" algn="l"/>
              </a:tabLst>
            </a:pPr>
            <a:r>
              <a:rPr sz="2118" i="1" dirty="0">
                <a:latin typeface="Times New Roman"/>
                <a:cs typeface="Times New Roman"/>
              </a:rPr>
              <a:t>dU</a:t>
            </a:r>
            <a:r>
              <a:rPr sz="2118" i="1" spc="194" dirty="0">
                <a:latin typeface="Times New Roman"/>
                <a:cs typeface="Times New Roman"/>
              </a:rPr>
              <a:t> </a:t>
            </a:r>
            <a:r>
              <a:rPr sz="2118" spc="-44" dirty="0">
                <a:latin typeface="Symbol"/>
                <a:cs typeface="Symbol"/>
              </a:rPr>
              <a:t>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i="1" dirty="0">
                <a:latin typeface="Times New Roman"/>
                <a:cs typeface="Times New Roman"/>
              </a:rPr>
              <a:t>Fdu</a:t>
            </a:r>
            <a:r>
              <a:rPr sz="2118" i="1" spc="26" dirty="0">
                <a:latin typeface="Times New Roman"/>
                <a:cs typeface="Times New Roman"/>
              </a:rPr>
              <a:t> </a:t>
            </a:r>
            <a:r>
              <a:rPr sz="2118" spc="-53" dirty="0">
                <a:latin typeface="Symbol"/>
                <a:cs typeface="Symbol"/>
              </a:rPr>
              <a:t>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3905" spc="-191" baseline="-2824" dirty="0">
                <a:latin typeface="Symbol"/>
                <a:cs typeface="Symbol"/>
              </a:rPr>
              <a:t></a:t>
            </a:r>
            <a:r>
              <a:rPr sz="2206" i="1" spc="-128" dirty="0">
                <a:latin typeface="Symbol"/>
                <a:cs typeface="Symbol"/>
              </a:rPr>
              <a:t></a:t>
            </a:r>
            <a:r>
              <a:rPr sz="2206" spc="-265" dirty="0">
                <a:latin typeface="Times New Roman"/>
                <a:cs typeface="Times New Roman"/>
              </a:rPr>
              <a:t> </a:t>
            </a:r>
            <a:r>
              <a:rPr sz="1853" i="1" baseline="-23809" dirty="0">
                <a:latin typeface="Times New Roman"/>
                <a:cs typeface="Times New Roman"/>
              </a:rPr>
              <a:t>xx</a:t>
            </a:r>
            <a:r>
              <a:rPr sz="1853" i="1" spc="-13" baseline="-23809" dirty="0">
                <a:latin typeface="Times New Roman"/>
                <a:cs typeface="Times New Roman"/>
              </a:rPr>
              <a:t> </a:t>
            </a:r>
            <a:r>
              <a:rPr sz="2118" i="1" spc="-22" dirty="0">
                <a:latin typeface="Times New Roman"/>
                <a:cs typeface="Times New Roman"/>
              </a:rPr>
              <a:t>A</a:t>
            </a:r>
            <a:r>
              <a:rPr sz="3905" spc="-33" baseline="-2824" dirty="0">
                <a:latin typeface="Symbol"/>
                <a:cs typeface="Symbol"/>
              </a:rPr>
              <a:t></a:t>
            </a:r>
            <a:r>
              <a:rPr sz="2206" i="1" spc="-22" dirty="0">
                <a:latin typeface="Symbol"/>
                <a:cs typeface="Symbol"/>
              </a:rPr>
              <a:t></a:t>
            </a:r>
            <a:r>
              <a:rPr sz="2206" spc="-318" dirty="0">
                <a:latin typeface="Times New Roman"/>
                <a:cs typeface="Times New Roman"/>
              </a:rPr>
              <a:t> </a:t>
            </a:r>
            <a:r>
              <a:rPr sz="1853" i="1" spc="-26" baseline="-23809" dirty="0">
                <a:latin typeface="Times New Roman"/>
                <a:cs typeface="Times New Roman"/>
              </a:rPr>
              <a:t>xx</a:t>
            </a:r>
            <a:r>
              <a:rPr sz="1853" i="1" spc="-258" baseline="-23809" dirty="0">
                <a:latin typeface="Times New Roman"/>
                <a:cs typeface="Times New Roman"/>
              </a:rPr>
              <a:t> </a:t>
            </a:r>
            <a:r>
              <a:rPr sz="2118" i="1" spc="-9" dirty="0">
                <a:latin typeface="Times New Roman"/>
                <a:cs typeface="Times New Roman"/>
              </a:rPr>
              <a:t>dx</a:t>
            </a:r>
            <a:r>
              <a:rPr sz="3905" spc="-13" baseline="-2824" dirty="0">
                <a:latin typeface="Symbol"/>
                <a:cs typeface="Symbol"/>
              </a:rPr>
              <a:t></a:t>
            </a:r>
            <a:r>
              <a:rPr sz="3905" spc="-278" baseline="-2824" dirty="0">
                <a:latin typeface="Times New Roman"/>
                <a:cs typeface="Times New Roman"/>
              </a:rPr>
              <a:t> </a:t>
            </a:r>
            <a:r>
              <a:rPr sz="2118" spc="-44" dirty="0">
                <a:latin typeface="Symbol"/>
                <a:cs typeface="Symbol"/>
              </a:rPr>
              <a:t>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3905" spc="-191" baseline="-2824" dirty="0">
                <a:latin typeface="Symbol"/>
                <a:cs typeface="Symbol"/>
              </a:rPr>
              <a:t></a:t>
            </a:r>
            <a:r>
              <a:rPr sz="2206" i="1" spc="-128" dirty="0">
                <a:latin typeface="Symbol"/>
                <a:cs typeface="Symbol"/>
              </a:rPr>
              <a:t></a:t>
            </a:r>
            <a:r>
              <a:rPr sz="2206" spc="-260" dirty="0">
                <a:latin typeface="Times New Roman"/>
                <a:cs typeface="Times New Roman"/>
              </a:rPr>
              <a:t> </a:t>
            </a:r>
            <a:r>
              <a:rPr sz="1853" i="1" spc="-26" baseline="-23809" dirty="0">
                <a:latin typeface="Times New Roman"/>
                <a:cs typeface="Times New Roman"/>
              </a:rPr>
              <a:t>xx</a:t>
            </a:r>
            <a:r>
              <a:rPr sz="2206" i="1" spc="-18" dirty="0">
                <a:latin typeface="Symbol"/>
                <a:cs typeface="Symbol"/>
              </a:rPr>
              <a:t></a:t>
            </a:r>
            <a:r>
              <a:rPr sz="2206" spc="-313" dirty="0">
                <a:latin typeface="Times New Roman"/>
                <a:cs typeface="Times New Roman"/>
              </a:rPr>
              <a:t> </a:t>
            </a:r>
            <a:r>
              <a:rPr sz="1853" i="1" baseline="-23809" dirty="0">
                <a:latin typeface="Times New Roman"/>
                <a:cs typeface="Times New Roman"/>
              </a:rPr>
              <a:t>xx</a:t>
            </a:r>
            <a:r>
              <a:rPr sz="1853" i="1" spc="79" baseline="-23809" dirty="0">
                <a:latin typeface="Times New Roman"/>
                <a:cs typeface="Times New Roman"/>
              </a:rPr>
              <a:t> </a:t>
            </a:r>
            <a:r>
              <a:rPr sz="3905" spc="-132" baseline="-2824" dirty="0">
                <a:latin typeface="Symbol"/>
                <a:cs typeface="Symbol"/>
              </a:rPr>
              <a:t></a:t>
            </a:r>
            <a:r>
              <a:rPr sz="3905" spc="-463" baseline="-2824" dirty="0">
                <a:latin typeface="Times New Roman"/>
                <a:cs typeface="Times New Roman"/>
              </a:rPr>
              <a:t> </a:t>
            </a:r>
            <a:r>
              <a:rPr sz="2118" i="1" spc="-18" dirty="0">
                <a:latin typeface="Times New Roman"/>
                <a:cs typeface="Times New Roman"/>
              </a:rPr>
              <a:t>Adx</a:t>
            </a:r>
            <a:r>
              <a:rPr sz="3905" spc="-26" baseline="-2824" dirty="0">
                <a:latin typeface="Symbol"/>
                <a:cs typeface="Symbol"/>
              </a:rPr>
              <a:t></a:t>
            </a:r>
            <a:endParaRPr sz="3905" baseline="-2824" dirty="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42808" y="2922875"/>
            <a:ext cx="3409950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56032">
              <a:spcBef>
                <a:spcPts val="88"/>
              </a:spcBef>
              <a:tabLst>
                <a:tab pos="357487" algn="l"/>
                <a:tab pos="1271375" algn="l"/>
                <a:tab pos="3241474" algn="l"/>
              </a:tabLst>
            </a:pPr>
            <a:r>
              <a:rPr lang="zh-CN" altLang="en-US" sz="3177" baseline="-42824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Times New Roman"/>
                <a:cs typeface="Times New Roman"/>
              </a:rPr>
              <a:t>2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Times New Roman"/>
                <a:cs typeface="Times New Roman"/>
              </a:rPr>
              <a:t>2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Times New Roman"/>
                <a:cs typeface="Times New Roman"/>
              </a:rPr>
              <a:t>2</a:t>
            </a:r>
            <a:endParaRPr sz="2118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20310" y="4123693"/>
            <a:ext cx="6453524" cy="603672"/>
          </a:xfrm>
          <a:prstGeom prst="rect">
            <a:avLst/>
          </a:prstGeom>
        </p:spPr>
        <p:txBody>
          <a:bodyPr vert="horz" wrap="square" lIns="0" tIns="64434" rIns="0" bIns="0" rtlCol="0">
            <a:spAutoFit/>
          </a:bodyPr>
          <a:lstStyle/>
          <a:p>
            <a:pPr marL="23534" marR="4483" indent="-12887">
              <a:lnSpc>
                <a:spcPts val="2127"/>
              </a:lnSpc>
              <a:spcBef>
                <a:spcPts val="507"/>
              </a:spcBef>
            </a:pPr>
            <a:r>
              <a:rPr sz="2118" dirty="0">
                <a:latin typeface="Times New Roman"/>
                <a:cs typeface="Times New Roman"/>
              </a:rPr>
              <a:t>Since</a:t>
            </a:r>
            <a:r>
              <a:rPr sz="2118" spc="-49" dirty="0">
                <a:latin typeface="Times New Roman"/>
                <a:cs typeface="Times New Roman"/>
              </a:rPr>
              <a:t> </a:t>
            </a:r>
            <a:r>
              <a:rPr sz="2118" i="1" dirty="0">
                <a:latin typeface="Times New Roman"/>
                <a:cs typeface="Times New Roman"/>
              </a:rPr>
              <a:t>Adx</a:t>
            </a:r>
            <a:r>
              <a:rPr sz="2118" i="1" spc="8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is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-40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volume,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-4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elastic</a:t>
            </a:r>
            <a:r>
              <a:rPr sz="2118" spc="-4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strain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energy</a:t>
            </a:r>
            <a:r>
              <a:rPr sz="2118" spc="-93" dirty="0">
                <a:latin typeface="Times New Roman"/>
                <a:cs typeface="Times New Roman"/>
              </a:rPr>
              <a:t> </a:t>
            </a:r>
            <a:r>
              <a:rPr sz="2118" spc="-22" dirty="0">
                <a:latin typeface="Times New Roman"/>
                <a:cs typeface="Times New Roman"/>
              </a:rPr>
              <a:t>per </a:t>
            </a:r>
            <a:r>
              <a:rPr sz="2118" dirty="0">
                <a:latin typeface="Times New Roman"/>
                <a:cs typeface="Times New Roman"/>
              </a:rPr>
              <a:t>unit</a:t>
            </a:r>
            <a:r>
              <a:rPr sz="2118" spc="-40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volume</a:t>
            </a:r>
            <a:r>
              <a:rPr sz="2118" spc="-53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(i.e.,</a:t>
            </a:r>
            <a:r>
              <a:rPr sz="2118" spc="-40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-53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strain</a:t>
            </a:r>
            <a:r>
              <a:rPr sz="2118" spc="-40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energy</a:t>
            </a:r>
            <a:r>
              <a:rPr sz="2118" spc="-10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density)</a:t>
            </a:r>
            <a:r>
              <a:rPr sz="2118" spc="-44" dirty="0">
                <a:latin typeface="Times New Roman"/>
                <a:cs typeface="Times New Roman"/>
              </a:rPr>
              <a:t> </a:t>
            </a:r>
            <a:r>
              <a:rPr sz="2118" spc="-22" dirty="0">
                <a:latin typeface="Times New Roman"/>
                <a:cs typeface="Times New Roman"/>
              </a:rPr>
              <a:t>is:</a:t>
            </a:r>
            <a:endParaRPr sz="2118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77100" y="5404059"/>
            <a:ext cx="451596" cy="0"/>
          </a:xfrm>
          <a:custGeom>
            <a:avLst/>
            <a:gdLst/>
            <a:ahLst/>
            <a:cxnLst/>
            <a:rect l="l" t="t" r="r" b="b"/>
            <a:pathLst>
              <a:path w="511810">
                <a:moveTo>
                  <a:pt x="0" y="0"/>
                </a:moveTo>
                <a:lnTo>
                  <a:pt x="511302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5414671" y="5404059"/>
            <a:ext cx="140074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496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" name="object 18"/>
          <p:cNvSpPr txBox="1"/>
          <p:nvPr/>
        </p:nvSpPr>
        <p:spPr>
          <a:xfrm>
            <a:off x="4281981" y="5373967"/>
            <a:ext cx="100853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44" dirty="0">
                <a:latin typeface="Times New Roman"/>
                <a:cs typeface="Times New Roman"/>
              </a:rPr>
              <a:t>o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70760" y="5373967"/>
            <a:ext cx="450476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  <a:tabLst>
                <a:tab pos="301454" algn="l"/>
              </a:tabLst>
            </a:pPr>
            <a:r>
              <a:rPr sz="1235" i="1" spc="-22" dirty="0">
                <a:latin typeface="Times New Roman"/>
                <a:cs typeface="Times New Roman"/>
              </a:rPr>
              <a:t>xx</a:t>
            </a:r>
            <a:r>
              <a:rPr sz="1235" i="1" dirty="0">
                <a:latin typeface="Times New Roman"/>
                <a:cs typeface="Times New Roman"/>
              </a:rPr>
              <a:t>	</a:t>
            </a:r>
            <a:r>
              <a:rPr sz="1235" i="1" spc="-22" dirty="0">
                <a:latin typeface="Times New Roman"/>
                <a:cs typeface="Times New Roman"/>
              </a:rPr>
              <a:t>xx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12960" y="5025381"/>
            <a:ext cx="85052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704327" algn="l"/>
              </a:tabLst>
            </a:pPr>
            <a:r>
              <a:rPr sz="2118" i="1" spc="-22" dirty="0">
                <a:latin typeface="Times New Roman"/>
                <a:cs typeface="Times New Roman"/>
              </a:rPr>
              <a:t>dU</a:t>
            </a:r>
            <a:r>
              <a:rPr sz="2118" i="1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Times New Roman"/>
                <a:cs typeface="Times New Roman"/>
              </a:rPr>
              <a:t>1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94133" y="5397191"/>
            <a:ext cx="873499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726739" algn="l"/>
              </a:tabLst>
            </a:pPr>
            <a:r>
              <a:rPr sz="2118" i="1" spc="-22" dirty="0">
                <a:latin typeface="Times New Roman"/>
                <a:cs typeface="Times New Roman"/>
              </a:rPr>
              <a:t>Adx</a:t>
            </a:r>
            <a:r>
              <a:rPr sz="2118" i="1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Times New Roman"/>
                <a:cs typeface="Times New Roman"/>
              </a:rPr>
              <a:t>2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89024" y="5128360"/>
            <a:ext cx="1353110" cy="41306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403433" algn="l"/>
                <a:tab pos="834322" algn="l"/>
                <a:tab pos="1168276" algn="l"/>
              </a:tabLst>
            </a:pPr>
            <a:r>
              <a:rPr sz="2118" spc="-44" dirty="0">
                <a:latin typeface="Symbol"/>
                <a:cs typeface="Symbol"/>
              </a:rPr>
              <a:t>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3905" spc="-33" baseline="-2824" dirty="0">
                <a:latin typeface="Symbol"/>
                <a:cs typeface="Symbol"/>
              </a:rPr>
              <a:t></a:t>
            </a:r>
            <a:r>
              <a:rPr sz="2206" i="1" spc="-22" dirty="0">
                <a:latin typeface="Symbol"/>
                <a:cs typeface="Symbol"/>
              </a:rPr>
              <a:t></a:t>
            </a:r>
            <a:r>
              <a:rPr sz="2206" dirty="0">
                <a:latin typeface="Times New Roman"/>
                <a:cs typeface="Times New Roman"/>
              </a:rPr>
              <a:t>	</a:t>
            </a:r>
            <a:r>
              <a:rPr sz="2206" i="1" spc="-44" dirty="0">
                <a:latin typeface="Symbol"/>
                <a:cs typeface="Symbol"/>
              </a:rPr>
              <a:t></a:t>
            </a:r>
            <a:r>
              <a:rPr sz="2206" dirty="0">
                <a:latin typeface="Times New Roman"/>
                <a:cs typeface="Times New Roman"/>
              </a:rPr>
              <a:t>	</a:t>
            </a:r>
            <a:r>
              <a:rPr sz="3905" spc="-33" baseline="-2824" dirty="0">
                <a:latin typeface="Symbol"/>
                <a:cs typeface="Symbol"/>
              </a:rPr>
              <a:t></a:t>
            </a:r>
            <a:r>
              <a:rPr sz="2118" spc="-22" dirty="0">
                <a:latin typeface="Times New Roman"/>
                <a:cs typeface="Times New Roman"/>
              </a:rPr>
              <a:t>.</a:t>
            </a:r>
            <a:endParaRPr sz="2118" dirty="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69526" y="5190790"/>
            <a:ext cx="552450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392786" algn="l"/>
              </a:tabLst>
            </a:pPr>
            <a:r>
              <a:rPr sz="2118" i="1" spc="-44" dirty="0">
                <a:latin typeface="Times New Roman"/>
                <a:cs typeface="Times New Roman"/>
              </a:rPr>
              <a:t>U</a:t>
            </a:r>
            <a:r>
              <a:rPr sz="2118" i="1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Symbol"/>
                <a:cs typeface="Symbol"/>
              </a:rPr>
              <a:t></a:t>
            </a:r>
            <a:endParaRPr sz="2118">
              <a:latin typeface="Symbol"/>
              <a:cs typeface="Symbo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22119" y="3266794"/>
            <a:ext cx="1117787" cy="1119468"/>
            <a:chOff x="779335" y="3702367"/>
            <a:chExt cx="1266825" cy="1268730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8670" y="4086605"/>
              <a:ext cx="864108" cy="8763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88670" y="4085843"/>
              <a:ext cx="864235" cy="876300"/>
            </a:xfrm>
            <a:custGeom>
              <a:avLst/>
              <a:gdLst/>
              <a:ahLst/>
              <a:cxnLst/>
              <a:rect l="l" t="t" r="r" b="b"/>
              <a:pathLst>
                <a:path w="864235" h="876300">
                  <a:moveTo>
                    <a:pt x="0" y="0"/>
                  </a:moveTo>
                  <a:lnTo>
                    <a:pt x="0" y="876300"/>
                  </a:lnTo>
                  <a:lnTo>
                    <a:pt x="864108" y="876300"/>
                  </a:lnTo>
                  <a:lnTo>
                    <a:pt x="86410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52778" y="3707129"/>
              <a:ext cx="388620" cy="379095"/>
            </a:xfrm>
            <a:custGeom>
              <a:avLst/>
              <a:gdLst/>
              <a:ahLst/>
              <a:cxnLst/>
              <a:rect l="l" t="t" r="r" b="b"/>
              <a:pathLst>
                <a:path w="388619" h="379095">
                  <a:moveTo>
                    <a:pt x="0" y="378713"/>
                  </a:moveTo>
                  <a:lnTo>
                    <a:pt x="38862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1652778" y="4583429"/>
              <a:ext cx="388620" cy="379095"/>
            </a:xfrm>
            <a:custGeom>
              <a:avLst/>
              <a:gdLst/>
              <a:ahLst/>
              <a:cxnLst/>
              <a:rect l="l" t="t" r="r" b="b"/>
              <a:pathLst>
                <a:path w="388619" h="379095">
                  <a:moveTo>
                    <a:pt x="0" y="378713"/>
                  </a:moveTo>
                  <a:lnTo>
                    <a:pt x="38862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784098" y="3707129"/>
              <a:ext cx="389890" cy="379095"/>
            </a:xfrm>
            <a:custGeom>
              <a:avLst/>
              <a:gdLst/>
              <a:ahLst/>
              <a:cxnLst/>
              <a:rect l="l" t="t" r="r" b="b"/>
              <a:pathLst>
                <a:path w="389890" h="379095">
                  <a:moveTo>
                    <a:pt x="0" y="378713"/>
                  </a:moveTo>
                  <a:lnTo>
                    <a:pt x="38938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874776" y="4425886"/>
              <a:ext cx="409575" cy="391160"/>
            </a:xfrm>
            <a:custGeom>
              <a:avLst/>
              <a:gdLst/>
              <a:ahLst/>
              <a:cxnLst/>
              <a:rect l="l" t="t" r="r" b="b"/>
              <a:pathLst>
                <a:path w="409575" h="391160">
                  <a:moveTo>
                    <a:pt x="64008" y="271843"/>
                  </a:moveTo>
                  <a:lnTo>
                    <a:pt x="60198" y="264223"/>
                  </a:lnTo>
                  <a:lnTo>
                    <a:pt x="44958" y="259651"/>
                  </a:lnTo>
                  <a:lnTo>
                    <a:pt x="36576" y="264223"/>
                  </a:lnTo>
                  <a:lnTo>
                    <a:pt x="34290" y="271843"/>
                  </a:lnTo>
                  <a:lnTo>
                    <a:pt x="0" y="390715"/>
                  </a:lnTo>
                  <a:lnTo>
                    <a:pt x="10668" y="388149"/>
                  </a:lnTo>
                  <a:lnTo>
                    <a:pt x="10668" y="360235"/>
                  </a:lnTo>
                  <a:lnTo>
                    <a:pt x="48916" y="323927"/>
                  </a:lnTo>
                  <a:lnTo>
                    <a:pt x="61722" y="279463"/>
                  </a:lnTo>
                  <a:lnTo>
                    <a:pt x="64008" y="271843"/>
                  </a:lnTo>
                  <a:close/>
                </a:path>
                <a:path w="409575" h="391160">
                  <a:moveTo>
                    <a:pt x="48916" y="323927"/>
                  </a:moveTo>
                  <a:lnTo>
                    <a:pt x="10668" y="360235"/>
                  </a:lnTo>
                  <a:lnTo>
                    <a:pt x="17526" y="367621"/>
                  </a:lnTo>
                  <a:lnTo>
                    <a:pt x="17526" y="357187"/>
                  </a:lnTo>
                  <a:lnTo>
                    <a:pt x="40929" y="351659"/>
                  </a:lnTo>
                  <a:lnTo>
                    <a:pt x="48916" y="323927"/>
                  </a:lnTo>
                  <a:close/>
                </a:path>
                <a:path w="409575" h="391160">
                  <a:moveTo>
                    <a:pt x="132588" y="352615"/>
                  </a:moveTo>
                  <a:lnTo>
                    <a:pt x="129540" y="337375"/>
                  </a:lnTo>
                  <a:lnTo>
                    <a:pt x="121920" y="332041"/>
                  </a:lnTo>
                  <a:lnTo>
                    <a:pt x="114300" y="334327"/>
                  </a:lnTo>
                  <a:lnTo>
                    <a:pt x="68854" y="345062"/>
                  </a:lnTo>
                  <a:lnTo>
                    <a:pt x="30480" y="381571"/>
                  </a:lnTo>
                  <a:lnTo>
                    <a:pt x="10668" y="360235"/>
                  </a:lnTo>
                  <a:lnTo>
                    <a:pt x="10668" y="388149"/>
                  </a:lnTo>
                  <a:lnTo>
                    <a:pt x="120396" y="361759"/>
                  </a:lnTo>
                  <a:lnTo>
                    <a:pt x="128016" y="360235"/>
                  </a:lnTo>
                  <a:lnTo>
                    <a:pt x="132588" y="352615"/>
                  </a:lnTo>
                  <a:close/>
                </a:path>
                <a:path w="409575" h="391160">
                  <a:moveTo>
                    <a:pt x="40929" y="351659"/>
                  </a:moveTo>
                  <a:lnTo>
                    <a:pt x="17526" y="357187"/>
                  </a:lnTo>
                  <a:lnTo>
                    <a:pt x="34290" y="374713"/>
                  </a:lnTo>
                  <a:lnTo>
                    <a:pt x="40929" y="351659"/>
                  </a:lnTo>
                  <a:close/>
                </a:path>
                <a:path w="409575" h="391160">
                  <a:moveTo>
                    <a:pt x="68854" y="345062"/>
                  </a:moveTo>
                  <a:lnTo>
                    <a:pt x="40929" y="351659"/>
                  </a:lnTo>
                  <a:lnTo>
                    <a:pt x="34290" y="374713"/>
                  </a:lnTo>
                  <a:lnTo>
                    <a:pt x="17526" y="357187"/>
                  </a:lnTo>
                  <a:lnTo>
                    <a:pt x="17526" y="367621"/>
                  </a:lnTo>
                  <a:lnTo>
                    <a:pt x="30480" y="381571"/>
                  </a:lnTo>
                  <a:lnTo>
                    <a:pt x="68854" y="345062"/>
                  </a:lnTo>
                  <a:close/>
                </a:path>
                <a:path w="409575" h="391160">
                  <a:moveTo>
                    <a:pt x="372988" y="55717"/>
                  </a:moveTo>
                  <a:lnTo>
                    <a:pt x="369629" y="55018"/>
                  </a:lnTo>
                  <a:lnTo>
                    <a:pt x="360426" y="48577"/>
                  </a:lnTo>
                  <a:lnTo>
                    <a:pt x="354115" y="38945"/>
                  </a:lnTo>
                  <a:lnTo>
                    <a:pt x="353411" y="34883"/>
                  </a:lnTo>
                  <a:lnTo>
                    <a:pt x="48916" y="323927"/>
                  </a:lnTo>
                  <a:lnTo>
                    <a:pt x="40929" y="351659"/>
                  </a:lnTo>
                  <a:lnTo>
                    <a:pt x="68854" y="345062"/>
                  </a:lnTo>
                  <a:lnTo>
                    <a:pt x="372988" y="55717"/>
                  </a:lnTo>
                  <a:close/>
                </a:path>
                <a:path w="409575" h="391160">
                  <a:moveTo>
                    <a:pt x="409479" y="29432"/>
                  </a:moveTo>
                  <a:lnTo>
                    <a:pt x="407562" y="18585"/>
                  </a:lnTo>
                  <a:lnTo>
                    <a:pt x="401574" y="8953"/>
                  </a:lnTo>
                  <a:lnTo>
                    <a:pt x="392370" y="2405"/>
                  </a:lnTo>
                  <a:lnTo>
                    <a:pt x="381666" y="0"/>
                  </a:lnTo>
                  <a:lnTo>
                    <a:pt x="371094" y="1833"/>
                  </a:lnTo>
                  <a:lnTo>
                    <a:pt x="370820" y="1881"/>
                  </a:lnTo>
                  <a:lnTo>
                    <a:pt x="361188" y="8191"/>
                  </a:lnTo>
                  <a:lnTo>
                    <a:pt x="354639" y="17395"/>
                  </a:lnTo>
                  <a:lnTo>
                    <a:pt x="352234" y="28098"/>
                  </a:lnTo>
                  <a:lnTo>
                    <a:pt x="353411" y="34883"/>
                  </a:lnTo>
                  <a:lnTo>
                    <a:pt x="371094" y="18097"/>
                  </a:lnTo>
                  <a:lnTo>
                    <a:pt x="390906" y="38671"/>
                  </a:lnTo>
                  <a:lnTo>
                    <a:pt x="390906" y="55376"/>
                  </a:lnTo>
                  <a:lnTo>
                    <a:pt x="391179" y="55328"/>
                  </a:lnTo>
                  <a:lnTo>
                    <a:pt x="400812" y="49339"/>
                  </a:lnTo>
                  <a:lnTo>
                    <a:pt x="407253" y="40135"/>
                  </a:lnTo>
                  <a:lnTo>
                    <a:pt x="409479" y="29432"/>
                  </a:lnTo>
                  <a:close/>
                </a:path>
                <a:path w="409575" h="391160">
                  <a:moveTo>
                    <a:pt x="390906" y="38671"/>
                  </a:moveTo>
                  <a:lnTo>
                    <a:pt x="371094" y="18097"/>
                  </a:lnTo>
                  <a:lnTo>
                    <a:pt x="353411" y="34883"/>
                  </a:lnTo>
                  <a:lnTo>
                    <a:pt x="354115" y="38945"/>
                  </a:lnTo>
                  <a:lnTo>
                    <a:pt x="360426" y="48577"/>
                  </a:lnTo>
                  <a:lnTo>
                    <a:pt x="369629" y="55018"/>
                  </a:lnTo>
                  <a:lnTo>
                    <a:pt x="372988" y="55717"/>
                  </a:lnTo>
                  <a:lnTo>
                    <a:pt x="390906" y="38671"/>
                  </a:lnTo>
                  <a:close/>
                </a:path>
                <a:path w="409575" h="391160">
                  <a:moveTo>
                    <a:pt x="390906" y="55376"/>
                  </a:moveTo>
                  <a:lnTo>
                    <a:pt x="390906" y="38671"/>
                  </a:lnTo>
                  <a:lnTo>
                    <a:pt x="372988" y="55717"/>
                  </a:lnTo>
                  <a:lnTo>
                    <a:pt x="380333" y="57245"/>
                  </a:lnTo>
                  <a:lnTo>
                    <a:pt x="390906" y="5537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1084326" y="4640579"/>
              <a:ext cx="342900" cy="330200"/>
            </a:xfrm>
            <a:custGeom>
              <a:avLst/>
              <a:gdLst/>
              <a:ahLst/>
              <a:cxnLst/>
              <a:rect l="l" t="t" r="r" b="b"/>
              <a:pathLst>
                <a:path w="342900" h="330200">
                  <a:moveTo>
                    <a:pt x="342900" y="329946"/>
                  </a:moveTo>
                  <a:lnTo>
                    <a:pt x="342900" y="0"/>
                  </a:lnTo>
                  <a:lnTo>
                    <a:pt x="0" y="0"/>
                  </a:lnTo>
                  <a:lnTo>
                    <a:pt x="0" y="329946"/>
                  </a:lnTo>
                  <a:lnTo>
                    <a:pt x="342900" y="3299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58956" y="4106272"/>
            <a:ext cx="347943" cy="29765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33619">
              <a:spcBef>
                <a:spcPts val="97"/>
              </a:spcBef>
            </a:pPr>
            <a:r>
              <a:rPr sz="2780" i="1" spc="-92" baseline="13227" dirty="0">
                <a:solidFill>
                  <a:srgbClr val="FF0000"/>
                </a:solidFill>
                <a:latin typeface="Symbol"/>
                <a:cs typeface="Symbol"/>
              </a:rPr>
              <a:t></a:t>
            </a:r>
            <a:r>
              <a:rPr sz="2780" spc="-324" baseline="1322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15" i="1" spc="-22" dirty="0">
                <a:solidFill>
                  <a:srgbClr val="FF0000"/>
                </a:solidFill>
                <a:latin typeface="Times New Roman"/>
                <a:cs typeface="Times New Roman"/>
              </a:rPr>
              <a:t>xx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00505" y="3685390"/>
            <a:ext cx="127187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b="1" i="1" spc="-44" dirty="0">
                <a:latin typeface="Times New Roman"/>
                <a:cs typeface="Times New Roman"/>
              </a:rPr>
              <a:t>A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51965" y="5256015"/>
            <a:ext cx="124946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22" dirty="0">
                <a:latin typeface="Times New Roman"/>
                <a:cs typeface="Times New Roman"/>
              </a:rPr>
              <a:t>xx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87468" y="4457882"/>
            <a:ext cx="16024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u="sng" spc="-28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588" i="1" u="sng" spc="-4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79618" y="4571466"/>
            <a:ext cx="707651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677" i="1" spc="-66" dirty="0">
                <a:latin typeface="Symbol"/>
                <a:cs typeface="Symbol"/>
              </a:rPr>
              <a:t></a:t>
            </a:r>
            <a:r>
              <a:rPr sz="1677" spc="-199" dirty="0">
                <a:latin typeface="Times New Roman"/>
                <a:cs typeface="Times New Roman"/>
              </a:rPr>
              <a:t> </a:t>
            </a:r>
            <a:r>
              <a:rPr sz="1390" i="1" baseline="-23809" dirty="0">
                <a:latin typeface="Times New Roman"/>
                <a:cs typeface="Times New Roman"/>
              </a:rPr>
              <a:t>xx</a:t>
            </a:r>
            <a:r>
              <a:rPr sz="1390" i="1" spc="456" baseline="-23809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Symbol"/>
                <a:cs typeface="Symbol"/>
              </a:rPr>
              <a:t></a:t>
            </a:r>
            <a:r>
              <a:rPr sz="1588" spc="265" dirty="0">
                <a:latin typeface="Times New Roman"/>
                <a:cs typeface="Times New Roman"/>
              </a:rPr>
              <a:t> </a:t>
            </a:r>
            <a:r>
              <a:rPr sz="2382" i="1" spc="-66" baseline="-43209" dirty="0">
                <a:latin typeface="Times New Roman"/>
                <a:cs typeface="Times New Roman"/>
              </a:rPr>
              <a:t>A</a:t>
            </a:r>
            <a:endParaRPr sz="2382" baseline="-43209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01676" y="4993746"/>
            <a:ext cx="44039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baseline="-33950" dirty="0">
                <a:latin typeface="Symbol"/>
                <a:cs typeface="Symbol"/>
              </a:rPr>
              <a:t></a:t>
            </a:r>
            <a:r>
              <a:rPr sz="2382" spc="119" baseline="-33950" dirty="0">
                <a:latin typeface="Times New Roman"/>
                <a:cs typeface="Times New Roman"/>
              </a:rPr>
              <a:t> </a:t>
            </a:r>
            <a:r>
              <a:rPr sz="1588" i="1" u="sng" spc="-2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du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502941" y="5274116"/>
            <a:ext cx="21291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22" dirty="0">
                <a:latin typeface="Times New Roman"/>
                <a:cs typeface="Times New Roman"/>
              </a:rPr>
              <a:t>dx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41025" y="5107330"/>
            <a:ext cx="111498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i="1" spc="-44" dirty="0">
                <a:latin typeface="Symbol"/>
                <a:cs typeface="Symbol"/>
              </a:rPr>
              <a:t></a:t>
            </a:r>
            <a:endParaRPr sz="1677">
              <a:latin typeface="Symbol"/>
              <a:cs typeface="Symbo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019958" y="2413746"/>
            <a:ext cx="559174" cy="557493"/>
            <a:chOff x="1003553" y="2735579"/>
            <a:chExt cx="633730" cy="631825"/>
          </a:xfrm>
        </p:grpSpPr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553" y="3137153"/>
              <a:ext cx="231648" cy="23012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181100" y="2735579"/>
              <a:ext cx="455930" cy="455295"/>
            </a:xfrm>
            <a:custGeom>
              <a:avLst/>
              <a:gdLst/>
              <a:ahLst/>
              <a:cxnLst/>
              <a:rect l="l" t="t" r="r" b="b"/>
              <a:pathLst>
                <a:path w="455930" h="455294">
                  <a:moveTo>
                    <a:pt x="455676" y="406146"/>
                  </a:moveTo>
                  <a:lnTo>
                    <a:pt x="449694" y="402653"/>
                  </a:lnTo>
                  <a:lnTo>
                    <a:pt x="449580" y="402336"/>
                  </a:lnTo>
                  <a:lnTo>
                    <a:pt x="448983" y="402221"/>
                  </a:lnTo>
                  <a:lnTo>
                    <a:pt x="372618" y="357378"/>
                  </a:lnTo>
                  <a:lnTo>
                    <a:pt x="368808" y="356616"/>
                  </a:lnTo>
                  <a:lnTo>
                    <a:pt x="365760" y="358902"/>
                  </a:lnTo>
                  <a:lnTo>
                    <a:pt x="364998" y="362712"/>
                  </a:lnTo>
                  <a:lnTo>
                    <a:pt x="367284" y="365760"/>
                  </a:lnTo>
                  <a:lnTo>
                    <a:pt x="429031" y="401574"/>
                  </a:lnTo>
                  <a:lnTo>
                    <a:pt x="54102" y="401574"/>
                  </a:lnTo>
                  <a:lnTo>
                    <a:pt x="54102" y="26936"/>
                  </a:lnTo>
                  <a:lnTo>
                    <a:pt x="49174" y="18605"/>
                  </a:lnTo>
                  <a:lnTo>
                    <a:pt x="53340" y="25641"/>
                  </a:lnTo>
                  <a:lnTo>
                    <a:pt x="54102" y="26936"/>
                  </a:lnTo>
                  <a:lnTo>
                    <a:pt x="89916" y="87630"/>
                  </a:lnTo>
                  <a:lnTo>
                    <a:pt x="92202" y="89916"/>
                  </a:lnTo>
                  <a:lnTo>
                    <a:pt x="96012" y="89154"/>
                  </a:lnTo>
                  <a:lnTo>
                    <a:pt x="98298" y="86868"/>
                  </a:lnTo>
                  <a:lnTo>
                    <a:pt x="97536" y="83058"/>
                  </a:lnTo>
                  <a:lnTo>
                    <a:pt x="49530" y="0"/>
                  </a:lnTo>
                  <a:lnTo>
                    <a:pt x="46012" y="5981"/>
                  </a:lnTo>
                  <a:lnTo>
                    <a:pt x="45720" y="6096"/>
                  </a:lnTo>
                  <a:lnTo>
                    <a:pt x="44386" y="8750"/>
                  </a:lnTo>
                  <a:lnTo>
                    <a:pt x="762" y="83058"/>
                  </a:lnTo>
                  <a:lnTo>
                    <a:pt x="0" y="86868"/>
                  </a:lnTo>
                  <a:lnTo>
                    <a:pt x="2286" y="89154"/>
                  </a:lnTo>
                  <a:lnTo>
                    <a:pt x="6096" y="89916"/>
                  </a:lnTo>
                  <a:lnTo>
                    <a:pt x="9144" y="87630"/>
                  </a:lnTo>
                  <a:lnTo>
                    <a:pt x="44196" y="27203"/>
                  </a:lnTo>
                  <a:lnTo>
                    <a:pt x="44196" y="406146"/>
                  </a:lnTo>
                  <a:lnTo>
                    <a:pt x="45720" y="409194"/>
                  </a:lnTo>
                  <a:lnTo>
                    <a:pt x="49530" y="410718"/>
                  </a:lnTo>
                  <a:lnTo>
                    <a:pt x="429031" y="410718"/>
                  </a:lnTo>
                  <a:lnTo>
                    <a:pt x="367284" y="446532"/>
                  </a:lnTo>
                  <a:lnTo>
                    <a:pt x="364998" y="449580"/>
                  </a:lnTo>
                  <a:lnTo>
                    <a:pt x="365760" y="452628"/>
                  </a:lnTo>
                  <a:lnTo>
                    <a:pt x="368808" y="454914"/>
                  </a:lnTo>
                  <a:lnTo>
                    <a:pt x="372618" y="454914"/>
                  </a:lnTo>
                  <a:lnTo>
                    <a:pt x="451104" y="408838"/>
                  </a:lnTo>
                  <a:lnTo>
                    <a:pt x="455676" y="4061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93781" y="2870499"/>
            <a:ext cx="100853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i="1" spc="-44" dirty="0">
                <a:latin typeface="Arial"/>
                <a:cs typeface="Arial"/>
              </a:rPr>
              <a:t>x</a:t>
            </a:r>
            <a:endParaRPr sz="1235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78910" y="2527605"/>
            <a:ext cx="100853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i="1" spc="-44" dirty="0">
                <a:latin typeface="Arial"/>
                <a:cs typeface="Arial"/>
              </a:rPr>
              <a:t>y</a:t>
            </a:r>
            <a:endParaRPr sz="1235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34486" y="2154445"/>
            <a:ext cx="100853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i="1" spc="-44" dirty="0">
                <a:latin typeface="Arial"/>
                <a:cs typeface="Arial"/>
              </a:rPr>
              <a:t>z</a:t>
            </a:r>
            <a:endParaRPr sz="1235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69894" y="3270996"/>
            <a:ext cx="765921" cy="773206"/>
          </a:xfrm>
          <a:custGeom>
            <a:avLst/>
            <a:gdLst/>
            <a:ahLst/>
            <a:cxnLst/>
            <a:rect l="l" t="t" r="r" b="b"/>
            <a:pathLst>
              <a:path w="868044" h="876300">
                <a:moveTo>
                  <a:pt x="0" y="0"/>
                </a:moveTo>
                <a:lnTo>
                  <a:pt x="867918" y="0"/>
                </a:lnTo>
                <a:lnTo>
                  <a:pt x="867918" y="8763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2">
            <a:extLst>
              <a:ext uri="{FF2B5EF4-FFF2-40B4-BE49-F238E27FC236}">
                <a16:creationId xmlns:a16="http://schemas.microsoft.com/office/drawing/2014/main" id="{231E8768-F45D-44CB-BC37-1F36A3B88A3E}"/>
              </a:ext>
            </a:extLst>
          </p:cNvPr>
          <p:cNvSpPr txBox="1">
            <a:spLocks/>
          </p:cNvSpPr>
          <p:nvPr/>
        </p:nvSpPr>
        <p:spPr>
          <a:xfrm>
            <a:off x="2082975" y="130648"/>
            <a:ext cx="4978050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>
              <a:lnSpc>
                <a:spcPct val="100000"/>
              </a:lnSpc>
              <a:spcBef>
                <a:spcPts val="84"/>
              </a:spcBef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Elastic </a:t>
            </a:r>
            <a:r>
              <a:rPr 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Strain Energy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90575" y="2981838"/>
            <a:ext cx="140634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8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3922948" y="2981838"/>
            <a:ext cx="140634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8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3090575" y="3898255"/>
            <a:ext cx="140634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8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4350564" y="3898255"/>
            <a:ext cx="140074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496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5130494" y="3898255"/>
            <a:ext cx="140074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496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3095589" y="5557623"/>
            <a:ext cx="140634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8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3469334" y="2592028"/>
            <a:ext cx="100853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spc="-44" dirty="0">
                <a:latin typeface="Times New Roman"/>
                <a:cs typeface="Times New Roman"/>
              </a:rPr>
              <a:t>2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47916" y="2760786"/>
            <a:ext cx="100853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spc="-44" dirty="0">
                <a:latin typeface="Times New Roman"/>
                <a:cs typeface="Times New Roman"/>
              </a:rPr>
              <a:t>2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74184" y="3476836"/>
            <a:ext cx="100853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spc="-44" dirty="0">
                <a:latin typeface="Times New Roman"/>
                <a:cs typeface="Times New Roman"/>
              </a:rPr>
              <a:t>2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59491" y="3677197"/>
            <a:ext cx="100853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spc="-44" dirty="0">
                <a:latin typeface="Times New Roman"/>
                <a:cs typeface="Times New Roman"/>
              </a:rPr>
              <a:t>2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07869" y="1330522"/>
            <a:ext cx="2228290" cy="33610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118" dirty="0">
                <a:latin typeface="Times New Roman"/>
                <a:cs typeface="Times New Roman"/>
              </a:rPr>
              <a:t>From</a:t>
            </a:r>
            <a:r>
              <a:rPr sz="2118" spc="-93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Hooke's</a:t>
            </a:r>
            <a:r>
              <a:rPr sz="2118" spc="-7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law,</a:t>
            </a:r>
            <a:r>
              <a:rPr sz="2118" spc="-71" dirty="0">
                <a:latin typeface="Times New Roman"/>
                <a:cs typeface="Times New Roman"/>
              </a:rPr>
              <a:t> </a:t>
            </a:r>
            <a:endParaRPr sz="2250" dirty="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03829" y="2027594"/>
            <a:ext cx="1151965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9" dirty="0">
                <a:latin typeface="Times New Roman"/>
                <a:cs typeface="Times New Roman"/>
              </a:rPr>
              <a:t>Therefore: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82701" y="3519548"/>
            <a:ext cx="15744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4" dirty="0">
                <a:latin typeface="Times New Roman"/>
                <a:cs typeface="Times New Roman"/>
              </a:rPr>
              <a:t>1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42006" y="3519548"/>
            <a:ext cx="15744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4" dirty="0">
                <a:latin typeface="Times New Roman"/>
                <a:cs typeface="Times New Roman"/>
              </a:rPr>
              <a:t>1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21933" y="3519548"/>
            <a:ext cx="15744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4" dirty="0">
                <a:latin typeface="Times New Roman"/>
                <a:cs typeface="Times New Roman"/>
              </a:rPr>
              <a:t>1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00368" y="4442774"/>
            <a:ext cx="5801285" cy="603672"/>
          </a:xfrm>
          <a:prstGeom prst="rect">
            <a:avLst/>
          </a:prstGeom>
        </p:spPr>
        <p:txBody>
          <a:bodyPr vert="horz" wrap="square" lIns="0" tIns="64434" rIns="0" bIns="0" rtlCol="0">
            <a:spAutoFit/>
          </a:bodyPr>
          <a:lstStyle/>
          <a:p>
            <a:pPr marL="11206" marR="4483" indent="7845">
              <a:lnSpc>
                <a:spcPts val="2127"/>
              </a:lnSpc>
              <a:spcBef>
                <a:spcPts val="507"/>
              </a:spcBef>
            </a:pPr>
            <a:r>
              <a:rPr sz="2118" dirty="0">
                <a:latin typeface="Times New Roman"/>
                <a:cs typeface="Times New Roman"/>
              </a:rPr>
              <a:t>In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three</a:t>
            </a:r>
            <a:r>
              <a:rPr sz="2118" spc="-4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dimensions,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general</a:t>
            </a:r>
            <a:r>
              <a:rPr sz="2118" spc="-6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expression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for</a:t>
            </a:r>
            <a:r>
              <a:rPr sz="2118" spc="-44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elastic </a:t>
            </a:r>
            <a:r>
              <a:rPr sz="2118" dirty="0">
                <a:latin typeface="Times New Roman"/>
                <a:cs typeface="Times New Roman"/>
              </a:rPr>
              <a:t>strain</a:t>
            </a:r>
            <a:r>
              <a:rPr sz="2118" spc="-4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energy</a:t>
            </a:r>
            <a:r>
              <a:rPr sz="2118" spc="-101" dirty="0">
                <a:latin typeface="Times New Roman"/>
                <a:cs typeface="Times New Roman"/>
              </a:rPr>
              <a:t> </a:t>
            </a:r>
            <a:r>
              <a:rPr sz="2118" spc="-22" dirty="0">
                <a:latin typeface="Times New Roman"/>
                <a:cs typeface="Times New Roman"/>
              </a:rPr>
              <a:t>is:</a:t>
            </a:r>
            <a:endParaRPr sz="2118" dirty="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87714" y="5130303"/>
            <a:ext cx="161365" cy="763678"/>
          </a:xfrm>
          <a:prstGeom prst="rect">
            <a:avLst/>
          </a:prstGeom>
        </p:spPr>
        <p:txBody>
          <a:bodyPr vert="horz" wrap="square" lIns="0" tIns="59951" rIns="0" bIns="0" rtlCol="0">
            <a:spAutoFit/>
          </a:bodyPr>
          <a:lstStyle/>
          <a:p>
            <a:pPr marL="11206">
              <a:spcBef>
                <a:spcPts val="472"/>
              </a:spcBef>
            </a:pPr>
            <a:r>
              <a:rPr sz="2118" spc="-44" dirty="0">
                <a:latin typeface="Times New Roman"/>
                <a:cs typeface="Times New Roman"/>
              </a:rPr>
              <a:t>1</a:t>
            </a:r>
            <a:endParaRPr sz="2118">
              <a:latin typeface="Times New Roman"/>
              <a:cs typeface="Times New Roman"/>
            </a:endParaRPr>
          </a:p>
          <a:p>
            <a:pPr marL="15129">
              <a:spcBef>
                <a:spcPts val="388"/>
              </a:spcBef>
            </a:pPr>
            <a:r>
              <a:rPr sz="2118" spc="-44" dirty="0">
                <a:latin typeface="Times New Roman"/>
                <a:cs typeface="Times New Roman"/>
              </a:rPr>
              <a:t>2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70318" y="2782981"/>
            <a:ext cx="344581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  <a:tabLst>
                <a:tab pos="195553" algn="l"/>
              </a:tabLst>
            </a:pPr>
            <a:r>
              <a:rPr sz="1235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235" i="1" u="sng" spc="-2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xx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60566" y="2768547"/>
            <a:ext cx="597274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118" i="1" spc="57" dirty="0">
                <a:latin typeface="Times New Roman"/>
                <a:cs typeface="Times New Roman"/>
              </a:rPr>
              <a:t>U</a:t>
            </a:r>
            <a:r>
              <a:rPr sz="1853" i="1" spc="86" baseline="-23809" dirty="0">
                <a:latin typeface="Times New Roman"/>
                <a:cs typeface="Times New Roman"/>
              </a:rPr>
              <a:t>o</a:t>
            </a:r>
            <a:r>
              <a:rPr sz="1853" i="1" spc="622" baseline="-23809" dirty="0">
                <a:latin typeface="Times New Roman"/>
                <a:cs typeface="Times New Roman"/>
              </a:rPr>
              <a:t> </a:t>
            </a:r>
            <a:r>
              <a:rPr sz="2118" spc="-44" dirty="0">
                <a:latin typeface="Symbol"/>
                <a:cs typeface="Symbol"/>
              </a:rPr>
              <a:t>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33790" y="2951741"/>
            <a:ext cx="159684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22" dirty="0">
                <a:latin typeface="Times New Roman"/>
                <a:cs typeface="Times New Roman"/>
              </a:rPr>
              <a:t>xx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82727" y="2539668"/>
            <a:ext cx="992841" cy="782308"/>
          </a:xfrm>
          <a:prstGeom prst="rect">
            <a:avLst/>
          </a:prstGeom>
        </p:spPr>
        <p:txBody>
          <a:bodyPr vert="horz" wrap="square" lIns="0" tIns="58271" rIns="0" bIns="0" rtlCol="0">
            <a:spAutoFit/>
          </a:bodyPr>
          <a:lstStyle/>
          <a:p>
            <a:pPr marL="11206">
              <a:spcBef>
                <a:spcPts val="459"/>
              </a:spcBef>
              <a:tabLst>
                <a:tab pos="842727" algn="l"/>
              </a:tabLst>
            </a:pPr>
            <a:r>
              <a:rPr sz="2118" dirty="0">
                <a:latin typeface="Times New Roman"/>
                <a:cs typeface="Times New Roman"/>
              </a:rPr>
              <a:t>1</a:t>
            </a:r>
            <a:r>
              <a:rPr sz="2118" spc="-224" dirty="0">
                <a:latin typeface="Times New Roman"/>
                <a:cs typeface="Times New Roman"/>
              </a:rPr>
              <a:t> </a:t>
            </a:r>
            <a:r>
              <a:rPr sz="3375" i="1" spc="-66" baseline="1089" dirty="0">
                <a:latin typeface="Symbol"/>
                <a:cs typeface="Symbol"/>
              </a:rPr>
              <a:t></a:t>
            </a:r>
            <a:r>
              <a:rPr sz="3375" baseline="1089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Times New Roman"/>
                <a:cs typeface="Times New Roman"/>
              </a:rPr>
              <a:t>1</a:t>
            </a:r>
            <a:endParaRPr sz="2118">
              <a:latin typeface="Times New Roman"/>
              <a:cs typeface="Times New Roman"/>
            </a:endParaRPr>
          </a:p>
          <a:p>
            <a:pPr marL="15129">
              <a:spcBef>
                <a:spcPts val="357"/>
              </a:spcBef>
              <a:tabLst>
                <a:tab pos="294170" algn="l"/>
                <a:tab pos="846650" algn="l"/>
              </a:tabLst>
            </a:pPr>
            <a:r>
              <a:rPr sz="2118" spc="-44" dirty="0">
                <a:latin typeface="Times New Roman"/>
                <a:cs typeface="Times New Roman"/>
              </a:rPr>
              <a:t>2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i="1" spc="-44" dirty="0">
                <a:latin typeface="Times New Roman"/>
                <a:cs typeface="Times New Roman"/>
              </a:rPr>
              <a:t>E</a:t>
            </a:r>
            <a:r>
              <a:rPr sz="2118" i="1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Times New Roman"/>
                <a:cs typeface="Times New Roman"/>
              </a:rPr>
              <a:t>2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97307" y="2753221"/>
            <a:ext cx="2213162" cy="3564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  <a:tabLst>
                <a:tab pos="399511" algn="l"/>
                <a:tab pos="709931" algn="l"/>
              </a:tabLst>
            </a:pPr>
            <a:r>
              <a:rPr sz="2118" spc="-44" dirty="0">
                <a:latin typeface="Symbol"/>
                <a:cs typeface="Symbol"/>
              </a:rPr>
              <a:t>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250" i="1" spc="-44" dirty="0">
                <a:latin typeface="Symbol"/>
                <a:cs typeface="Symbol"/>
              </a:rPr>
              <a:t>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118" i="1" dirty="0">
                <a:latin typeface="Times New Roman"/>
                <a:cs typeface="Times New Roman"/>
              </a:rPr>
              <a:t>E</a:t>
            </a:r>
            <a:r>
              <a:rPr sz="2118" i="1" spc="19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[in </a:t>
            </a:r>
            <a:r>
              <a:rPr sz="2118" spc="-9" dirty="0">
                <a:latin typeface="Times New Roman"/>
                <a:cs typeface="Times New Roman"/>
              </a:rPr>
              <a:t>tension]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30307" y="3667790"/>
            <a:ext cx="289112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u="sng" spc="19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235" i="1" u="sng" spc="-2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xy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95447" y="3868151"/>
            <a:ext cx="1253938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  <a:tabLst>
                <a:tab pos="807427" algn="l"/>
                <a:tab pos="1104399" algn="l"/>
              </a:tabLst>
            </a:pPr>
            <a:r>
              <a:rPr sz="1235" i="1" spc="-44" dirty="0">
                <a:latin typeface="Times New Roman"/>
                <a:cs typeface="Times New Roman"/>
              </a:rPr>
              <a:t>o</a:t>
            </a:r>
            <a:r>
              <a:rPr sz="1235" i="1" dirty="0">
                <a:latin typeface="Times New Roman"/>
                <a:cs typeface="Times New Roman"/>
              </a:rPr>
              <a:t>	</a:t>
            </a:r>
            <a:r>
              <a:rPr sz="1235" i="1" spc="-22" dirty="0">
                <a:latin typeface="Times New Roman"/>
                <a:cs typeface="Times New Roman"/>
              </a:rPr>
              <a:t>xy</a:t>
            </a:r>
            <a:r>
              <a:rPr sz="1235" i="1" dirty="0">
                <a:latin typeface="Times New Roman"/>
                <a:cs typeface="Times New Roman"/>
              </a:rPr>
              <a:t>	</a:t>
            </a:r>
            <a:r>
              <a:rPr sz="1235" i="1" spc="-22" dirty="0">
                <a:latin typeface="Times New Roman"/>
                <a:cs typeface="Times New Roman"/>
              </a:rPr>
              <a:t>xy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445459" y="3868151"/>
            <a:ext cx="159684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22" dirty="0">
                <a:latin typeface="Times New Roman"/>
                <a:cs typeface="Times New Roman"/>
              </a:rPr>
              <a:t>xy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86740" y="3891358"/>
            <a:ext cx="219635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1270255" algn="l"/>
                <a:tab pos="2050226" algn="l"/>
              </a:tabLst>
            </a:pPr>
            <a:r>
              <a:rPr sz="2118" spc="-44" dirty="0">
                <a:latin typeface="Times New Roman"/>
                <a:cs typeface="Times New Roman"/>
              </a:rPr>
              <a:t>2</a:t>
            </a:r>
            <a:r>
              <a:rPr sz="2118" dirty="0">
                <a:latin typeface="Times New Roman"/>
                <a:cs typeface="Times New Roman"/>
              </a:rPr>
              <a:t>	2</a:t>
            </a:r>
            <a:r>
              <a:rPr sz="2118" spc="229" dirty="0">
                <a:latin typeface="Times New Roman"/>
                <a:cs typeface="Times New Roman"/>
              </a:rPr>
              <a:t> </a:t>
            </a:r>
            <a:r>
              <a:rPr sz="2118" i="1" spc="-44" dirty="0">
                <a:latin typeface="Times New Roman"/>
                <a:cs typeface="Times New Roman"/>
              </a:rPr>
              <a:t>G</a:t>
            </a:r>
            <a:r>
              <a:rPr sz="2118" i="1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Times New Roman"/>
                <a:cs typeface="Times New Roman"/>
              </a:rPr>
              <a:t>2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82978" y="3552058"/>
            <a:ext cx="1812551" cy="497896"/>
          </a:xfrm>
          <a:prstGeom prst="rect">
            <a:avLst/>
          </a:prstGeom>
        </p:spPr>
        <p:txBody>
          <a:bodyPr vert="horz" wrap="square" lIns="0" tIns="15688" rIns="0" bIns="0" rtlCol="0">
            <a:spAutoFit/>
          </a:bodyPr>
          <a:lstStyle/>
          <a:p>
            <a:pPr marL="11206">
              <a:spcBef>
                <a:spcPts val="124"/>
              </a:spcBef>
              <a:tabLst>
                <a:tab pos="392786" algn="l"/>
                <a:tab pos="785573" algn="l"/>
                <a:tab pos="1164914" algn="l"/>
                <a:tab pos="1505030" algn="l"/>
              </a:tabLst>
            </a:pPr>
            <a:r>
              <a:rPr sz="2118" i="1" spc="-44" dirty="0">
                <a:latin typeface="Times New Roman"/>
                <a:cs typeface="Times New Roman"/>
              </a:rPr>
              <a:t>U</a:t>
            </a:r>
            <a:r>
              <a:rPr sz="2118" i="1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Symbol"/>
                <a:cs typeface="Symbol"/>
              </a:rPr>
              <a:t>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4699" spc="-397" baseline="-3912" dirty="0">
                <a:latin typeface="Symbol"/>
                <a:cs typeface="Symbol"/>
              </a:rPr>
              <a:t></a:t>
            </a:r>
            <a:r>
              <a:rPr sz="2250" i="1" spc="-265" dirty="0">
                <a:latin typeface="Symbol"/>
                <a:cs typeface="Symbol"/>
              </a:rPr>
              <a:t>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250" i="1" spc="-44" dirty="0">
                <a:latin typeface="Symbol"/>
                <a:cs typeface="Symbol"/>
              </a:rPr>
              <a:t>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4699" spc="-536" baseline="-3912" dirty="0">
                <a:latin typeface="Symbol"/>
                <a:cs typeface="Symbol"/>
              </a:rPr>
              <a:t></a:t>
            </a:r>
            <a:r>
              <a:rPr sz="4699" spc="-476" baseline="-3912" dirty="0">
                <a:latin typeface="Times New Roman"/>
                <a:cs typeface="Times New Roman"/>
              </a:rPr>
              <a:t> </a:t>
            </a:r>
            <a:r>
              <a:rPr sz="2118" spc="-44" dirty="0">
                <a:latin typeface="Symbol"/>
                <a:cs typeface="Symbol"/>
              </a:rPr>
              <a:t>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04903" y="3669643"/>
            <a:ext cx="2555501" cy="3564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  <a:tabLst>
                <a:tab pos="399511" algn="l"/>
                <a:tab pos="699845" algn="l"/>
              </a:tabLst>
            </a:pPr>
            <a:r>
              <a:rPr sz="2118" spc="-44" dirty="0">
                <a:latin typeface="Symbol"/>
                <a:cs typeface="Symbol"/>
              </a:rPr>
              <a:t>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250" i="1" spc="-44" dirty="0">
                <a:latin typeface="Symbol"/>
                <a:cs typeface="Symbol"/>
              </a:rPr>
              <a:t>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118" i="1" dirty="0">
                <a:latin typeface="Times New Roman"/>
                <a:cs typeface="Times New Roman"/>
              </a:rPr>
              <a:t>G</a:t>
            </a:r>
            <a:r>
              <a:rPr sz="2118" i="1" spc="14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[in</a:t>
            </a:r>
            <a:r>
              <a:rPr sz="2118" spc="-13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pure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shear]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65580" y="5344338"/>
            <a:ext cx="597274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118" i="1" spc="57" dirty="0">
                <a:latin typeface="Times New Roman"/>
                <a:cs typeface="Times New Roman"/>
              </a:rPr>
              <a:t>U</a:t>
            </a:r>
            <a:r>
              <a:rPr sz="1853" i="1" spc="86" baseline="-23809" dirty="0">
                <a:latin typeface="Times New Roman"/>
                <a:cs typeface="Times New Roman"/>
              </a:rPr>
              <a:t>o</a:t>
            </a:r>
            <a:r>
              <a:rPr sz="1853" i="1" spc="622" baseline="-23809" dirty="0">
                <a:latin typeface="Times New Roman"/>
                <a:cs typeface="Times New Roman"/>
              </a:rPr>
              <a:t> </a:t>
            </a:r>
            <a:r>
              <a:rPr sz="2118" spc="-44" dirty="0">
                <a:latin typeface="Symbol"/>
                <a:cs typeface="Symbol"/>
              </a:rPr>
              <a:t>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40144" y="5281331"/>
            <a:ext cx="4186518" cy="497896"/>
          </a:xfrm>
          <a:prstGeom prst="rect">
            <a:avLst/>
          </a:prstGeom>
        </p:spPr>
        <p:txBody>
          <a:bodyPr vert="horz" wrap="square" lIns="0" tIns="15688" rIns="0" bIns="0" rtlCol="0">
            <a:spAutoFit/>
          </a:bodyPr>
          <a:lstStyle/>
          <a:p>
            <a:pPr marL="33619">
              <a:spcBef>
                <a:spcPts val="124"/>
              </a:spcBef>
            </a:pPr>
            <a:r>
              <a:rPr sz="4699" spc="-331" baseline="5477" dirty="0">
                <a:latin typeface="Symbol"/>
                <a:cs typeface="Symbol"/>
              </a:rPr>
              <a:t></a:t>
            </a:r>
            <a:r>
              <a:rPr sz="3375" i="1" spc="-331" baseline="13071" dirty="0">
                <a:latin typeface="Symbol"/>
                <a:cs typeface="Symbol"/>
              </a:rPr>
              <a:t></a:t>
            </a:r>
            <a:r>
              <a:rPr sz="3375" spc="-403" baseline="13071" dirty="0">
                <a:latin typeface="Times New Roman"/>
                <a:cs typeface="Times New Roman"/>
              </a:rPr>
              <a:t> </a:t>
            </a:r>
            <a:r>
              <a:rPr sz="1235" i="1" spc="-31" dirty="0">
                <a:latin typeface="Times New Roman"/>
                <a:cs typeface="Times New Roman"/>
              </a:rPr>
              <a:t>xx</a:t>
            </a:r>
            <a:r>
              <a:rPr sz="3375" i="1" spc="-46" baseline="13071" dirty="0">
                <a:latin typeface="Symbol"/>
                <a:cs typeface="Symbol"/>
              </a:rPr>
              <a:t></a:t>
            </a:r>
            <a:r>
              <a:rPr sz="3375" spc="-490" baseline="13071" dirty="0">
                <a:latin typeface="Times New Roman"/>
                <a:cs typeface="Times New Roman"/>
              </a:rPr>
              <a:t> </a:t>
            </a:r>
            <a:r>
              <a:rPr sz="1235" i="1" dirty="0">
                <a:latin typeface="Times New Roman"/>
                <a:cs typeface="Times New Roman"/>
              </a:rPr>
              <a:t>xx</a:t>
            </a:r>
            <a:r>
              <a:rPr sz="1235" i="1" spc="300" dirty="0">
                <a:latin typeface="Times New Roman"/>
                <a:cs typeface="Times New Roman"/>
              </a:rPr>
              <a:t> </a:t>
            </a:r>
            <a:r>
              <a:rPr sz="3177" baseline="13888" dirty="0">
                <a:latin typeface="Symbol"/>
                <a:cs typeface="Symbol"/>
              </a:rPr>
              <a:t></a:t>
            </a:r>
            <a:r>
              <a:rPr sz="3177" spc="-463" baseline="13888" dirty="0">
                <a:latin typeface="Times New Roman"/>
                <a:cs typeface="Times New Roman"/>
              </a:rPr>
              <a:t> </a:t>
            </a:r>
            <a:r>
              <a:rPr sz="3375" i="1" spc="-132" baseline="13071" dirty="0">
                <a:latin typeface="Symbol"/>
                <a:cs typeface="Symbol"/>
              </a:rPr>
              <a:t></a:t>
            </a:r>
            <a:r>
              <a:rPr sz="3375" spc="-311" baseline="13071" dirty="0">
                <a:latin typeface="Times New Roman"/>
                <a:cs typeface="Times New Roman"/>
              </a:rPr>
              <a:t> </a:t>
            </a:r>
            <a:r>
              <a:rPr sz="1235" i="1" spc="-22" dirty="0">
                <a:latin typeface="Times New Roman"/>
                <a:cs typeface="Times New Roman"/>
              </a:rPr>
              <a:t>yy</a:t>
            </a:r>
            <a:r>
              <a:rPr sz="3375" i="1" spc="-33" baseline="13071" dirty="0">
                <a:latin typeface="Symbol"/>
                <a:cs typeface="Symbol"/>
              </a:rPr>
              <a:t></a:t>
            </a:r>
            <a:r>
              <a:rPr sz="3375" spc="-403" baseline="13071" dirty="0">
                <a:latin typeface="Times New Roman"/>
                <a:cs typeface="Times New Roman"/>
              </a:rPr>
              <a:t> </a:t>
            </a:r>
            <a:r>
              <a:rPr sz="1235" i="1" dirty="0">
                <a:latin typeface="Times New Roman"/>
                <a:cs typeface="Times New Roman"/>
              </a:rPr>
              <a:t>yy</a:t>
            </a:r>
            <a:r>
              <a:rPr sz="1235" i="1" spc="313" dirty="0">
                <a:latin typeface="Times New Roman"/>
                <a:cs typeface="Times New Roman"/>
              </a:rPr>
              <a:t> </a:t>
            </a:r>
            <a:r>
              <a:rPr sz="3177" baseline="13888" dirty="0">
                <a:latin typeface="Symbol"/>
                <a:cs typeface="Symbol"/>
              </a:rPr>
              <a:t></a:t>
            </a:r>
            <a:r>
              <a:rPr sz="3177" spc="-449" baseline="13888" dirty="0">
                <a:latin typeface="Times New Roman"/>
                <a:cs typeface="Times New Roman"/>
              </a:rPr>
              <a:t> </a:t>
            </a:r>
            <a:r>
              <a:rPr sz="3375" i="1" spc="-132" baseline="13071" dirty="0">
                <a:latin typeface="Symbol"/>
                <a:cs typeface="Symbol"/>
              </a:rPr>
              <a:t></a:t>
            </a:r>
            <a:r>
              <a:rPr sz="3375" spc="-410" baseline="13071" dirty="0">
                <a:latin typeface="Times New Roman"/>
                <a:cs typeface="Times New Roman"/>
              </a:rPr>
              <a:t> </a:t>
            </a:r>
            <a:r>
              <a:rPr sz="1235" i="1" spc="-18" dirty="0">
                <a:latin typeface="Times New Roman"/>
                <a:cs typeface="Times New Roman"/>
              </a:rPr>
              <a:t>zz</a:t>
            </a:r>
            <a:r>
              <a:rPr sz="3375" i="1" spc="-26" baseline="13071" dirty="0">
                <a:latin typeface="Symbol"/>
                <a:cs typeface="Symbol"/>
              </a:rPr>
              <a:t></a:t>
            </a:r>
            <a:r>
              <a:rPr sz="3375" spc="-496" baseline="13071" dirty="0">
                <a:latin typeface="Times New Roman"/>
                <a:cs typeface="Times New Roman"/>
              </a:rPr>
              <a:t> </a:t>
            </a:r>
            <a:r>
              <a:rPr sz="1235" i="1" dirty="0">
                <a:latin typeface="Times New Roman"/>
                <a:cs typeface="Times New Roman"/>
              </a:rPr>
              <a:t>zz</a:t>
            </a:r>
            <a:r>
              <a:rPr sz="1235" i="1" spc="331" dirty="0">
                <a:latin typeface="Times New Roman"/>
                <a:cs typeface="Times New Roman"/>
              </a:rPr>
              <a:t> </a:t>
            </a:r>
            <a:r>
              <a:rPr sz="3177" spc="66" baseline="13888" dirty="0">
                <a:latin typeface="Symbol"/>
                <a:cs typeface="Symbol"/>
              </a:rPr>
              <a:t></a:t>
            </a:r>
            <a:r>
              <a:rPr sz="3375" i="1" spc="66" baseline="13071" dirty="0">
                <a:latin typeface="Symbol"/>
                <a:cs typeface="Symbol"/>
              </a:rPr>
              <a:t></a:t>
            </a:r>
            <a:r>
              <a:rPr sz="3375" spc="-436" baseline="13071" dirty="0">
                <a:latin typeface="Times New Roman"/>
                <a:cs typeface="Times New Roman"/>
              </a:rPr>
              <a:t> </a:t>
            </a:r>
            <a:r>
              <a:rPr sz="1235" i="1" spc="-18" dirty="0">
                <a:latin typeface="Times New Roman"/>
                <a:cs typeface="Times New Roman"/>
              </a:rPr>
              <a:t>xy</a:t>
            </a:r>
            <a:r>
              <a:rPr sz="3375" i="1" spc="-26" baseline="13071" dirty="0">
                <a:latin typeface="Symbol"/>
                <a:cs typeface="Symbol"/>
              </a:rPr>
              <a:t></a:t>
            </a:r>
            <a:r>
              <a:rPr sz="3375" spc="-344" baseline="13071" dirty="0">
                <a:latin typeface="Times New Roman"/>
                <a:cs typeface="Times New Roman"/>
              </a:rPr>
              <a:t> </a:t>
            </a:r>
            <a:r>
              <a:rPr sz="1235" i="1" dirty="0">
                <a:latin typeface="Times New Roman"/>
                <a:cs typeface="Times New Roman"/>
              </a:rPr>
              <a:t>xy</a:t>
            </a:r>
            <a:r>
              <a:rPr sz="1235" i="1" spc="313" dirty="0">
                <a:latin typeface="Times New Roman"/>
                <a:cs typeface="Times New Roman"/>
              </a:rPr>
              <a:t> </a:t>
            </a:r>
            <a:r>
              <a:rPr sz="3177" baseline="13888" dirty="0">
                <a:latin typeface="Symbol"/>
                <a:cs typeface="Symbol"/>
              </a:rPr>
              <a:t></a:t>
            </a:r>
            <a:r>
              <a:rPr sz="3375" i="1" baseline="13071" dirty="0">
                <a:latin typeface="Symbol"/>
                <a:cs typeface="Symbol"/>
              </a:rPr>
              <a:t></a:t>
            </a:r>
            <a:r>
              <a:rPr sz="3375" spc="-424" baseline="13071" dirty="0">
                <a:latin typeface="Times New Roman"/>
                <a:cs typeface="Times New Roman"/>
              </a:rPr>
              <a:t> </a:t>
            </a:r>
            <a:r>
              <a:rPr sz="1235" i="1" spc="-9" dirty="0">
                <a:latin typeface="Times New Roman"/>
                <a:cs typeface="Times New Roman"/>
              </a:rPr>
              <a:t>xz</a:t>
            </a:r>
            <a:r>
              <a:rPr sz="3375" i="1" spc="-13" baseline="13071" dirty="0">
                <a:latin typeface="Symbol"/>
                <a:cs typeface="Symbol"/>
              </a:rPr>
              <a:t></a:t>
            </a:r>
            <a:r>
              <a:rPr sz="3375" spc="-350" baseline="13071" dirty="0">
                <a:latin typeface="Times New Roman"/>
                <a:cs typeface="Times New Roman"/>
              </a:rPr>
              <a:t> </a:t>
            </a:r>
            <a:r>
              <a:rPr sz="1235" i="1" spc="-22" dirty="0">
                <a:latin typeface="Times New Roman"/>
                <a:cs typeface="Times New Roman"/>
              </a:rPr>
              <a:t>xz</a:t>
            </a:r>
            <a:endParaRPr sz="1235" dirty="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507436" y="3469299"/>
            <a:ext cx="140634" cy="356432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250" i="1" spc="-44" dirty="0">
                <a:latin typeface="Symbol"/>
                <a:cs typeface="Symbol"/>
              </a:rPr>
              <a:t>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418846" y="5230305"/>
            <a:ext cx="1046629" cy="497896"/>
          </a:xfrm>
          <a:prstGeom prst="rect">
            <a:avLst/>
          </a:prstGeom>
        </p:spPr>
        <p:txBody>
          <a:bodyPr vert="horz" wrap="square" lIns="0" tIns="15688" rIns="0" bIns="0" rtlCol="0">
            <a:spAutoFit/>
          </a:bodyPr>
          <a:lstStyle/>
          <a:p>
            <a:pPr marL="33619">
              <a:spcBef>
                <a:spcPts val="124"/>
              </a:spcBef>
            </a:pPr>
            <a:r>
              <a:rPr sz="2118" spc="44" dirty="0">
                <a:latin typeface="Symbol"/>
                <a:cs typeface="Symbol"/>
              </a:rPr>
              <a:t></a:t>
            </a:r>
            <a:r>
              <a:rPr sz="2250" i="1" spc="44" dirty="0">
                <a:latin typeface="Symbol"/>
                <a:cs typeface="Symbol"/>
              </a:rPr>
              <a:t></a:t>
            </a:r>
            <a:r>
              <a:rPr sz="2250" spc="-234" dirty="0">
                <a:latin typeface="Times New Roman"/>
                <a:cs typeface="Times New Roman"/>
              </a:rPr>
              <a:t> </a:t>
            </a:r>
            <a:r>
              <a:rPr sz="1853" i="1" spc="-13" baseline="-23809" dirty="0">
                <a:latin typeface="Times New Roman"/>
                <a:cs typeface="Times New Roman"/>
              </a:rPr>
              <a:t>yz</a:t>
            </a:r>
            <a:r>
              <a:rPr sz="2250" i="1" spc="-9" dirty="0">
                <a:latin typeface="Symbol"/>
                <a:cs typeface="Symbol"/>
              </a:rPr>
              <a:t></a:t>
            </a:r>
            <a:r>
              <a:rPr sz="2250" spc="-180" dirty="0">
                <a:latin typeface="Times New Roman"/>
                <a:cs typeface="Times New Roman"/>
              </a:rPr>
              <a:t> </a:t>
            </a:r>
            <a:r>
              <a:rPr sz="1853" i="1" baseline="-23809" dirty="0">
                <a:latin typeface="Times New Roman"/>
                <a:cs typeface="Times New Roman"/>
              </a:rPr>
              <a:t>yz</a:t>
            </a:r>
            <a:r>
              <a:rPr sz="1853" i="1" spc="112" baseline="-23809" dirty="0">
                <a:latin typeface="Times New Roman"/>
                <a:cs typeface="Times New Roman"/>
              </a:rPr>
              <a:t> </a:t>
            </a:r>
            <a:r>
              <a:rPr sz="4699" spc="-33" baseline="-3912" dirty="0">
                <a:latin typeface="Symbol"/>
                <a:cs typeface="Symbol"/>
              </a:rPr>
              <a:t></a:t>
            </a:r>
            <a:r>
              <a:rPr sz="2118" spc="-22" dirty="0">
                <a:latin typeface="Times New Roman"/>
                <a:cs typeface="Times New Roman"/>
              </a:rPr>
              <a:t>.</a:t>
            </a:r>
            <a:endParaRPr sz="2118" dirty="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22119" y="3266794"/>
            <a:ext cx="1117787" cy="1119468"/>
            <a:chOff x="779335" y="3702367"/>
            <a:chExt cx="1266825" cy="1268730"/>
          </a:xfrm>
        </p:grpSpPr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8670" y="4086605"/>
              <a:ext cx="864108" cy="8763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88670" y="4085843"/>
              <a:ext cx="864235" cy="876300"/>
            </a:xfrm>
            <a:custGeom>
              <a:avLst/>
              <a:gdLst/>
              <a:ahLst/>
              <a:cxnLst/>
              <a:rect l="l" t="t" r="r" b="b"/>
              <a:pathLst>
                <a:path w="864235" h="876300">
                  <a:moveTo>
                    <a:pt x="0" y="0"/>
                  </a:moveTo>
                  <a:lnTo>
                    <a:pt x="0" y="876300"/>
                  </a:lnTo>
                  <a:lnTo>
                    <a:pt x="864108" y="876300"/>
                  </a:lnTo>
                  <a:lnTo>
                    <a:pt x="864108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2" name="object 42"/>
            <p:cNvSpPr/>
            <p:nvPr/>
          </p:nvSpPr>
          <p:spPr>
            <a:xfrm>
              <a:off x="1652778" y="3707129"/>
              <a:ext cx="388620" cy="379095"/>
            </a:xfrm>
            <a:custGeom>
              <a:avLst/>
              <a:gdLst/>
              <a:ahLst/>
              <a:cxnLst/>
              <a:rect l="l" t="t" r="r" b="b"/>
              <a:pathLst>
                <a:path w="388619" h="379095">
                  <a:moveTo>
                    <a:pt x="0" y="378713"/>
                  </a:moveTo>
                  <a:lnTo>
                    <a:pt x="38862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3" name="object 43"/>
            <p:cNvSpPr/>
            <p:nvPr/>
          </p:nvSpPr>
          <p:spPr>
            <a:xfrm>
              <a:off x="1652778" y="4583429"/>
              <a:ext cx="388620" cy="379095"/>
            </a:xfrm>
            <a:custGeom>
              <a:avLst/>
              <a:gdLst/>
              <a:ahLst/>
              <a:cxnLst/>
              <a:rect l="l" t="t" r="r" b="b"/>
              <a:pathLst>
                <a:path w="388619" h="379095">
                  <a:moveTo>
                    <a:pt x="0" y="378713"/>
                  </a:moveTo>
                  <a:lnTo>
                    <a:pt x="38862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784098" y="3707129"/>
              <a:ext cx="389890" cy="379095"/>
            </a:xfrm>
            <a:custGeom>
              <a:avLst/>
              <a:gdLst/>
              <a:ahLst/>
              <a:cxnLst/>
              <a:rect l="l" t="t" r="r" b="b"/>
              <a:pathLst>
                <a:path w="389890" h="379095">
                  <a:moveTo>
                    <a:pt x="0" y="378713"/>
                  </a:moveTo>
                  <a:lnTo>
                    <a:pt x="389381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5" name="object 45"/>
            <p:cNvSpPr/>
            <p:nvPr/>
          </p:nvSpPr>
          <p:spPr>
            <a:xfrm>
              <a:off x="874776" y="4425886"/>
              <a:ext cx="409575" cy="391160"/>
            </a:xfrm>
            <a:custGeom>
              <a:avLst/>
              <a:gdLst/>
              <a:ahLst/>
              <a:cxnLst/>
              <a:rect l="l" t="t" r="r" b="b"/>
              <a:pathLst>
                <a:path w="409575" h="391160">
                  <a:moveTo>
                    <a:pt x="64008" y="271843"/>
                  </a:moveTo>
                  <a:lnTo>
                    <a:pt x="60198" y="264223"/>
                  </a:lnTo>
                  <a:lnTo>
                    <a:pt x="44958" y="259651"/>
                  </a:lnTo>
                  <a:lnTo>
                    <a:pt x="36576" y="264223"/>
                  </a:lnTo>
                  <a:lnTo>
                    <a:pt x="34290" y="271843"/>
                  </a:lnTo>
                  <a:lnTo>
                    <a:pt x="0" y="390715"/>
                  </a:lnTo>
                  <a:lnTo>
                    <a:pt x="10668" y="388149"/>
                  </a:lnTo>
                  <a:lnTo>
                    <a:pt x="10668" y="360235"/>
                  </a:lnTo>
                  <a:lnTo>
                    <a:pt x="48916" y="323927"/>
                  </a:lnTo>
                  <a:lnTo>
                    <a:pt x="61722" y="279463"/>
                  </a:lnTo>
                  <a:lnTo>
                    <a:pt x="64008" y="271843"/>
                  </a:lnTo>
                  <a:close/>
                </a:path>
                <a:path w="409575" h="391160">
                  <a:moveTo>
                    <a:pt x="48916" y="323927"/>
                  </a:moveTo>
                  <a:lnTo>
                    <a:pt x="10668" y="360235"/>
                  </a:lnTo>
                  <a:lnTo>
                    <a:pt x="17526" y="367621"/>
                  </a:lnTo>
                  <a:lnTo>
                    <a:pt x="17526" y="357187"/>
                  </a:lnTo>
                  <a:lnTo>
                    <a:pt x="40929" y="351659"/>
                  </a:lnTo>
                  <a:lnTo>
                    <a:pt x="48916" y="323927"/>
                  </a:lnTo>
                  <a:close/>
                </a:path>
                <a:path w="409575" h="391160">
                  <a:moveTo>
                    <a:pt x="132588" y="352615"/>
                  </a:moveTo>
                  <a:lnTo>
                    <a:pt x="129540" y="337375"/>
                  </a:lnTo>
                  <a:lnTo>
                    <a:pt x="121920" y="332041"/>
                  </a:lnTo>
                  <a:lnTo>
                    <a:pt x="114300" y="334327"/>
                  </a:lnTo>
                  <a:lnTo>
                    <a:pt x="68854" y="345062"/>
                  </a:lnTo>
                  <a:lnTo>
                    <a:pt x="30480" y="381571"/>
                  </a:lnTo>
                  <a:lnTo>
                    <a:pt x="10668" y="360235"/>
                  </a:lnTo>
                  <a:lnTo>
                    <a:pt x="10668" y="388149"/>
                  </a:lnTo>
                  <a:lnTo>
                    <a:pt x="120396" y="361759"/>
                  </a:lnTo>
                  <a:lnTo>
                    <a:pt x="128016" y="360235"/>
                  </a:lnTo>
                  <a:lnTo>
                    <a:pt x="132588" y="352615"/>
                  </a:lnTo>
                  <a:close/>
                </a:path>
                <a:path w="409575" h="391160">
                  <a:moveTo>
                    <a:pt x="40929" y="351659"/>
                  </a:moveTo>
                  <a:lnTo>
                    <a:pt x="17526" y="357187"/>
                  </a:lnTo>
                  <a:lnTo>
                    <a:pt x="34290" y="374713"/>
                  </a:lnTo>
                  <a:lnTo>
                    <a:pt x="40929" y="351659"/>
                  </a:lnTo>
                  <a:close/>
                </a:path>
                <a:path w="409575" h="391160">
                  <a:moveTo>
                    <a:pt x="68854" y="345062"/>
                  </a:moveTo>
                  <a:lnTo>
                    <a:pt x="40929" y="351659"/>
                  </a:lnTo>
                  <a:lnTo>
                    <a:pt x="34290" y="374713"/>
                  </a:lnTo>
                  <a:lnTo>
                    <a:pt x="17526" y="357187"/>
                  </a:lnTo>
                  <a:lnTo>
                    <a:pt x="17526" y="367621"/>
                  </a:lnTo>
                  <a:lnTo>
                    <a:pt x="30480" y="381571"/>
                  </a:lnTo>
                  <a:lnTo>
                    <a:pt x="68854" y="345062"/>
                  </a:lnTo>
                  <a:close/>
                </a:path>
                <a:path w="409575" h="391160">
                  <a:moveTo>
                    <a:pt x="372988" y="55717"/>
                  </a:moveTo>
                  <a:lnTo>
                    <a:pt x="369629" y="55018"/>
                  </a:lnTo>
                  <a:lnTo>
                    <a:pt x="360426" y="48577"/>
                  </a:lnTo>
                  <a:lnTo>
                    <a:pt x="354115" y="38945"/>
                  </a:lnTo>
                  <a:lnTo>
                    <a:pt x="353411" y="34883"/>
                  </a:lnTo>
                  <a:lnTo>
                    <a:pt x="48916" y="323927"/>
                  </a:lnTo>
                  <a:lnTo>
                    <a:pt x="40929" y="351659"/>
                  </a:lnTo>
                  <a:lnTo>
                    <a:pt x="68854" y="345062"/>
                  </a:lnTo>
                  <a:lnTo>
                    <a:pt x="372988" y="55717"/>
                  </a:lnTo>
                  <a:close/>
                </a:path>
                <a:path w="409575" h="391160">
                  <a:moveTo>
                    <a:pt x="409479" y="29432"/>
                  </a:moveTo>
                  <a:lnTo>
                    <a:pt x="407562" y="18585"/>
                  </a:lnTo>
                  <a:lnTo>
                    <a:pt x="401574" y="8953"/>
                  </a:lnTo>
                  <a:lnTo>
                    <a:pt x="392370" y="2405"/>
                  </a:lnTo>
                  <a:lnTo>
                    <a:pt x="381666" y="0"/>
                  </a:lnTo>
                  <a:lnTo>
                    <a:pt x="371094" y="1833"/>
                  </a:lnTo>
                  <a:lnTo>
                    <a:pt x="370820" y="1881"/>
                  </a:lnTo>
                  <a:lnTo>
                    <a:pt x="361188" y="8191"/>
                  </a:lnTo>
                  <a:lnTo>
                    <a:pt x="354639" y="17395"/>
                  </a:lnTo>
                  <a:lnTo>
                    <a:pt x="352234" y="28098"/>
                  </a:lnTo>
                  <a:lnTo>
                    <a:pt x="353411" y="34883"/>
                  </a:lnTo>
                  <a:lnTo>
                    <a:pt x="371094" y="18097"/>
                  </a:lnTo>
                  <a:lnTo>
                    <a:pt x="390906" y="38671"/>
                  </a:lnTo>
                  <a:lnTo>
                    <a:pt x="390906" y="55376"/>
                  </a:lnTo>
                  <a:lnTo>
                    <a:pt x="391179" y="55328"/>
                  </a:lnTo>
                  <a:lnTo>
                    <a:pt x="400812" y="49339"/>
                  </a:lnTo>
                  <a:lnTo>
                    <a:pt x="407253" y="40135"/>
                  </a:lnTo>
                  <a:lnTo>
                    <a:pt x="409479" y="29432"/>
                  </a:lnTo>
                  <a:close/>
                </a:path>
                <a:path w="409575" h="391160">
                  <a:moveTo>
                    <a:pt x="390906" y="38671"/>
                  </a:moveTo>
                  <a:lnTo>
                    <a:pt x="371094" y="18097"/>
                  </a:lnTo>
                  <a:lnTo>
                    <a:pt x="353411" y="34883"/>
                  </a:lnTo>
                  <a:lnTo>
                    <a:pt x="354115" y="38945"/>
                  </a:lnTo>
                  <a:lnTo>
                    <a:pt x="360426" y="48577"/>
                  </a:lnTo>
                  <a:lnTo>
                    <a:pt x="369629" y="55018"/>
                  </a:lnTo>
                  <a:lnTo>
                    <a:pt x="372988" y="55717"/>
                  </a:lnTo>
                  <a:lnTo>
                    <a:pt x="390906" y="38671"/>
                  </a:lnTo>
                  <a:close/>
                </a:path>
                <a:path w="409575" h="391160">
                  <a:moveTo>
                    <a:pt x="390906" y="55376"/>
                  </a:moveTo>
                  <a:lnTo>
                    <a:pt x="390906" y="38671"/>
                  </a:lnTo>
                  <a:lnTo>
                    <a:pt x="372988" y="55717"/>
                  </a:lnTo>
                  <a:lnTo>
                    <a:pt x="380333" y="57245"/>
                  </a:lnTo>
                  <a:lnTo>
                    <a:pt x="390906" y="5537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6" name="object 46"/>
            <p:cNvSpPr/>
            <p:nvPr/>
          </p:nvSpPr>
          <p:spPr>
            <a:xfrm>
              <a:off x="1084326" y="4640579"/>
              <a:ext cx="342900" cy="330200"/>
            </a:xfrm>
            <a:custGeom>
              <a:avLst/>
              <a:gdLst/>
              <a:ahLst/>
              <a:cxnLst/>
              <a:rect l="l" t="t" r="r" b="b"/>
              <a:pathLst>
                <a:path w="342900" h="330200">
                  <a:moveTo>
                    <a:pt x="342900" y="329946"/>
                  </a:moveTo>
                  <a:lnTo>
                    <a:pt x="342900" y="0"/>
                  </a:lnTo>
                  <a:lnTo>
                    <a:pt x="0" y="0"/>
                  </a:lnTo>
                  <a:lnTo>
                    <a:pt x="0" y="329946"/>
                  </a:lnTo>
                  <a:lnTo>
                    <a:pt x="342900" y="3299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058956" y="4106272"/>
            <a:ext cx="347943" cy="29765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33619">
              <a:spcBef>
                <a:spcPts val="97"/>
              </a:spcBef>
            </a:pPr>
            <a:r>
              <a:rPr sz="2780" i="1" spc="-92" baseline="13227" dirty="0">
                <a:solidFill>
                  <a:srgbClr val="FF0000"/>
                </a:solidFill>
                <a:latin typeface="Symbol"/>
                <a:cs typeface="Symbol"/>
              </a:rPr>
              <a:t></a:t>
            </a:r>
            <a:r>
              <a:rPr sz="2780" spc="-324" baseline="1322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015" i="1" spc="-22" dirty="0">
                <a:solidFill>
                  <a:srgbClr val="FF0000"/>
                </a:solidFill>
                <a:latin typeface="Times New Roman"/>
                <a:cs typeface="Times New Roman"/>
              </a:rPr>
              <a:t>xx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00505" y="3685390"/>
            <a:ext cx="127187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b="1" i="1" spc="-44" dirty="0">
                <a:latin typeface="Times New Roman"/>
                <a:cs typeface="Times New Roman"/>
              </a:rPr>
              <a:t>A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498674" y="4745467"/>
            <a:ext cx="160804" cy="0"/>
          </a:xfrm>
          <a:custGeom>
            <a:avLst/>
            <a:gdLst/>
            <a:ahLst/>
            <a:cxnLst/>
            <a:rect l="l" t="t" r="r" b="b"/>
            <a:pathLst>
              <a:path w="182244">
                <a:moveTo>
                  <a:pt x="0" y="0"/>
                </a:moveTo>
                <a:lnTo>
                  <a:pt x="182118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0" name="object 50"/>
          <p:cNvSpPr/>
          <p:nvPr/>
        </p:nvSpPr>
        <p:spPr>
          <a:xfrm>
            <a:off x="1498674" y="5281331"/>
            <a:ext cx="220756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51"/>
          <p:cNvSpPr txBox="1"/>
          <p:nvPr/>
        </p:nvSpPr>
        <p:spPr>
          <a:xfrm>
            <a:off x="1151965" y="4720144"/>
            <a:ext cx="124946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22" dirty="0">
                <a:latin typeface="Times New Roman"/>
                <a:cs typeface="Times New Roman"/>
              </a:rPr>
              <a:t>xx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151965" y="5256015"/>
            <a:ext cx="124946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22" dirty="0">
                <a:latin typeface="Times New Roman"/>
                <a:cs typeface="Times New Roman"/>
              </a:rPr>
              <a:t>xx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301676" y="4457882"/>
            <a:ext cx="36811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baseline="-33950" dirty="0">
                <a:latin typeface="Symbol"/>
                <a:cs typeface="Symbol"/>
              </a:rPr>
              <a:t></a:t>
            </a:r>
            <a:r>
              <a:rPr sz="2382" spc="191" baseline="-33950" dirty="0">
                <a:latin typeface="Times New Roman"/>
                <a:cs typeface="Times New Roman"/>
              </a:rPr>
              <a:t> </a:t>
            </a:r>
            <a:r>
              <a:rPr sz="1588" i="1" spc="-44" dirty="0">
                <a:latin typeface="Times New Roman"/>
                <a:cs typeface="Times New Roman"/>
              </a:rPr>
              <a:t>F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19069" y="4738252"/>
            <a:ext cx="14567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latin typeface="Times New Roman"/>
                <a:cs typeface="Times New Roman"/>
              </a:rPr>
              <a:t>A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301676" y="4993746"/>
            <a:ext cx="44039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baseline="-33950" dirty="0">
                <a:latin typeface="Symbol"/>
                <a:cs typeface="Symbol"/>
              </a:rPr>
              <a:t></a:t>
            </a:r>
            <a:r>
              <a:rPr sz="2382" spc="119" baseline="-33950" dirty="0">
                <a:latin typeface="Times New Roman"/>
                <a:cs typeface="Times New Roman"/>
              </a:rPr>
              <a:t> </a:t>
            </a:r>
            <a:r>
              <a:rPr sz="1588" i="1" spc="-22" dirty="0">
                <a:latin typeface="Times New Roman"/>
                <a:cs typeface="Times New Roman"/>
              </a:rPr>
              <a:t>du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502941" y="5274116"/>
            <a:ext cx="21291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22" dirty="0">
                <a:latin typeface="Times New Roman"/>
                <a:cs typeface="Times New Roman"/>
              </a:rPr>
              <a:t>dx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02029" y="4571466"/>
            <a:ext cx="144556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i="1" spc="-44" dirty="0">
                <a:latin typeface="Symbol"/>
                <a:cs typeface="Symbol"/>
              </a:rPr>
              <a:t>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41025" y="5107330"/>
            <a:ext cx="111498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i="1" spc="-44" dirty="0">
                <a:latin typeface="Symbol"/>
                <a:cs typeface="Symbol"/>
              </a:rPr>
              <a:t></a:t>
            </a:r>
            <a:endParaRPr sz="1677">
              <a:latin typeface="Symbol"/>
              <a:cs typeface="Symbo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019958" y="2413746"/>
            <a:ext cx="559174" cy="557493"/>
            <a:chOff x="1003553" y="2735579"/>
            <a:chExt cx="633730" cy="631825"/>
          </a:xfrm>
        </p:grpSpPr>
        <p:pic>
          <p:nvPicPr>
            <p:cNvPr id="60" name="object 6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553" y="3137153"/>
              <a:ext cx="231648" cy="230124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181100" y="2735579"/>
              <a:ext cx="455930" cy="455295"/>
            </a:xfrm>
            <a:custGeom>
              <a:avLst/>
              <a:gdLst/>
              <a:ahLst/>
              <a:cxnLst/>
              <a:rect l="l" t="t" r="r" b="b"/>
              <a:pathLst>
                <a:path w="455930" h="455294">
                  <a:moveTo>
                    <a:pt x="455676" y="406146"/>
                  </a:moveTo>
                  <a:lnTo>
                    <a:pt x="449694" y="402653"/>
                  </a:lnTo>
                  <a:lnTo>
                    <a:pt x="449580" y="402336"/>
                  </a:lnTo>
                  <a:lnTo>
                    <a:pt x="448983" y="402221"/>
                  </a:lnTo>
                  <a:lnTo>
                    <a:pt x="372618" y="357378"/>
                  </a:lnTo>
                  <a:lnTo>
                    <a:pt x="368808" y="356616"/>
                  </a:lnTo>
                  <a:lnTo>
                    <a:pt x="365760" y="358902"/>
                  </a:lnTo>
                  <a:lnTo>
                    <a:pt x="364998" y="362712"/>
                  </a:lnTo>
                  <a:lnTo>
                    <a:pt x="367284" y="365760"/>
                  </a:lnTo>
                  <a:lnTo>
                    <a:pt x="429031" y="401574"/>
                  </a:lnTo>
                  <a:lnTo>
                    <a:pt x="54102" y="401574"/>
                  </a:lnTo>
                  <a:lnTo>
                    <a:pt x="54102" y="26936"/>
                  </a:lnTo>
                  <a:lnTo>
                    <a:pt x="49174" y="18605"/>
                  </a:lnTo>
                  <a:lnTo>
                    <a:pt x="53340" y="25641"/>
                  </a:lnTo>
                  <a:lnTo>
                    <a:pt x="54102" y="26936"/>
                  </a:lnTo>
                  <a:lnTo>
                    <a:pt x="89916" y="87630"/>
                  </a:lnTo>
                  <a:lnTo>
                    <a:pt x="92202" y="89916"/>
                  </a:lnTo>
                  <a:lnTo>
                    <a:pt x="96012" y="89154"/>
                  </a:lnTo>
                  <a:lnTo>
                    <a:pt x="98298" y="86868"/>
                  </a:lnTo>
                  <a:lnTo>
                    <a:pt x="97536" y="83058"/>
                  </a:lnTo>
                  <a:lnTo>
                    <a:pt x="49530" y="0"/>
                  </a:lnTo>
                  <a:lnTo>
                    <a:pt x="46012" y="5981"/>
                  </a:lnTo>
                  <a:lnTo>
                    <a:pt x="45720" y="6096"/>
                  </a:lnTo>
                  <a:lnTo>
                    <a:pt x="44386" y="8750"/>
                  </a:lnTo>
                  <a:lnTo>
                    <a:pt x="762" y="83058"/>
                  </a:lnTo>
                  <a:lnTo>
                    <a:pt x="0" y="86868"/>
                  </a:lnTo>
                  <a:lnTo>
                    <a:pt x="2286" y="89154"/>
                  </a:lnTo>
                  <a:lnTo>
                    <a:pt x="6096" y="89916"/>
                  </a:lnTo>
                  <a:lnTo>
                    <a:pt x="9144" y="87630"/>
                  </a:lnTo>
                  <a:lnTo>
                    <a:pt x="44196" y="27203"/>
                  </a:lnTo>
                  <a:lnTo>
                    <a:pt x="44196" y="406146"/>
                  </a:lnTo>
                  <a:lnTo>
                    <a:pt x="45720" y="409194"/>
                  </a:lnTo>
                  <a:lnTo>
                    <a:pt x="49530" y="410718"/>
                  </a:lnTo>
                  <a:lnTo>
                    <a:pt x="429031" y="410718"/>
                  </a:lnTo>
                  <a:lnTo>
                    <a:pt x="367284" y="446532"/>
                  </a:lnTo>
                  <a:lnTo>
                    <a:pt x="364998" y="449580"/>
                  </a:lnTo>
                  <a:lnTo>
                    <a:pt x="365760" y="452628"/>
                  </a:lnTo>
                  <a:lnTo>
                    <a:pt x="368808" y="454914"/>
                  </a:lnTo>
                  <a:lnTo>
                    <a:pt x="372618" y="454914"/>
                  </a:lnTo>
                  <a:lnTo>
                    <a:pt x="451104" y="408838"/>
                  </a:lnTo>
                  <a:lnTo>
                    <a:pt x="455676" y="4061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893781" y="2870499"/>
            <a:ext cx="100853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i="1" spc="-44" dirty="0">
                <a:latin typeface="Arial"/>
                <a:cs typeface="Arial"/>
              </a:rPr>
              <a:t>x</a:t>
            </a:r>
            <a:endParaRPr sz="1235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578910" y="2527605"/>
            <a:ext cx="100853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i="1" spc="-44" dirty="0">
                <a:latin typeface="Arial"/>
                <a:cs typeface="Arial"/>
              </a:rPr>
              <a:t>y</a:t>
            </a:r>
            <a:endParaRPr sz="1235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134486" y="2154445"/>
            <a:ext cx="100853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i="1" spc="-44" dirty="0">
                <a:latin typeface="Arial"/>
                <a:cs typeface="Arial"/>
              </a:rPr>
              <a:t>z</a:t>
            </a:r>
            <a:endParaRPr sz="1235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169894" y="3270996"/>
            <a:ext cx="765921" cy="773206"/>
          </a:xfrm>
          <a:custGeom>
            <a:avLst/>
            <a:gdLst/>
            <a:ahLst/>
            <a:cxnLst/>
            <a:rect l="l" t="t" r="r" b="b"/>
            <a:pathLst>
              <a:path w="868044" h="876300">
                <a:moveTo>
                  <a:pt x="0" y="0"/>
                </a:moveTo>
                <a:lnTo>
                  <a:pt x="867918" y="0"/>
                </a:lnTo>
                <a:lnTo>
                  <a:pt x="867918" y="8763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7899B150-430F-457F-9149-EB53EAB14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070" y="1347556"/>
            <a:ext cx="930959" cy="383050"/>
          </a:xfrm>
          <a:prstGeom prst="rect">
            <a:avLst/>
          </a:prstGeom>
        </p:spPr>
      </p:pic>
      <p:sp>
        <p:nvSpPr>
          <p:cNvPr id="67" name="object 2">
            <a:extLst>
              <a:ext uri="{FF2B5EF4-FFF2-40B4-BE49-F238E27FC236}">
                <a16:creationId xmlns:a16="http://schemas.microsoft.com/office/drawing/2014/main" id="{357E2D57-8B81-4C00-A6E4-54EB2A379059}"/>
              </a:ext>
            </a:extLst>
          </p:cNvPr>
          <p:cNvSpPr txBox="1">
            <a:spLocks/>
          </p:cNvSpPr>
          <p:nvPr/>
        </p:nvSpPr>
        <p:spPr>
          <a:xfrm>
            <a:off x="2082975" y="130648"/>
            <a:ext cx="4978050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>
              <a:lnSpc>
                <a:spcPct val="100000"/>
              </a:lnSpc>
              <a:spcBef>
                <a:spcPts val="84"/>
              </a:spcBef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Elastic </a:t>
            </a:r>
            <a:r>
              <a:rPr 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Strain Energy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13F9A9-E72B-46BD-857E-D64F66570DFE}"/>
              </a:ext>
            </a:extLst>
          </p:cNvPr>
          <p:cNvSpPr txBox="1"/>
          <p:nvPr/>
        </p:nvSpPr>
        <p:spPr>
          <a:xfrm>
            <a:off x="3453745" y="8068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课程考核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25535E-6CF0-405C-866C-FB3979FE9F81}"/>
              </a:ext>
            </a:extLst>
          </p:cNvPr>
          <p:cNvSpPr txBox="1">
            <a:spLocks/>
          </p:cNvSpPr>
          <p:nvPr/>
        </p:nvSpPr>
        <p:spPr>
          <a:xfrm>
            <a:off x="310652" y="1004126"/>
            <a:ext cx="6644360" cy="1426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lnSpc>
                <a:spcPct val="15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课题汇报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(50%)</a:t>
            </a:r>
          </a:p>
          <a:p>
            <a:pPr marL="0" indent="0" defTabSz="457200">
              <a:lnSpc>
                <a:spcPct val="15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程序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实验报告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(45% )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截止日期： 每次课题汇报后一周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 defTabSz="457200">
              <a:lnSpc>
                <a:spcPct val="15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课程反馈 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5%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D4C17C8-5F62-4997-BFB7-D2EAA36DB0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460"/>
          <a:stretch/>
        </p:blipFill>
        <p:spPr>
          <a:xfrm>
            <a:off x="213639" y="3180694"/>
            <a:ext cx="3840430" cy="35145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B4CAD7-E819-4BE1-AF8E-0D3CD31F5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320" y="3150040"/>
            <a:ext cx="5104383" cy="336323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09D39CC-2A13-4A65-AC58-706584F3A71F}"/>
              </a:ext>
            </a:extLst>
          </p:cNvPr>
          <p:cNvSpPr txBox="1"/>
          <p:nvPr/>
        </p:nvSpPr>
        <p:spPr>
          <a:xfrm>
            <a:off x="301949" y="2512320"/>
            <a:ext cx="874775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旨在借助计算模拟的方法去加深对物理学的重要知识点的理解，对编程技巧不做考核，鼓励使用</a:t>
            </a:r>
            <a:r>
              <a:rPr lang="en-US" altLang="zh-CN" b="1" dirty="0"/>
              <a:t>AI</a:t>
            </a:r>
            <a:r>
              <a:rPr lang="zh-CN" altLang="en-US" b="1" dirty="0"/>
              <a:t>，但注意</a:t>
            </a:r>
            <a:r>
              <a:rPr lang="en-US" altLang="zh-CN" b="1" dirty="0"/>
              <a:t>AI</a:t>
            </a:r>
            <a:r>
              <a:rPr lang="zh-CN" altLang="en-US" b="1" dirty="0"/>
              <a:t>可能会误导！</a:t>
            </a:r>
          </a:p>
        </p:txBody>
      </p:sp>
    </p:spTree>
    <p:extLst>
      <p:ext uri="{BB962C8B-B14F-4D97-AF65-F5344CB8AC3E}">
        <p14:creationId xmlns:p14="http://schemas.microsoft.com/office/powerpoint/2010/main" val="3437981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6367" y="1926888"/>
            <a:ext cx="140074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496" y="0"/>
                </a:lnTo>
              </a:path>
            </a:pathLst>
          </a:custGeom>
          <a:ln w="6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2368675" y="1926888"/>
            <a:ext cx="140634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8" y="0"/>
                </a:lnTo>
              </a:path>
            </a:pathLst>
          </a:custGeom>
          <a:ln w="6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2558951" y="1926888"/>
            <a:ext cx="305360" cy="0"/>
          </a:xfrm>
          <a:custGeom>
            <a:avLst/>
            <a:gdLst/>
            <a:ahLst/>
            <a:cxnLst/>
            <a:rect l="l" t="t" r="r" b="b"/>
            <a:pathLst>
              <a:path w="346075">
                <a:moveTo>
                  <a:pt x="0" y="0"/>
                </a:moveTo>
                <a:lnTo>
                  <a:pt x="345948" y="0"/>
                </a:lnTo>
              </a:path>
            </a:pathLst>
          </a:custGeom>
          <a:ln w="6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3149948" y="1926888"/>
            <a:ext cx="140074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496" y="0"/>
                </a:lnTo>
              </a:path>
            </a:pathLst>
          </a:custGeom>
          <a:ln w="6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 txBox="1"/>
          <p:nvPr/>
        </p:nvSpPr>
        <p:spPr>
          <a:xfrm>
            <a:off x="2721211" y="1511103"/>
            <a:ext cx="124946" cy="39291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36421">
              <a:spcBef>
                <a:spcPts val="106"/>
              </a:spcBef>
            </a:pPr>
            <a:r>
              <a:rPr sz="1191" spc="-44" dirty="0">
                <a:latin typeface="Times New Roman"/>
                <a:cs typeface="Times New Roman"/>
              </a:rPr>
              <a:t>2</a:t>
            </a:r>
            <a:endParaRPr sz="1191">
              <a:latin typeface="Times New Roman"/>
              <a:cs typeface="Times New Roman"/>
            </a:endParaRPr>
          </a:p>
          <a:p>
            <a:pPr marL="11206">
              <a:spcBef>
                <a:spcPts val="53"/>
              </a:spcBef>
            </a:pPr>
            <a:r>
              <a:rPr sz="1191" i="1" spc="-22" dirty="0">
                <a:latin typeface="Times New Roman"/>
                <a:cs typeface="Times New Roman"/>
              </a:rPr>
              <a:t>ij</a:t>
            </a:r>
            <a:endParaRPr sz="1191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4247" y="1708772"/>
            <a:ext cx="99732" cy="196834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91" spc="-44" dirty="0">
                <a:latin typeface="Times New Roman"/>
                <a:cs typeface="Times New Roman"/>
              </a:rPr>
              <a:t>2</a:t>
            </a:r>
            <a:endParaRPr sz="1191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0153" y="1034353"/>
            <a:ext cx="5982260" cy="33050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2007"/>
              </a:spcBef>
            </a:pPr>
            <a:r>
              <a:rPr sz="2074" dirty="0">
                <a:latin typeface="Times New Roman"/>
                <a:cs typeface="Times New Roman"/>
              </a:rPr>
              <a:t>In</a:t>
            </a:r>
            <a:r>
              <a:rPr sz="2074" spc="57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tensor</a:t>
            </a:r>
            <a:r>
              <a:rPr sz="2074" spc="53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notation,</a:t>
            </a:r>
            <a:r>
              <a:rPr sz="2074" spc="66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these</a:t>
            </a:r>
            <a:r>
              <a:rPr sz="2074" spc="57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general</a:t>
            </a:r>
            <a:r>
              <a:rPr sz="2074" spc="35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expressions</a:t>
            </a:r>
            <a:r>
              <a:rPr sz="2074" spc="71" dirty="0">
                <a:latin typeface="Times New Roman"/>
                <a:cs typeface="Times New Roman"/>
              </a:rPr>
              <a:t> </a:t>
            </a:r>
            <a:r>
              <a:rPr sz="2074" spc="-9" dirty="0">
                <a:latin typeface="Times New Roman"/>
                <a:cs typeface="Times New Roman"/>
              </a:rPr>
              <a:t>become:</a:t>
            </a:r>
            <a:endParaRPr sz="2074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7850" y="1553437"/>
            <a:ext cx="1138518" cy="332202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  <a:tabLst>
                <a:tab pos="994015" algn="l"/>
              </a:tabLst>
            </a:pPr>
            <a:r>
              <a:rPr sz="2074" spc="-44" dirty="0">
                <a:latin typeface="Times New Roman"/>
                <a:cs typeface="Times New Roman"/>
              </a:rPr>
              <a:t>1</a:t>
            </a:r>
            <a:r>
              <a:rPr sz="2074" dirty="0">
                <a:latin typeface="Times New Roman"/>
                <a:cs typeface="Times New Roman"/>
              </a:rPr>
              <a:t>	</a:t>
            </a:r>
            <a:r>
              <a:rPr sz="2074" spc="-44" dirty="0">
                <a:latin typeface="Times New Roman"/>
                <a:cs typeface="Times New Roman"/>
              </a:rPr>
              <a:t>1</a:t>
            </a:r>
            <a:endParaRPr sz="2074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41440" y="1553437"/>
            <a:ext cx="155201" cy="332202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2074" spc="-44" dirty="0">
                <a:latin typeface="Times New Roman"/>
                <a:cs typeface="Times New Roman"/>
              </a:rPr>
              <a:t>1</a:t>
            </a:r>
            <a:endParaRPr sz="207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1029" y="2467901"/>
            <a:ext cx="7052422" cy="603107"/>
          </a:xfrm>
          <a:prstGeom prst="rect">
            <a:avLst/>
          </a:prstGeom>
        </p:spPr>
        <p:txBody>
          <a:bodyPr vert="horz" wrap="square" lIns="0" tIns="63874" rIns="0" bIns="0" rtlCol="0">
            <a:spAutoFit/>
          </a:bodyPr>
          <a:lstStyle/>
          <a:p>
            <a:pPr marL="11206" marR="4483" indent="3922">
              <a:lnSpc>
                <a:spcPts val="2091"/>
              </a:lnSpc>
              <a:spcBef>
                <a:spcPts val="503"/>
              </a:spcBef>
            </a:pPr>
            <a:r>
              <a:rPr sz="2074" dirty="0">
                <a:latin typeface="Times New Roman"/>
                <a:cs typeface="Times New Roman"/>
              </a:rPr>
              <a:t>If</a:t>
            </a:r>
            <a:r>
              <a:rPr sz="2074" spc="44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we</a:t>
            </a:r>
            <a:r>
              <a:rPr sz="2074" spc="53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substite</a:t>
            </a:r>
            <a:r>
              <a:rPr sz="2074" spc="49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into</a:t>
            </a:r>
            <a:r>
              <a:rPr sz="2074" spc="66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these</a:t>
            </a:r>
            <a:r>
              <a:rPr sz="2074" spc="49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expressions,</a:t>
            </a:r>
            <a:r>
              <a:rPr sz="2074" spc="66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the</a:t>
            </a:r>
            <a:r>
              <a:rPr sz="2074" spc="53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variation</a:t>
            </a:r>
            <a:r>
              <a:rPr sz="2074" spc="62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in</a:t>
            </a:r>
            <a:r>
              <a:rPr sz="2074" spc="66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elastic</a:t>
            </a:r>
            <a:r>
              <a:rPr sz="2074" spc="44" dirty="0">
                <a:latin typeface="Times New Roman"/>
                <a:cs typeface="Times New Roman"/>
              </a:rPr>
              <a:t> </a:t>
            </a:r>
            <a:r>
              <a:rPr sz="2074" spc="-9" dirty="0">
                <a:latin typeface="Times New Roman"/>
                <a:cs typeface="Times New Roman"/>
              </a:rPr>
              <a:t>strain </a:t>
            </a:r>
            <a:r>
              <a:rPr sz="2074" dirty="0">
                <a:latin typeface="Times New Roman"/>
                <a:cs typeface="Times New Roman"/>
              </a:rPr>
              <a:t>for</a:t>
            </a:r>
            <a:r>
              <a:rPr sz="2074" spc="49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an</a:t>
            </a:r>
            <a:r>
              <a:rPr sz="2074" spc="57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isotropic</a:t>
            </a:r>
            <a:r>
              <a:rPr sz="2074" spc="57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solid,</a:t>
            </a:r>
            <a:r>
              <a:rPr sz="2074" spc="62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accounting</a:t>
            </a:r>
            <a:r>
              <a:rPr sz="2074" spc="75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for</a:t>
            </a:r>
            <a:r>
              <a:rPr sz="2074" spc="57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the</a:t>
            </a:r>
            <a:r>
              <a:rPr sz="2074" spc="57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Poisson</a:t>
            </a:r>
            <a:r>
              <a:rPr sz="2074" spc="71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effect,</a:t>
            </a:r>
            <a:r>
              <a:rPr sz="2074" spc="57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we</a:t>
            </a:r>
            <a:r>
              <a:rPr sz="2074" spc="62" dirty="0">
                <a:latin typeface="Times New Roman"/>
                <a:cs typeface="Times New Roman"/>
              </a:rPr>
              <a:t> </a:t>
            </a:r>
            <a:r>
              <a:rPr sz="2074" spc="-18" dirty="0">
                <a:latin typeface="Times New Roman"/>
                <a:cs typeface="Times New Roman"/>
              </a:rPr>
              <a:t>get:</a:t>
            </a:r>
            <a:endParaRPr sz="2074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1918" y="1897031"/>
            <a:ext cx="1076885" cy="196834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746351" algn="l"/>
                <a:tab pos="978326" algn="l"/>
              </a:tabLst>
            </a:pPr>
            <a:r>
              <a:rPr sz="1191" i="1" spc="-44" dirty="0">
                <a:latin typeface="Times New Roman"/>
                <a:cs typeface="Times New Roman"/>
              </a:rPr>
              <a:t>o</a:t>
            </a:r>
            <a:r>
              <a:rPr sz="1191" i="1" dirty="0">
                <a:latin typeface="Times New Roman"/>
                <a:cs typeface="Times New Roman"/>
              </a:rPr>
              <a:t>	</a:t>
            </a:r>
            <a:r>
              <a:rPr sz="1191" i="1" spc="-22" dirty="0">
                <a:latin typeface="Times New Roman"/>
                <a:cs typeface="Times New Roman"/>
              </a:rPr>
              <a:t>ij</a:t>
            </a:r>
            <a:r>
              <a:rPr sz="1191" i="1" dirty="0">
                <a:latin typeface="Times New Roman"/>
                <a:cs typeface="Times New Roman"/>
              </a:rPr>
              <a:t>	</a:t>
            </a:r>
            <a:r>
              <a:rPr sz="1191" i="1" spc="-22" dirty="0">
                <a:latin typeface="Times New Roman"/>
                <a:cs typeface="Times New Roman"/>
              </a:rPr>
              <a:t>ij</a:t>
            </a:r>
            <a:endParaRPr sz="1191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48129" y="1897031"/>
            <a:ext cx="109257" cy="196834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91" i="1" spc="-22" dirty="0">
                <a:latin typeface="Times New Roman"/>
                <a:cs typeface="Times New Roman"/>
              </a:rPr>
              <a:t>ij</a:t>
            </a:r>
            <a:endParaRPr sz="1191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82575" y="1919856"/>
            <a:ext cx="1918447" cy="332202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  <a:tabLst>
                <a:tab pos="993454" algn="l"/>
                <a:tab pos="1247281" algn="l"/>
                <a:tab pos="1773986" algn="l"/>
              </a:tabLst>
            </a:pPr>
            <a:r>
              <a:rPr sz="2074" spc="-44" dirty="0">
                <a:latin typeface="Times New Roman"/>
                <a:cs typeface="Times New Roman"/>
              </a:rPr>
              <a:t>2</a:t>
            </a:r>
            <a:r>
              <a:rPr sz="2074" dirty="0">
                <a:latin typeface="Times New Roman"/>
                <a:cs typeface="Times New Roman"/>
              </a:rPr>
              <a:t>	</a:t>
            </a:r>
            <a:r>
              <a:rPr sz="2074" spc="-44" dirty="0">
                <a:latin typeface="Times New Roman"/>
                <a:cs typeface="Times New Roman"/>
              </a:rPr>
              <a:t>2</a:t>
            </a:r>
            <a:r>
              <a:rPr sz="2074" dirty="0">
                <a:latin typeface="Times New Roman"/>
                <a:cs typeface="Times New Roman"/>
              </a:rPr>
              <a:t>	</a:t>
            </a:r>
            <a:r>
              <a:rPr sz="2074" i="1" spc="-44" dirty="0">
                <a:latin typeface="Times New Roman"/>
                <a:cs typeface="Times New Roman"/>
              </a:rPr>
              <a:t>E</a:t>
            </a:r>
            <a:r>
              <a:rPr sz="2074" i="1" dirty="0">
                <a:latin typeface="Times New Roman"/>
                <a:cs typeface="Times New Roman"/>
              </a:rPr>
              <a:t>	</a:t>
            </a:r>
            <a:r>
              <a:rPr sz="2074" spc="-44" dirty="0">
                <a:latin typeface="Times New Roman"/>
                <a:cs typeface="Times New Roman"/>
              </a:rPr>
              <a:t>2</a:t>
            </a:r>
            <a:endParaRPr sz="2074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0128" y="1701726"/>
            <a:ext cx="1531843" cy="3507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392227" algn="l"/>
                <a:tab pos="771565" algn="l"/>
                <a:tab pos="1054530" algn="l"/>
                <a:tab pos="1374475" algn="l"/>
              </a:tabLst>
            </a:pPr>
            <a:r>
              <a:rPr sz="2074" i="1" spc="-44" dirty="0">
                <a:latin typeface="Times New Roman"/>
                <a:cs typeface="Times New Roman"/>
              </a:rPr>
              <a:t>U</a:t>
            </a:r>
            <a:r>
              <a:rPr sz="2074" i="1" dirty="0">
                <a:latin typeface="Times New Roman"/>
                <a:cs typeface="Times New Roman"/>
              </a:rPr>
              <a:t>	</a:t>
            </a:r>
            <a:r>
              <a:rPr sz="2074" spc="-44" dirty="0">
                <a:latin typeface="Symbol"/>
                <a:cs typeface="Symbol"/>
              </a:rPr>
              <a:t></a:t>
            </a:r>
            <a:r>
              <a:rPr sz="2074" dirty="0">
                <a:latin typeface="Times New Roman"/>
                <a:cs typeface="Times New Roman"/>
              </a:rPr>
              <a:t>	</a:t>
            </a:r>
            <a:r>
              <a:rPr sz="2206" i="1" spc="-44" dirty="0">
                <a:latin typeface="Symbol"/>
                <a:cs typeface="Symbol"/>
              </a:rPr>
              <a:t></a:t>
            </a:r>
            <a:r>
              <a:rPr sz="2206" dirty="0">
                <a:latin typeface="Times New Roman"/>
                <a:cs typeface="Times New Roman"/>
              </a:rPr>
              <a:t>	</a:t>
            </a:r>
            <a:r>
              <a:rPr sz="2206" i="1" spc="-44" dirty="0">
                <a:latin typeface="Symbol"/>
                <a:cs typeface="Symbol"/>
              </a:rPr>
              <a:t></a:t>
            </a:r>
            <a:r>
              <a:rPr sz="2206" dirty="0">
                <a:latin typeface="Times New Roman"/>
                <a:cs typeface="Times New Roman"/>
              </a:rPr>
              <a:t>	</a:t>
            </a:r>
            <a:r>
              <a:rPr sz="2074" spc="-44" dirty="0">
                <a:latin typeface="Symbol"/>
                <a:cs typeface="Symbol"/>
              </a:rPr>
              <a:t></a:t>
            </a:r>
            <a:endParaRPr sz="2074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24356" y="1701726"/>
            <a:ext cx="906556" cy="3507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398951" algn="l"/>
                <a:tab pos="660062" algn="l"/>
              </a:tabLst>
            </a:pPr>
            <a:r>
              <a:rPr sz="2074" spc="-44" dirty="0">
                <a:latin typeface="Symbol"/>
                <a:cs typeface="Symbol"/>
              </a:rPr>
              <a:t></a:t>
            </a:r>
            <a:r>
              <a:rPr sz="2074" dirty="0">
                <a:latin typeface="Times New Roman"/>
                <a:cs typeface="Times New Roman"/>
              </a:rPr>
              <a:t>	</a:t>
            </a:r>
            <a:r>
              <a:rPr sz="2206" i="1" spc="-44" dirty="0">
                <a:latin typeface="Symbol"/>
                <a:cs typeface="Symbol"/>
              </a:rPr>
              <a:t></a:t>
            </a:r>
            <a:r>
              <a:rPr sz="2206" dirty="0">
                <a:latin typeface="Times New Roman"/>
                <a:cs typeface="Times New Roman"/>
              </a:rPr>
              <a:t>	</a:t>
            </a:r>
            <a:r>
              <a:rPr sz="2074" i="1" spc="-31" dirty="0">
                <a:latin typeface="Times New Roman"/>
                <a:cs typeface="Times New Roman"/>
              </a:rPr>
              <a:t>E</a:t>
            </a:r>
            <a:r>
              <a:rPr sz="2074" spc="-31" dirty="0">
                <a:latin typeface="Times New Roman"/>
                <a:cs typeface="Times New Roman"/>
              </a:rPr>
              <a:t>.</a:t>
            </a:r>
            <a:endParaRPr sz="2074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34297" y="1504054"/>
            <a:ext cx="182656" cy="3507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206" i="1" spc="-44" dirty="0">
                <a:latin typeface="Symbol"/>
                <a:cs typeface="Symbol"/>
              </a:rPr>
              <a:t></a:t>
            </a:r>
            <a:endParaRPr sz="2206">
              <a:latin typeface="Symbol"/>
              <a:cs typeface="Symbo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52102" y="3637429"/>
            <a:ext cx="309282" cy="0"/>
          </a:xfrm>
          <a:custGeom>
            <a:avLst/>
            <a:gdLst/>
            <a:ahLst/>
            <a:cxnLst/>
            <a:rect l="l" t="t" r="r" b="b"/>
            <a:pathLst>
              <a:path w="350519">
                <a:moveTo>
                  <a:pt x="0" y="0"/>
                </a:moveTo>
                <a:lnTo>
                  <a:pt x="350520" y="0"/>
                </a:lnTo>
              </a:path>
            </a:pathLst>
          </a:custGeom>
          <a:ln w="6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9" name="object 19"/>
          <p:cNvSpPr txBox="1"/>
          <p:nvPr/>
        </p:nvSpPr>
        <p:spPr>
          <a:xfrm>
            <a:off x="1687829" y="3342317"/>
            <a:ext cx="1639421" cy="466749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1539210" algn="l"/>
              </a:tabLst>
            </a:pPr>
            <a:r>
              <a:rPr sz="2956" spc="-331" dirty="0">
                <a:latin typeface="Symbol"/>
                <a:cs typeface="Symbol"/>
              </a:rPr>
              <a:t></a:t>
            </a:r>
            <a:r>
              <a:rPr sz="2956" dirty="0">
                <a:latin typeface="Times New Roman"/>
                <a:cs typeface="Times New Roman"/>
              </a:rPr>
              <a:t>	</a:t>
            </a:r>
            <a:r>
              <a:rPr sz="2956" spc="-331" dirty="0">
                <a:latin typeface="Symbol"/>
                <a:cs typeface="Symbol"/>
              </a:rPr>
              <a:t></a:t>
            </a:r>
            <a:endParaRPr sz="2956">
              <a:latin typeface="Symbol"/>
              <a:cs typeface="Symbo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43972" y="3637429"/>
            <a:ext cx="180415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4215" y="0"/>
                </a:lnTo>
              </a:path>
            </a:pathLst>
          </a:custGeom>
          <a:ln w="6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 txBox="1"/>
          <p:nvPr/>
        </p:nvSpPr>
        <p:spPr>
          <a:xfrm>
            <a:off x="3750610" y="3354143"/>
            <a:ext cx="2536451" cy="448750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  <a:tabLst>
                <a:tab pos="2436289" algn="l"/>
              </a:tabLst>
            </a:pPr>
            <a:r>
              <a:rPr sz="2824" spc="-291" dirty="0">
                <a:latin typeface="Symbol"/>
                <a:cs typeface="Symbol"/>
              </a:rPr>
              <a:t></a:t>
            </a:r>
            <a:r>
              <a:rPr sz="2824" dirty="0">
                <a:latin typeface="Times New Roman"/>
                <a:cs typeface="Times New Roman"/>
              </a:rPr>
              <a:t>	</a:t>
            </a:r>
            <a:r>
              <a:rPr sz="2824" spc="-291" dirty="0">
                <a:latin typeface="Symbol"/>
                <a:cs typeface="Symbol"/>
              </a:rPr>
              <a:t></a:t>
            </a:r>
            <a:endParaRPr sz="2824">
              <a:latin typeface="Symbol"/>
              <a:cs typeface="Symbo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07031" y="3637429"/>
            <a:ext cx="317687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664" y="0"/>
                </a:lnTo>
              </a:path>
            </a:pathLst>
          </a:custGeom>
          <a:ln w="6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 txBox="1"/>
          <p:nvPr/>
        </p:nvSpPr>
        <p:spPr>
          <a:xfrm>
            <a:off x="6850827" y="3342317"/>
            <a:ext cx="110938" cy="466749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2956" spc="-331" dirty="0">
                <a:latin typeface="Symbol"/>
                <a:cs typeface="Symbol"/>
              </a:rPr>
              <a:t></a:t>
            </a:r>
            <a:endParaRPr sz="2956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31172" y="3342317"/>
            <a:ext cx="110938" cy="466749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2956" spc="-331" dirty="0">
                <a:latin typeface="Symbol"/>
                <a:cs typeface="Symbol"/>
              </a:rPr>
              <a:t></a:t>
            </a:r>
            <a:endParaRPr sz="2956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57001" y="5224246"/>
            <a:ext cx="1630456" cy="495698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1530245" algn="l"/>
              </a:tabLst>
            </a:pPr>
            <a:r>
              <a:rPr sz="3133" spc="-401" dirty="0">
                <a:latin typeface="Symbol"/>
                <a:cs typeface="Symbol"/>
              </a:rPr>
              <a:t></a:t>
            </a:r>
            <a:r>
              <a:rPr sz="3133" dirty="0">
                <a:latin typeface="Times New Roman"/>
                <a:cs typeface="Times New Roman"/>
              </a:rPr>
              <a:t>	</a:t>
            </a:r>
            <a:r>
              <a:rPr sz="3133" spc="-401" dirty="0">
                <a:latin typeface="Symbol"/>
                <a:cs typeface="Symbol"/>
              </a:rPr>
              <a:t></a:t>
            </a:r>
            <a:endParaRPr sz="3133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17452" y="5224246"/>
            <a:ext cx="110938" cy="495698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3133" spc="-401" dirty="0">
                <a:latin typeface="Symbol"/>
                <a:cs typeface="Symbol"/>
              </a:rPr>
              <a:t></a:t>
            </a:r>
            <a:endParaRPr sz="3133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51755" y="5224246"/>
            <a:ext cx="110938" cy="495698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3133" spc="-401" dirty="0">
                <a:latin typeface="Symbol"/>
                <a:cs typeface="Symbol"/>
              </a:rPr>
              <a:t></a:t>
            </a:r>
            <a:endParaRPr sz="3133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63496" y="3412528"/>
            <a:ext cx="138953" cy="394430"/>
          </a:xfrm>
          <a:prstGeom prst="rect">
            <a:avLst/>
          </a:prstGeom>
        </p:spPr>
        <p:txBody>
          <a:bodyPr vert="horz" wrap="square" lIns="0" tIns="43143" rIns="0" bIns="0" rtlCol="0">
            <a:spAutoFit/>
          </a:bodyPr>
          <a:lstStyle/>
          <a:p>
            <a:pPr marL="23534">
              <a:spcBef>
                <a:spcPts val="340"/>
              </a:spcBef>
            </a:pPr>
            <a:r>
              <a:rPr sz="1015" spc="-44" dirty="0">
                <a:latin typeface="Times New Roman"/>
                <a:cs typeface="Times New Roman"/>
              </a:rPr>
              <a:t>2</a:t>
            </a:r>
            <a:endParaRPr sz="1015">
              <a:latin typeface="Times New Roman"/>
              <a:cs typeface="Times New Roman"/>
            </a:endParaRPr>
          </a:p>
          <a:p>
            <a:pPr marL="11206">
              <a:spcBef>
                <a:spcPts val="260"/>
              </a:spcBef>
            </a:pPr>
            <a:r>
              <a:rPr sz="1015" i="1" spc="-22" dirty="0">
                <a:latin typeface="Times New Roman"/>
                <a:cs typeface="Times New Roman"/>
              </a:rPr>
              <a:t>xx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76021" y="3412528"/>
            <a:ext cx="139513" cy="394430"/>
          </a:xfrm>
          <a:prstGeom prst="rect">
            <a:avLst/>
          </a:prstGeom>
        </p:spPr>
        <p:txBody>
          <a:bodyPr vert="horz" wrap="square" lIns="0" tIns="43143" rIns="0" bIns="0" rtlCol="0">
            <a:spAutoFit/>
          </a:bodyPr>
          <a:lstStyle/>
          <a:p>
            <a:pPr marL="24654">
              <a:spcBef>
                <a:spcPts val="340"/>
              </a:spcBef>
            </a:pPr>
            <a:r>
              <a:rPr sz="1015" spc="-44" dirty="0">
                <a:latin typeface="Times New Roman"/>
                <a:cs typeface="Times New Roman"/>
              </a:rPr>
              <a:t>2</a:t>
            </a:r>
            <a:endParaRPr sz="1015">
              <a:latin typeface="Times New Roman"/>
              <a:cs typeface="Times New Roman"/>
            </a:endParaRPr>
          </a:p>
          <a:p>
            <a:pPr marL="11206">
              <a:spcBef>
                <a:spcPts val="260"/>
              </a:spcBef>
            </a:pPr>
            <a:r>
              <a:rPr sz="1015" i="1" spc="-22" dirty="0">
                <a:latin typeface="Times New Roman"/>
                <a:cs typeface="Times New Roman"/>
              </a:rPr>
              <a:t>xy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27896" y="3435643"/>
            <a:ext cx="996203" cy="374696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56032">
              <a:lnSpc>
                <a:spcPts val="1994"/>
              </a:lnSpc>
              <a:spcBef>
                <a:spcPts val="84"/>
              </a:spcBef>
            </a:pPr>
            <a:r>
              <a:rPr sz="1897" dirty="0">
                <a:latin typeface="Symbol"/>
                <a:cs typeface="Symbol"/>
              </a:rPr>
              <a:t></a:t>
            </a:r>
            <a:r>
              <a:rPr sz="1897" spc="-274" dirty="0">
                <a:latin typeface="Times New Roman"/>
                <a:cs typeface="Times New Roman"/>
              </a:rPr>
              <a:t> </a:t>
            </a:r>
            <a:r>
              <a:rPr sz="2030" i="1" spc="-62" dirty="0">
                <a:latin typeface="Symbol"/>
                <a:cs typeface="Symbol"/>
              </a:rPr>
              <a:t></a:t>
            </a:r>
            <a:r>
              <a:rPr sz="2030" spc="-128" dirty="0">
                <a:latin typeface="Times New Roman"/>
                <a:cs typeface="Times New Roman"/>
              </a:rPr>
              <a:t> </a:t>
            </a:r>
            <a:r>
              <a:rPr sz="1522" baseline="50724" dirty="0">
                <a:latin typeface="Times New Roman"/>
                <a:cs typeface="Times New Roman"/>
              </a:rPr>
              <a:t>2</a:t>
            </a:r>
            <a:r>
              <a:rPr sz="1522" spc="291" baseline="50724" dirty="0">
                <a:latin typeface="Times New Roman"/>
                <a:cs typeface="Times New Roman"/>
              </a:rPr>
              <a:t>  </a:t>
            </a:r>
            <a:r>
              <a:rPr sz="1897" dirty="0">
                <a:latin typeface="Symbol"/>
                <a:cs typeface="Symbol"/>
              </a:rPr>
              <a:t></a:t>
            </a:r>
            <a:r>
              <a:rPr sz="1897" spc="-274" dirty="0">
                <a:latin typeface="Times New Roman"/>
                <a:cs typeface="Times New Roman"/>
              </a:rPr>
              <a:t> </a:t>
            </a:r>
            <a:r>
              <a:rPr sz="2030" i="1" spc="-62" dirty="0">
                <a:latin typeface="Symbol"/>
                <a:cs typeface="Symbol"/>
              </a:rPr>
              <a:t></a:t>
            </a:r>
            <a:r>
              <a:rPr sz="2030" spc="-128" dirty="0">
                <a:latin typeface="Times New Roman"/>
                <a:cs typeface="Times New Roman"/>
              </a:rPr>
              <a:t> </a:t>
            </a:r>
            <a:r>
              <a:rPr sz="1522" spc="-66" baseline="50724" dirty="0">
                <a:latin typeface="Times New Roman"/>
                <a:cs typeface="Times New Roman"/>
              </a:rPr>
              <a:t>2</a:t>
            </a:r>
            <a:endParaRPr sz="1522" baseline="50724">
              <a:latin typeface="Times New Roman"/>
              <a:cs typeface="Times New Roman"/>
            </a:endParaRPr>
          </a:p>
          <a:p>
            <a:pPr marL="355806">
              <a:lnSpc>
                <a:spcPts val="777"/>
              </a:lnSpc>
              <a:tabLst>
                <a:tab pos="852253" algn="l"/>
              </a:tabLst>
            </a:pPr>
            <a:r>
              <a:rPr sz="1015" i="1" spc="-22" dirty="0">
                <a:latin typeface="Times New Roman"/>
                <a:cs typeface="Times New Roman"/>
              </a:rPr>
              <a:t>xz</a:t>
            </a:r>
            <a:r>
              <a:rPr sz="1015" i="1" dirty="0">
                <a:latin typeface="Times New Roman"/>
                <a:cs typeface="Times New Roman"/>
              </a:rPr>
              <a:t>	</a:t>
            </a:r>
            <a:r>
              <a:rPr sz="1015" i="1" spc="-22" dirty="0">
                <a:latin typeface="Times New Roman"/>
                <a:cs typeface="Times New Roman"/>
              </a:rPr>
              <a:t>yz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67613" y="5320057"/>
            <a:ext cx="159124" cy="39291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25215">
              <a:spcBef>
                <a:spcPts val="106"/>
              </a:spcBef>
            </a:pPr>
            <a:r>
              <a:rPr sz="1191" spc="-44" dirty="0">
                <a:latin typeface="Times New Roman"/>
                <a:cs typeface="Times New Roman"/>
              </a:rPr>
              <a:t>2</a:t>
            </a:r>
            <a:endParaRPr sz="1191">
              <a:latin typeface="Times New Roman"/>
              <a:cs typeface="Times New Roman"/>
            </a:endParaRPr>
          </a:p>
          <a:p>
            <a:pPr marL="11206">
              <a:spcBef>
                <a:spcPts val="53"/>
              </a:spcBef>
            </a:pPr>
            <a:r>
              <a:rPr sz="1191" i="1" spc="-22" dirty="0">
                <a:latin typeface="Times New Roman"/>
                <a:cs typeface="Times New Roman"/>
              </a:rPr>
              <a:t>xy</a:t>
            </a:r>
            <a:endParaRPr sz="1191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19669" y="5320057"/>
            <a:ext cx="150719" cy="39291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25215">
              <a:spcBef>
                <a:spcPts val="106"/>
              </a:spcBef>
            </a:pPr>
            <a:r>
              <a:rPr sz="1191" spc="-44" dirty="0">
                <a:latin typeface="Times New Roman"/>
                <a:cs typeface="Times New Roman"/>
              </a:rPr>
              <a:t>2</a:t>
            </a:r>
            <a:endParaRPr sz="1191">
              <a:latin typeface="Times New Roman"/>
              <a:cs typeface="Times New Roman"/>
            </a:endParaRPr>
          </a:p>
          <a:p>
            <a:pPr marL="11206">
              <a:spcBef>
                <a:spcPts val="53"/>
              </a:spcBef>
            </a:pPr>
            <a:r>
              <a:rPr sz="1191" i="1" spc="-22" dirty="0">
                <a:latin typeface="Times New Roman"/>
                <a:cs typeface="Times New Roman"/>
              </a:rPr>
              <a:t>xz</a:t>
            </a:r>
            <a:endParaRPr sz="1191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71663" y="5320057"/>
            <a:ext cx="150719" cy="39291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7370">
              <a:spcBef>
                <a:spcPts val="106"/>
              </a:spcBef>
            </a:pPr>
            <a:r>
              <a:rPr sz="1191" spc="-44" dirty="0">
                <a:latin typeface="Times New Roman"/>
                <a:cs typeface="Times New Roman"/>
              </a:rPr>
              <a:t>2</a:t>
            </a:r>
            <a:endParaRPr sz="1191">
              <a:latin typeface="Times New Roman"/>
              <a:cs typeface="Times New Roman"/>
            </a:endParaRPr>
          </a:p>
          <a:p>
            <a:pPr marL="11206">
              <a:spcBef>
                <a:spcPts val="53"/>
              </a:spcBef>
            </a:pPr>
            <a:r>
              <a:rPr sz="1191" i="1" spc="-22" dirty="0">
                <a:latin typeface="Times New Roman"/>
                <a:cs typeface="Times New Roman"/>
              </a:rPr>
              <a:t>yz</a:t>
            </a:r>
            <a:endParaRPr sz="1191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33681" y="3286098"/>
            <a:ext cx="144556" cy="305518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897" spc="-44" dirty="0">
                <a:latin typeface="Times New Roman"/>
                <a:cs typeface="Times New Roman"/>
              </a:rPr>
              <a:t>1</a:t>
            </a:r>
            <a:endParaRPr sz="1897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92657" y="3286098"/>
            <a:ext cx="144556" cy="305518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897" spc="-44" dirty="0">
                <a:latin typeface="Times New Roman"/>
                <a:cs typeface="Times New Roman"/>
              </a:rPr>
              <a:t>1</a:t>
            </a:r>
            <a:endParaRPr sz="1897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48281" y="3652540"/>
            <a:ext cx="307601" cy="305518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897" spc="40" dirty="0">
                <a:latin typeface="Times New Roman"/>
                <a:cs typeface="Times New Roman"/>
              </a:rPr>
              <a:t>2</a:t>
            </a:r>
            <a:r>
              <a:rPr sz="1897" i="1" spc="40" dirty="0">
                <a:latin typeface="Times New Roman"/>
                <a:cs typeface="Times New Roman"/>
              </a:rPr>
              <a:t>E</a:t>
            </a:r>
            <a:endParaRPr sz="1897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503218" y="3652540"/>
            <a:ext cx="319928" cy="305518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897" spc="-22" dirty="0">
                <a:latin typeface="Times New Roman"/>
                <a:cs typeface="Times New Roman"/>
              </a:rPr>
              <a:t>2</a:t>
            </a:r>
            <a:r>
              <a:rPr sz="1897" i="1" spc="-22" dirty="0">
                <a:latin typeface="Times New Roman"/>
                <a:cs typeface="Times New Roman"/>
              </a:rPr>
              <a:t>G</a:t>
            </a:r>
            <a:endParaRPr sz="1897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05038" y="4103085"/>
            <a:ext cx="5459506" cy="869400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577694">
              <a:spcBef>
                <a:spcPts val="101"/>
              </a:spcBef>
              <a:tabLst>
                <a:tab pos="1296029" algn="l"/>
                <a:tab pos="1757736" algn="l"/>
              </a:tabLst>
            </a:pPr>
            <a:r>
              <a:rPr sz="2074" dirty="0">
                <a:latin typeface="Times New Roman"/>
                <a:cs typeface="Times New Roman"/>
              </a:rPr>
              <a:t>[for </a:t>
            </a:r>
            <a:r>
              <a:rPr sz="2074" spc="-44" dirty="0">
                <a:latin typeface="Times New Roman"/>
                <a:cs typeface="Times New Roman"/>
              </a:rPr>
              <a:t>a</a:t>
            </a:r>
            <a:r>
              <a:rPr sz="2074" dirty="0">
                <a:latin typeface="Times New Roman"/>
                <a:cs typeface="Times New Roman"/>
              </a:rPr>
              <a:t>	</a:t>
            </a:r>
            <a:r>
              <a:rPr sz="2074" spc="-22" dirty="0">
                <a:latin typeface="Times New Roman"/>
                <a:cs typeface="Times New Roman"/>
              </a:rPr>
              <a:t>3D</a:t>
            </a:r>
            <a:r>
              <a:rPr sz="2074" dirty="0">
                <a:latin typeface="Times New Roman"/>
                <a:cs typeface="Times New Roman"/>
              </a:rPr>
              <a:t>	isotropic</a:t>
            </a:r>
            <a:r>
              <a:rPr sz="2074" spc="79" dirty="0">
                <a:latin typeface="Times New Roman"/>
                <a:cs typeface="Times New Roman"/>
              </a:rPr>
              <a:t> </a:t>
            </a:r>
            <a:r>
              <a:rPr sz="2074" spc="-9" dirty="0">
                <a:latin typeface="Times New Roman"/>
                <a:cs typeface="Times New Roman"/>
              </a:rPr>
              <a:t>solid]</a:t>
            </a:r>
            <a:endParaRPr sz="2074">
              <a:latin typeface="Times New Roman"/>
              <a:cs typeface="Times New Roman"/>
            </a:endParaRPr>
          </a:p>
          <a:p>
            <a:pPr marL="11206">
              <a:spcBef>
                <a:spcPts val="1689"/>
              </a:spcBef>
            </a:pPr>
            <a:r>
              <a:rPr sz="2074" dirty="0">
                <a:latin typeface="Times New Roman"/>
                <a:cs typeface="Times New Roman"/>
              </a:rPr>
              <a:t>Expressed</a:t>
            </a:r>
            <a:r>
              <a:rPr sz="2074" spc="57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in</a:t>
            </a:r>
            <a:r>
              <a:rPr sz="2074" spc="62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terms</a:t>
            </a:r>
            <a:r>
              <a:rPr sz="2074" spc="71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of</a:t>
            </a:r>
            <a:r>
              <a:rPr sz="2074" spc="44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strains</a:t>
            </a:r>
            <a:r>
              <a:rPr sz="2074" spc="66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and</a:t>
            </a:r>
            <a:r>
              <a:rPr sz="2074" spc="49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Times New Roman"/>
                <a:cs typeface="Times New Roman"/>
              </a:rPr>
              <a:t>elastic</a:t>
            </a:r>
            <a:r>
              <a:rPr sz="2074" spc="53" dirty="0">
                <a:latin typeface="Times New Roman"/>
                <a:cs typeface="Times New Roman"/>
              </a:rPr>
              <a:t> </a:t>
            </a:r>
            <a:r>
              <a:rPr sz="2074" spc="-9" dirty="0">
                <a:latin typeface="Times New Roman"/>
                <a:cs typeface="Times New Roman"/>
              </a:rPr>
              <a:t>constants:</a:t>
            </a:r>
            <a:endParaRPr sz="2074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11353" y="5164732"/>
            <a:ext cx="155201" cy="332202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2074" u="sng" spc="-4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2074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82575" y="5531176"/>
            <a:ext cx="155201" cy="332202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2074" spc="-44" dirty="0">
                <a:latin typeface="Times New Roman"/>
                <a:cs typeface="Times New Roman"/>
              </a:rPr>
              <a:t>2</a:t>
            </a:r>
            <a:endParaRPr sz="2074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315387" y="5531176"/>
            <a:ext cx="155201" cy="332202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2074" spc="-44" dirty="0">
                <a:latin typeface="Times New Roman"/>
                <a:cs typeface="Times New Roman"/>
              </a:rPr>
              <a:t>2</a:t>
            </a:r>
            <a:endParaRPr sz="2074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79169" y="3629693"/>
            <a:ext cx="88526" cy="170340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1015" i="1" spc="-44" dirty="0">
                <a:latin typeface="Times New Roman"/>
                <a:cs typeface="Times New Roman"/>
              </a:rPr>
              <a:t>o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514152" y="3629693"/>
            <a:ext cx="138393" cy="170340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</a:pPr>
            <a:r>
              <a:rPr sz="1015" i="1" spc="-22" dirty="0">
                <a:latin typeface="Times New Roman"/>
                <a:cs typeface="Times New Roman"/>
              </a:rPr>
              <a:t>yy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060775" y="3412528"/>
            <a:ext cx="125506" cy="394430"/>
          </a:xfrm>
          <a:prstGeom prst="rect">
            <a:avLst/>
          </a:prstGeom>
        </p:spPr>
        <p:txBody>
          <a:bodyPr vert="horz" wrap="square" lIns="0" tIns="43143" rIns="0" bIns="0" rtlCol="0">
            <a:spAutoFit/>
          </a:bodyPr>
          <a:lstStyle/>
          <a:p>
            <a:pPr marL="23534">
              <a:spcBef>
                <a:spcPts val="340"/>
              </a:spcBef>
            </a:pPr>
            <a:r>
              <a:rPr sz="1015" spc="-44" dirty="0">
                <a:latin typeface="Times New Roman"/>
                <a:cs typeface="Times New Roman"/>
              </a:rPr>
              <a:t>2</a:t>
            </a:r>
            <a:endParaRPr sz="1015">
              <a:latin typeface="Times New Roman"/>
              <a:cs typeface="Times New Roman"/>
            </a:endParaRPr>
          </a:p>
          <a:p>
            <a:pPr marL="11206">
              <a:spcBef>
                <a:spcPts val="260"/>
              </a:spcBef>
            </a:pPr>
            <a:r>
              <a:rPr sz="1015" i="1" spc="-22" dirty="0">
                <a:latin typeface="Times New Roman"/>
                <a:cs typeface="Times New Roman"/>
              </a:rPr>
              <a:t>zz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025324" y="3629693"/>
            <a:ext cx="445434" cy="170340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  <a:tabLst>
                <a:tab pos="317704" algn="l"/>
              </a:tabLst>
            </a:pPr>
            <a:r>
              <a:rPr sz="1015" i="1" spc="-22" dirty="0">
                <a:latin typeface="Times New Roman"/>
                <a:cs typeface="Times New Roman"/>
              </a:rPr>
              <a:t>xx</a:t>
            </a:r>
            <a:r>
              <a:rPr sz="1015" i="1" dirty="0">
                <a:latin typeface="Times New Roman"/>
                <a:cs typeface="Times New Roman"/>
              </a:rPr>
              <a:t>	</a:t>
            </a:r>
            <a:r>
              <a:rPr sz="1015" i="1" spc="-22" dirty="0">
                <a:latin typeface="Times New Roman"/>
                <a:cs typeface="Times New Roman"/>
              </a:rPr>
              <a:t>yy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84907" y="3629693"/>
            <a:ext cx="428065" cy="170340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  <a:tabLst>
                <a:tab pos="312661" algn="l"/>
              </a:tabLst>
            </a:pPr>
            <a:r>
              <a:rPr sz="1015" i="1" spc="-22" dirty="0">
                <a:latin typeface="Times New Roman"/>
                <a:cs typeface="Times New Roman"/>
              </a:rPr>
              <a:t>yy</a:t>
            </a:r>
            <a:r>
              <a:rPr sz="1015" i="1" dirty="0">
                <a:latin typeface="Times New Roman"/>
                <a:cs typeface="Times New Roman"/>
              </a:rPr>
              <a:t>	</a:t>
            </a:r>
            <a:r>
              <a:rPr sz="1015" i="1" spc="-22" dirty="0">
                <a:latin typeface="Times New Roman"/>
                <a:cs typeface="Times New Roman"/>
              </a:rPr>
              <a:t>zz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720559" y="3629693"/>
            <a:ext cx="425824" cy="170340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11206">
              <a:spcBef>
                <a:spcPts val="110"/>
              </a:spcBef>
              <a:tabLst>
                <a:tab pos="310980" algn="l"/>
              </a:tabLst>
            </a:pPr>
            <a:r>
              <a:rPr sz="1015" i="1" spc="-22" dirty="0">
                <a:latin typeface="Times New Roman"/>
                <a:cs typeface="Times New Roman"/>
              </a:rPr>
              <a:t>xx</a:t>
            </a:r>
            <a:r>
              <a:rPr sz="1015" i="1" dirty="0">
                <a:latin typeface="Times New Roman"/>
                <a:cs typeface="Times New Roman"/>
              </a:rPr>
              <a:t>	</a:t>
            </a:r>
            <a:r>
              <a:rPr sz="1015" i="1" spc="-22" dirty="0">
                <a:latin typeface="Times New Roman"/>
                <a:cs typeface="Times New Roman"/>
              </a:rPr>
              <a:t>zz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91944" y="5508315"/>
            <a:ext cx="99732" cy="196834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1191" i="1" spc="-44" dirty="0">
                <a:latin typeface="Times New Roman"/>
                <a:cs typeface="Times New Roman"/>
              </a:rPr>
              <a:t>o</a:t>
            </a:r>
            <a:endParaRPr sz="1191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703090" y="5320057"/>
            <a:ext cx="159124" cy="39291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25215">
              <a:spcBef>
                <a:spcPts val="106"/>
              </a:spcBef>
            </a:pPr>
            <a:r>
              <a:rPr sz="1191" spc="-44" dirty="0">
                <a:latin typeface="Times New Roman"/>
                <a:cs typeface="Times New Roman"/>
              </a:rPr>
              <a:t>2</a:t>
            </a:r>
            <a:endParaRPr sz="1191">
              <a:latin typeface="Times New Roman"/>
              <a:cs typeface="Times New Roman"/>
            </a:endParaRPr>
          </a:p>
          <a:p>
            <a:pPr marL="11206">
              <a:spcBef>
                <a:spcPts val="53"/>
              </a:spcBef>
            </a:pPr>
            <a:r>
              <a:rPr sz="1191" i="1" spc="-22" dirty="0">
                <a:latin typeface="Times New Roman"/>
                <a:cs typeface="Times New Roman"/>
              </a:rPr>
              <a:t>xx</a:t>
            </a:r>
            <a:endParaRPr sz="1191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255806" y="5320057"/>
            <a:ext cx="159124" cy="39291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8491">
              <a:spcBef>
                <a:spcPts val="106"/>
              </a:spcBef>
            </a:pPr>
            <a:r>
              <a:rPr sz="1191" spc="-44" dirty="0">
                <a:latin typeface="Times New Roman"/>
                <a:cs typeface="Times New Roman"/>
              </a:rPr>
              <a:t>2</a:t>
            </a:r>
            <a:endParaRPr sz="1191">
              <a:latin typeface="Times New Roman"/>
              <a:cs typeface="Times New Roman"/>
            </a:endParaRPr>
          </a:p>
          <a:p>
            <a:pPr marL="11206">
              <a:spcBef>
                <a:spcPts val="53"/>
              </a:spcBef>
            </a:pPr>
            <a:r>
              <a:rPr sz="1191" i="1" spc="-22" dirty="0">
                <a:latin typeface="Times New Roman"/>
                <a:cs typeface="Times New Roman"/>
              </a:rPr>
              <a:t>yy</a:t>
            </a:r>
            <a:endParaRPr sz="1191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803817" y="5320057"/>
            <a:ext cx="142875" cy="39291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25215">
              <a:spcBef>
                <a:spcPts val="106"/>
              </a:spcBef>
            </a:pPr>
            <a:r>
              <a:rPr sz="1191" spc="-44" dirty="0">
                <a:latin typeface="Times New Roman"/>
                <a:cs typeface="Times New Roman"/>
              </a:rPr>
              <a:t>2</a:t>
            </a:r>
            <a:endParaRPr sz="1191">
              <a:latin typeface="Times New Roman"/>
              <a:cs typeface="Times New Roman"/>
            </a:endParaRPr>
          </a:p>
          <a:p>
            <a:pPr marL="11206">
              <a:spcBef>
                <a:spcPts val="53"/>
              </a:spcBef>
            </a:pPr>
            <a:r>
              <a:rPr sz="1191" i="1" spc="-22" dirty="0">
                <a:latin typeface="Times New Roman"/>
                <a:cs typeface="Times New Roman"/>
              </a:rPr>
              <a:t>zz</a:t>
            </a:r>
            <a:endParaRPr sz="1191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46536" y="5313007"/>
            <a:ext cx="1970554" cy="3507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826">
              <a:spcBef>
                <a:spcPts val="88"/>
              </a:spcBef>
              <a:tabLst>
                <a:tab pos="425846" algn="l"/>
                <a:tab pos="1819372" algn="l"/>
              </a:tabLst>
            </a:pPr>
            <a:r>
              <a:rPr sz="2074" i="1" spc="-44" dirty="0">
                <a:latin typeface="Times New Roman"/>
                <a:cs typeface="Times New Roman"/>
              </a:rPr>
              <a:t>U</a:t>
            </a:r>
            <a:r>
              <a:rPr sz="2074" i="1" dirty="0">
                <a:latin typeface="Times New Roman"/>
                <a:cs typeface="Times New Roman"/>
              </a:rPr>
              <a:t>	</a:t>
            </a:r>
            <a:r>
              <a:rPr sz="2074" dirty="0">
                <a:latin typeface="Symbol"/>
                <a:cs typeface="Symbol"/>
              </a:rPr>
              <a:t></a:t>
            </a:r>
            <a:r>
              <a:rPr sz="2074" spc="66" dirty="0">
                <a:latin typeface="Times New Roman"/>
                <a:cs typeface="Times New Roman"/>
              </a:rPr>
              <a:t> </a:t>
            </a:r>
            <a:r>
              <a:rPr sz="3110" u="sng" baseline="34278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3110" spc="-191" baseline="34278" dirty="0">
                <a:latin typeface="Times New Roman"/>
                <a:cs typeface="Times New Roman"/>
              </a:rPr>
              <a:t> </a:t>
            </a:r>
            <a:r>
              <a:rPr sz="2206" i="1" dirty="0">
                <a:latin typeface="Symbol"/>
                <a:cs typeface="Symbol"/>
              </a:rPr>
              <a:t></a:t>
            </a:r>
            <a:r>
              <a:rPr sz="2074" dirty="0">
                <a:latin typeface="Symbol"/>
                <a:cs typeface="Symbol"/>
              </a:rPr>
              <a:t></a:t>
            </a:r>
            <a:r>
              <a:rPr sz="1787" baseline="43209" dirty="0">
                <a:latin typeface="Times New Roman"/>
                <a:cs typeface="Times New Roman"/>
              </a:rPr>
              <a:t>2</a:t>
            </a:r>
            <a:r>
              <a:rPr sz="1787" spc="456" baseline="43209" dirty="0">
                <a:latin typeface="Times New Roman"/>
                <a:cs typeface="Times New Roman"/>
              </a:rPr>
              <a:t> </a:t>
            </a:r>
            <a:r>
              <a:rPr sz="2074" dirty="0">
                <a:latin typeface="Symbol"/>
                <a:cs typeface="Symbol"/>
              </a:rPr>
              <a:t></a:t>
            </a:r>
            <a:r>
              <a:rPr sz="2074" spc="-163" dirty="0">
                <a:latin typeface="Times New Roman"/>
                <a:cs typeface="Times New Roman"/>
              </a:rPr>
              <a:t> </a:t>
            </a:r>
            <a:r>
              <a:rPr sz="2074" i="1" spc="-44" dirty="0">
                <a:latin typeface="Times New Roman"/>
                <a:cs typeface="Times New Roman"/>
              </a:rPr>
              <a:t>G</a:t>
            </a:r>
            <a:r>
              <a:rPr sz="2074" i="1" dirty="0">
                <a:latin typeface="Times New Roman"/>
                <a:cs typeface="Times New Roman"/>
              </a:rPr>
              <a:t>	</a:t>
            </a:r>
            <a:r>
              <a:rPr sz="2206" i="1" spc="-44" dirty="0">
                <a:latin typeface="Symbol"/>
                <a:cs typeface="Symbol"/>
              </a:rPr>
              <a:t></a:t>
            </a:r>
            <a:endParaRPr sz="2206">
              <a:latin typeface="Symbol"/>
              <a:cs typeface="Symbo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82170" y="3449480"/>
            <a:ext cx="512109" cy="305518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366452" algn="l"/>
              </a:tabLst>
            </a:pPr>
            <a:r>
              <a:rPr sz="1897" i="1" spc="-44" dirty="0">
                <a:latin typeface="Times New Roman"/>
                <a:cs typeface="Times New Roman"/>
              </a:rPr>
              <a:t>U</a:t>
            </a:r>
            <a:r>
              <a:rPr sz="1897" i="1" dirty="0">
                <a:latin typeface="Times New Roman"/>
                <a:cs typeface="Times New Roman"/>
              </a:rPr>
              <a:t>	</a:t>
            </a:r>
            <a:r>
              <a:rPr sz="1897" spc="-44" dirty="0">
                <a:latin typeface="Symbol"/>
                <a:cs typeface="Symbol"/>
              </a:rPr>
              <a:t></a:t>
            </a:r>
            <a:endParaRPr sz="1897">
              <a:latin typeface="Symbol"/>
              <a:cs typeface="Symbo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107194" y="5313007"/>
            <a:ext cx="840441" cy="3507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389985" algn="l"/>
                <a:tab pos="719456" algn="l"/>
              </a:tabLst>
            </a:pPr>
            <a:r>
              <a:rPr sz="2074" spc="-44" dirty="0">
                <a:latin typeface="Symbol"/>
                <a:cs typeface="Symbol"/>
              </a:rPr>
              <a:t></a:t>
            </a:r>
            <a:r>
              <a:rPr sz="2074" dirty="0">
                <a:latin typeface="Times New Roman"/>
                <a:cs typeface="Times New Roman"/>
              </a:rPr>
              <a:t>	</a:t>
            </a:r>
            <a:r>
              <a:rPr sz="2074" i="1" spc="-44" dirty="0">
                <a:latin typeface="Times New Roman"/>
                <a:cs typeface="Times New Roman"/>
              </a:rPr>
              <a:t>G</a:t>
            </a:r>
            <a:r>
              <a:rPr sz="2074" i="1" dirty="0">
                <a:latin typeface="Times New Roman"/>
                <a:cs typeface="Times New Roman"/>
              </a:rPr>
              <a:t>	</a:t>
            </a:r>
            <a:r>
              <a:rPr sz="2206" i="1" spc="-44" dirty="0">
                <a:latin typeface="Symbol"/>
                <a:cs typeface="Symbol"/>
              </a:rPr>
              <a:t></a:t>
            </a:r>
            <a:endParaRPr sz="2206">
              <a:latin typeface="Symbol"/>
              <a:cs typeface="Symbo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779941" y="3435643"/>
            <a:ext cx="169209" cy="32314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2030" i="1" spc="-44" dirty="0">
                <a:latin typeface="Symbol"/>
                <a:cs typeface="Symbol"/>
              </a:rPr>
              <a:t></a:t>
            </a:r>
            <a:endParaRPr sz="2030">
              <a:latin typeface="Symbol"/>
              <a:cs typeface="Symbo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135442" y="3435643"/>
            <a:ext cx="933450" cy="32314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">
              <a:spcBef>
                <a:spcPts val="84"/>
              </a:spcBef>
              <a:tabLst>
                <a:tab pos="586099" algn="l"/>
              </a:tabLst>
            </a:pPr>
            <a:r>
              <a:rPr sz="1897" dirty="0">
                <a:latin typeface="Symbol"/>
                <a:cs typeface="Symbol"/>
              </a:rPr>
              <a:t></a:t>
            </a:r>
            <a:r>
              <a:rPr sz="1897" spc="-216" dirty="0">
                <a:latin typeface="Times New Roman"/>
                <a:cs typeface="Times New Roman"/>
              </a:rPr>
              <a:t> </a:t>
            </a:r>
            <a:r>
              <a:rPr sz="2030" i="1" spc="-79" dirty="0">
                <a:latin typeface="Symbol"/>
                <a:cs typeface="Symbol"/>
              </a:rPr>
              <a:t></a:t>
            </a:r>
            <a:r>
              <a:rPr sz="2030" spc="-106" dirty="0">
                <a:latin typeface="Times New Roman"/>
                <a:cs typeface="Times New Roman"/>
              </a:rPr>
              <a:t> </a:t>
            </a:r>
            <a:r>
              <a:rPr sz="1522" spc="-66" baseline="50724" dirty="0">
                <a:latin typeface="Times New Roman"/>
                <a:cs typeface="Times New Roman"/>
              </a:rPr>
              <a:t>2</a:t>
            </a:r>
            <a:r>
              <a:rPr sz="1522" baseline="50724" dirty="0">
                <a:latin typeface="Times New Roman"/>
                <a:cs typeface="Times New Roman"/>
              </a:rPr>
              <a:t>	</a:t>
            </a:r>
            <a:r>
              <a:rPr sz="1897" dirty="0">
                <a:latin typeface="Symbol"/>
                <a:cs typeface="Symbol"/>
              </a:rPr>
              <a:t></a:t>
            </a:r>
            <a:r>
              <a:rPr sz="1897" spc="-207" dirty="0">
                <a:latin typeface="Times New Roman"/>
                <a:cs typeface="Times New Roman"/>
              </a:rPr>
              <a:t> </a:t>
            </a:r>
            <a:r>
              <a:rPr sz="2030" i="1" spc="-44" dirty="0">
                <a:latin typeface="Symbol"/>
                <a:cs typeface="Symbol"/>
              </a:rPr>
              <a:t></a:t>
            </a:r>
            <a:endParaRPr sz="2030">
              <a:latin typeface="Symbol"/>
              <a:cs typeface="Symbo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324258" y="3196473"/>
            <a:ext cx="416859" cy="768404"/>
          </a:xfrm>
          <a:prstGeom prst="rect">
            <a:avLst/>
          </a:prstGeom>
        </p:spPr>
        <p:txBody>
          <a:bodyPr vert="horz" wrap="square" lIns="0" tIns="86285" rIns="0" bIns="0" rtlCol="0">
            <a:spAutoFit/>
          </a:bodyPr>
          <a:lstStyle/>
          <a:p>
            <a:pPr marL="33619">
              <a:spcBef>
                <a:spcPts val="679"/>
              </a:spcBef>
            </a:pPr>
            <a:r>
              <a:rPr sz="2846" baseline="-37467" dirty="0">
                <a:latin typeface="Symbol"/>
                <a:cs typeface="Symbol"/>
              </a:rPr>
              <a:t></a:t>
            </a:r>
            <a:r>
              <a:rPr sz="2846" spc="-199" baseline="-37467" dirty="0">
                <a:latin typeface="Times New Roman"/>
                <a:cs typeface="Times New Roman"/>
              </a:rPr>
              <a:t> </a:t>
            </a:r>
            <a:r>
              <a:rPr sz="2030" i="1" spc="-44" dirty="0">
                <a:latin typeface="Symbol"/>
                <a:cs typeface="Symbol"/>
              </a:rPr>
              <a:t></a:t>
            </a:r>
            <a:endParaRPr sz="2030">
              <a:latin typeface="Symbol"/>
              <a:cs typeface="Symbol"/>
            </a:endParaRPr>
          </a:p>
          <a:p>
            <a:pPr marL="234215">
              <a:spcBef>
                <a:spcPts val="582"/>
              </a:spcBef>
            </a:pPr>
            <a:r>
              <a:rPr sz="1897" i="1" spc="-44" dirty="0">
                <a:latin typeface="Times New Roman"/>
                <a:cs typeface="Times New Roman"/>
              </a:rPr>
              <a:t>E</a:t>
            </a:r>
            <a:endParaRPr sz="1897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842053" y="3435643"/>
            <a:ext cx="2620496" cy="32314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  <a:tabLst>
                <a:tab pos="310980" algn="l"/>
                <a:tab pos="697603" algn="l"/>
                <a:tab pos="1172198" algn="l"/>
                <a:tab pos="1539210" algn="l"/>
                <a:tab pos="2005960" algn="l"/>
                <a:tab pos="2475511" algn="l"/>
              </a:tabLst>
            </a:pPr>
            <a:r>
              <a:rPr sz="2030" i="1" spc="-44" dirty="0">
                <a:latin typeface="Symbol"/>
                <a:cs typeface="Symbol"/>
              </a:rPr>
              <a:t></a:t>
            </a:r>
            <a:r>
              <a:rPr sz="2030" dirty="0">
                <a:latin typeface="Times New Roman"/>
                <a:cs typeface="Times New Roman"/>
              </a:rPr>
              <a:t>	</a:t>
            </a:r>
            <a:r>
              <a:rPr sz="2030" i="1" spc="-44" dirty="0">
                <a:latin typeface="Symbol"/>
                <a:cs typeface="Symbol"/>
              </a:rPr>
              <a:t></a:t>
            </a:r>
            <a:r>
              <a:rPr sz="2030" dirty="0">
                <a:latin typeface="Times New Roman"/>
                <a:cs typeface="Times New Roman"/>
              </a:rPr>
              <a:t>	</a:t>
            </a:r>
            <a:r>
              <a:rPr sz="1897" dirty="0">
                <a:latin typeface="Symbol"/>
                <a:cs typeface="Symbol"/>
              </a:rPr>
              <a:t></a:t>
            </a:r>
            <a:r>
              <a:rPr sz="1897" spc="-212" dirty="0">
                <a:latin typeface="Times New Roman"/>
                <a:cs typeface="Times New Roman"/>
              </a:rPr>
              <a:t> </a:t>
            </a:r>
            <a:r>
              <a:rPr sz="2030" i="1" spc="-44" dirty="0">
                <a:latin typeface="Symbol"/>
                <a:cs typeface="Symbol"/>
              </a:rPr>
              <a:t></a:t>
            </a:r>
            <a:r>
              <a:rPr sz="2030" dirty="0">
                <a:latin typeface="Times New Roman"/>
                <a:cs typeface="Times New Roman"/>
              </a:rPr>
              <a:t>	</a:t>
            </a:r>
            <a:r>
              <a:rPr sz="2030" i="1" spc="-44" dirty="0">
                <a:latin typeface="Symbol"/>
                <a:cs typeface="Symbol"/>
              </a:rPr>
              <a:t></a:t>
            </a:r>
            <a:r>
              <a:rPr sz="2030" dirty="0">
                <a:latin typeface="Times New Roman"/>
                <a:cs typeface="Times New Roman"/>
              </a:rPr>
              <a:t>	</a:t>
            </a:r>
            <a:r>
              <a:rPr sz="1897" dirty="0">
                <a:latin typeface="Symbol"/>
                <a:cs typeface="Symbol"/>
              </a:rPr>
              <a:t></a:t>
            </a:r>
            <a:r>
              <a:rPr sz="1897" spc="-207" dirty="0">
                <a:latin typeface="Times New Roman"/>
                <a:cs typeface="Times New Roman"/>
              </a:rPr>
              <a:t> </a:t>
            </a:r>
            <a:r>
              <a:rPr sz="2030" i="1" spc="-44" dirty="0">
                <a:latin typeface="Symbol"/>
                <a:cs typeface="Symbol"/>
              </a:rPr>
              <a:t></a:t>
            </a:r>
            <a:r>
              <a:rPr sz="2030" dirty="0">
                <a:latin typeface="Times New Roman"/>
                <a:cs typeface="Times New Roman"/>
              </a:rPr>
              <a:t>	</a:t>
            </a:r>
            <a:r>
              <a:rPr sz="2030" i="1" spc="-44" dirty="0">
                <a:latin typeface="Symbol"/>
                <a:cs typeface="Symbol"/>
              </a:rPr>
              <a:t></a:t>
            </a:r>
            <a:r>
              <a:rPr sz="2030" dirty="0">
                <a:latin typeface="Times New Roman"/>
                <a:cs typeface="Times New Roman"/>
              </a:rPr>
              <a:t>	</a:t>
            </a:r>
            <a:r>
              <a:rPr sz="1897" spc="-44" dirty="0">
                <a:latin typeface="Symbol"/>
                <a:cs typeface="Symbol"/>
              </a:rPr>
              <a:t></a:t>
            </a:r>
            <a:endParaRPr sz="1897">
              <a:latin typeface="Symbol"/>
              <a:cs typeface="Symbo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934855" y="3435643"/>
            <a:ext cx="129428" cy="32314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2030" i="1" spc="-44" dirty="0">
                <a:latin typeface="Symbol"/>
                <a:cs typeface="Symbol"/>
              </a:rPr>
              <a:t></a:t>
            </a:r>
            <a:endParaRPr sz="2030">
              <a:latin typeface="Symbol"/>
              <a:cs typeface="Symbo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916366" y="5313007"/>
            <a:ext cx="323850" cy="3507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074" dirty="0">
                <a:latin typeface="Symbol"/>
                <a:cs typeface="Symbol"/>
              </a:rPr>
              <a:t></a:t>
            </a:r>
            <a:r>
              <a:rPr sz="2074" spc="-212" dirty="0">
                <a:latin typeface="Times New Roman"/>
                <a:cs typeface="Times New Roman"/>
              </a:rPr>
              <a:t> </a:t>
            </a:r>
            <a:r>
              <a:rPr sz="2206" i="1" spc="-44" dirty="0">
                <a:latin typeface="Symbol"/>
                <a:cs typeface="Symbol"/>
              </a:rPr>
              <a:t></a:t>
            </a:r>
            <a:endParaRPr sz="2206">
              <a:latin typeface="Symbol"/>
              <a:cs typeface="Symbo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471767" y="5313007"/>
            <a:ext cx="323290" cy="3507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074" dirty="0">
                <a:latin typeface="Symbol"/>
                <a:cs typeface="Symbol"/>
              </a:rPr>
              <a:t></a:t>
            </a:r>
            <a:r>
              <a:rPr sz="2074" spc="-216" dirty="0">
                <a:latin typeface="Times New Roman"/>
                <a:cs typeface="Times New Roman"/>
              </a:rPr>
              <a:t> </a:t>
            </a:r>
            <a:r>
              <a:rPr sz="2206" i="1" spc="-44" dirty="0">
                <a:latin typeface="Symbol"/>
                <a:cs typeface="Symbol"/>
              </a:rPr>
              <a:t></a:t>
            </a:r>
            <a:endParaRPr sz="2206">
              <a:latin typeface="Symbol"/>
              <a:cs typeface="Symbo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183014" y="5313007"/>
            <a:ext cx="861171" cy="3507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555281" algn="l"/>
              </a:tabLst>
            </a:pPr>
            <a:r>
              <a:rPr sz="2074" dirty="0">
                <a:latin typeface="Symbol"/>
                <a:cs typeface="Symbol"/>
              </a:rPr>
              <a:t></a:t>
            </a:r>
            <a:r>
              <a:rPr sz="2074" spc="-212" dirty="0">
                <a:latin typeface="Times New Roman"/>
                <a:cs typeface="Times New Roman"/>
              </a:rPr>
              <a:t> </a:t>
            </a:r>
            <a:r>
              <a:rPr sz="2206" i="1" spc="-44" dirty="0">
                <a:latin typeface="Symbol"/>
                <a:cs typeface="Symbol"/>
              </a:rPr>
              <a:t></a:t>
            </a:r>
            <a:r>
              <a:rPr sz="2206" dirty="0">
                <a:latin typeface="Times New Roman"/>
                <a:cs typeface="Times New Roman"/>
              </a:rPr>
              <a:t>	</a:t>
            </a:r>
            <a:r>
              <a:rPr sz="2074" dirty="0">
                <a:latin typeface="Symbol"/>
                <a:cs typeface="Symbol"/>
              </a:rPr>
              <a:t></a:t>
            </a:r>
            <a:r>
              <a:rPr sz="2074" spc="-224" dirty="0">
                <a:latin typeface="Times New Roman"/>
                <a:cs typeface="Times New Roman"/>
              </a:rPr>
              <a:t> </a:t>
            </a:r>
            <a:r>
              <a:rPr sz="2206" i="1" spc="-44" dirty="0">
                <a:latin typeface="Symbol"/>
                <a:cs typeface="Symbol"/>
              </a:rPr>
              <a:t></a:t>
            </a:r>
            <a:endParaRPr sz="2206">
              <a:latin typeface="Symbol"/>
              <a:cs typeface="Symbol"/>
            </a:endParaRPr>
          </a:p>
        </p:txBody>
      </p:sp>
      <p:sp>
        <p:nvSpPr>
          <p:cNvPr id="64" name="object 2">
            <a:extLst>
              <a:ext uri="{FF2B5EF4-FFF2-40B4-BE49-F238E27FC236}">
                <a16:creationId xmlns:a16="http://schemas.microsoft.com/office/drawing/2014/main" id="{39339303-7855-47BC-A064-95CACD9E5AC2}"/>
              </a:ext>
            </a:extLst>
          </p:cNvPr>
          <p:cNvSpPr txBox="1">
            <a:spLocks/>
          </p:cNvSpPr>
          <p:nvPr/>
        </p:nvSpPr>
        <p:spPr>
          <a:xfrm>
            <a:off x="2082975" y="130648"/>
            <a:ext cx="4978050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>
              <a:lnSpc>
                <a:spcPct val="100000"/>
              </a:lnSpc>
              <a:spcBef>
                <a:spcPts val="84"/>
              </a:spcBef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Elastic </a:t>
            </a:r>
            <a:r>
              <a:rPr 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Strain Energy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359352" y="2805686"/>
            <a:ext cx="455519" cy="0"/>
          </a:xfrm>
          <a:custGeom>
            <a:avLst/>
            <a:gdLst/>
            <a:ahLst/>
            <a:cxnLst/>
            <a:rect l="l" t="t" r="r" b="b"/>
            <a:pathLst>
              <a:path w="516255">
                <a:moveTo>
                  <a:pt x="0" y="0"/>
                </a:moveTo>
                <a:lnTo>
                  <a:pt x="515873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832385" y="1642454"/>
            <a:ext cx="7424457" cy="623097"/>
          </a:xfrm>
          <a:prstGeom prst="rect">
            <a:avLst/>
          </a:prstGeom>
        </p:spPr>
        <p:txBody>
          <a:bodyPr vert="horz" wrap="square" lIns="0" tIns="58271" rIns="0" bIns="0" rtlCol="0">
            <a:spAutoFit/>
          </a:bodyPr>
          <a:lstStyle/>
          <a:p>
            <a:pPr marL="33619" marR="26896">
              <a:lnSpc>
                <a:spcPts val="2188"/>
              </a:lnSpc>
              <a:spcBef>
                <a:spcPts val="459"/>
              </a:spcBef>
            </a:pP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-4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derivative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of</a:t>
            </a:r>
            <a:r>
              <a:rPr sz="2118" spc="-40" dirty="0">
                <a:latin typeface="Times New Roman"/>
                <a:cs typeface="Times New Roman"/>
              </a:rPr>
              <a:t> </a:t>
            </a:r>
            <a:r>
              <a:rPr sz="2118" i="1" spc="57" dirty="0">
                <a:latin typeface="Times New Roman"/>
                <a:cs typeface="Times New Roman"/>
              </a:rPr>
              <a:t>U</a:t>
            </a:r>
            <a:r>
              <a:rPr sz="1853" i="1" spc="86" baseline="-23809" dirty="0">
                <a:latin typeface="Times New Roman"/>
                <a:cs typeface="Times New Roman"/>
              </a:rPr>
              <a:t>o</a:t>
            </a:r>
            <a:r>
              <a:rPr sz="1853" i="1" spc="152" baseline="-23809" dirty="0">
                <a:latin typeface="Times New Roman"/>
                <a:cs typeface="Times New Roman"/>
              </a:rPr>
              <a:t>  </a:t>
            </a:r>
            <a:r>
              <a:rPr sz="2118" dirty="0">
                <a:latin typeface="Times New Roman"/>
                <a:cs typeface="Times New Roman"/>
              </a:rPr>
              <a:t>with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respect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to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any</a:t>
            </a:r>
            <a:r>
              <a:rPr sz="2118" spc="-8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strain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component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yields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spc="-22" dirty="0">
                <a:latin typeface="Times New Roman"/>
                <a:cs typeface="Times New Roman"/>
              </a:rPr>
              <a:t>the </a:t>
            </a:r>
            <a:r>
              <a:rPr sz="2118" dirty="0">
                <a:latin typeface="Times New Roman"/>
                <a:cs typeface="Times New Roman"/>
              </a:rPr>
              <a:t>corresponding</a:t>
            </a:r>
            <a:r>
              <a:rPr sz="2118" spc="-53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stress</a:t>
            </a:r>
            <a:r>
              <a:rPr sz="2118" spc="-4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component,</a:t>
            </a:r>
            <a:r>
              <a:rPr sz="2118" spc="-49" dirty="0">
                <a:latin typeface="Times New Roman"/>
                <a:cs typeface="Times New Roman"/>
              </a:rPr>
              <a:t> </a:t>
            </a:r>
            <a:r>
              <a:rPr sz="2118" spc="-22" dirty="0">
                <a:latin typeface="Times New Roman"/>
                <a:cs typeface="Times New Roman"/>
              </a:rPr>
              <a:t>or: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3634" y="3413438"/>
            <a:ext cx="7356101" cy="623097"/>
          </a:xfrm>
          <a:prstGeom prst="rect">
            <a:avLst/>
          </a:prstGeom>
        </p:spPr>
        <p:txBody>
          <a:bodyPr vert="horz" wrap="square" lIns="0" tIns="58271" rIns="0" bIns="0" rtlCol="0">
            <a:spAutoFit/>
          </a:bodyPr>
          <a:lstStyle/>
          <a:p>
            <a:pPr marL="54912" marR="26896" indent="-21853">
              <a:lnSpc>
                <a:spcPts val="2188"/>
              </a:lnSpc>
              <a:spcBef>
                <a:spcPts val="459"/>
              </a:spcBef>
            </a:pPr>
            <a:r>
              <a:rPr sz="2118" spc="-9" dirty="0">
                <a:latin typeface="Times New Roman"/>
                <a:cs typeface="Times New Roman"/>
              </a:rPr>
              <a:t>Similarly,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-40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derivative</a:t>
            </a:r>
            <a:r>
              <a:rPr sz="2118" spc="-40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of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i="1" spc="57" dirty="0">
                <a:latin typeface="Times New Roman"/>
                <a:cs typeface="Times New Roman"/>
              </a:rPr>
              <a:t>U</a:t>
            </a:r>
            <a:r>
              <a:rPr sz="1853" i="1" spc="86" baseline="-23809" dirty="0">
                <a:latin typeface="Times New Roman"/>
                <a:cs typeface="Times New Roman"/>
              </a:rPr>
              <a:t>o</a:t>
            </a:r>
            <a:r>
              <a:rPr sz="1853" i="1" spc="146" baseline="-23809" dirty="0">
                <a:latin typeface="Times New Roman"/>
                <a:cs typeface="Times New Roman"/>
              </a:rPr>
              <a:t>  </a:t>
            </a:r>
            <a:r>
              <a:rPr sz="2118" dirty="0">
                <a:latin typeface="Times New Roman"/>
                <a:cs typeface="Times New Roman"/>
              </a:rPr>
              <a:t>with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respect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to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any</a:t>
            </a:r>
            <a:r>
              <a:rPr sz="2118" spc="-93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stress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component </a:t>
            </a:r>
            <a:r>
              <a:rPr sz="2118" dirty="0">
                <a:latin typeface="Times New Roman"/>
                <a:cs typeface="Times New Roman"/>
              </a:rPr>
              <a:t>yields</a:t>
            </a:r>
            <a:r>
              <a:rPr sz="2118" spc="-53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-7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corresponding</a:t>
            </a:r>
            <a:r>
              <a:rPr sz="2118" spc="-53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strain</a:t>
            </a:r>
            <a:r>
              <a:rPr sz="2118" spc="-53" dirty="0">
                <a:latin typeface="Times New Roman"/>
                <a:cs typeface="Times New Roman"/>
              </a:rPr>
              <a:t> </a:t>
            </a:r>
            <a:r>
              <a:rPr sz="2118" spc="-22" dirty="0">
                <a:latin typeface="Times New Roman"/>
                <a:cs typeface="Times New Roman"/>
              </a:rPr>
              <a:t>or: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29097" y="2423666"/>
            <a:ext cx="48857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118" spc="-22" dirty="0">
                <a:latin typeface="Symbol"/>
                <a:cs typeface="Symbol"/>
              </a:rPr>
              <a:t></a:t>
            </a:r>
            <a:r>
              <a:rPr sz="2118" i="1" spc="-22" dirty="0">
                <a:latin typeface="Times New Roman"/>
                <a:cs typeface="Times New Roman"/>
              </a:rPr>
              <a:t>U</a:t>
            </a:r>
            <a:r>
              <a:rPr sz="1853" i="1" spc="-33" baseline="-23809" dirty="0">
                <a:latin typeface="Times New Roman"/>
                <a:cs typeface="Times New Roman"/>
              </a:rPr>
              <a:t>o</a:t>
            </a:r>
            <a:endParaRPr sz="1853" baseline="-23809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02323" y="2775605"/>
            <a:ext cx="110378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22" dirty="0">
                <a:latin typeface="Times New Roman"/>
                <a:cs typeface="Times New Roman"/>
              </a:rPr>
              <a:t>ij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75280" y="2577108"/>
            <a:ext cx="1786218" cy="355293"/>
          </a:xfrm>
          <a:prstGeom prst="rect">
            <a:avLst/>
          </a:prstGeom>
        </p:spPr>
        <p:txBody>
          <a:bodyPr vert="horz" wrap="square" lIns="0" tIns="15688" rIns="0" bIns="0" rtlCol="0">
            <a:spAutoFit/>
          </a:bodyPr>
          <a:lstStyle/>
          <a:p>
            <a:pPr marL="11206">
              <a:spcBef>
                <a:spcPts val="124"/>
              </a:spcBef>
              <a:tabLst>
                <a:tab pos="1422102" algn="l"/>
              </a:tabLst>
            </a:pPr>
            <a:r>
              <a:rPr sz="2118" dirty="0">
                <a:latin typeface="Symbol"/>
                <a:cs typeface="Symbol"/>
              </a:rPr>
              <a:t></a:t>
            </a:r>
            <a:r>
              <a:rPr sz="2118" spc="-71" dirty="0">
                <a:latin typeface="Times New Roman"/>
                <a:cs typeface="Times New Roman"/>
              </a:rPr>
              <a:t> </a:t>
            </a:r>
            <a:r>
              <a:rPr sz="2206" i="1" spc="-22" dirty="0">
                <a:latin typeface="Symbol"/>
                <a:cs typeface="Symbol"/>
              </a:rPr>
              <a:t></a:t>
            </a:r>
            <a:r>
              <a:rPr sz="2118" spc="-22" dirty="0">
                <a:latin typeface="Symbol"/>
                <a:cs typeface="Symbol"/>
              </a:rPr>
              <a:t></a:t>
            </a:r>
            <a:r>
              <a:rPr sz="2118" spc="-137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</a:t>
            </a:r>
            <a:r>
              <a:rPr sz="2118" spc="-137" dirty="0">
                <a:latin typeface="Times New Roman"/>
                <a:cs typeface="Times New Roman"/>
              </a:rPr>
              <a:t> </a:t>
            </a:r>
            <a:r>
              <a:rPr sz="2118" spc="-22" dirty="0">
                <a:latin typeface="Times New Roman"/>
                <a:cs typeface="Times New Roman"/>
              </a:rPr>
              <a:t>2</a:t>
            </a:r>
            <a:r>
              <a:rPr sz="2118" i="1" spc="-22" dirty="0">
                <a:latin typeface="Times New Roman"/>
                <a:cs typeface="Times New Roman"/>
              </a:rPr>
              <a:t>G</a:t>
            </a:r>
            <a:r>
              <a:rPr sz="2206" i="1" spc="-22" dirty="0">
                <a:latin typeface="Symbol"/>
                <a:cs typeface="Symbol"/>
              </a:rPr>
              <a:t></a:t>
            </a:r>
            <a:r>
              <a:rPr sz="2206" dirty="0">
                <a:latin typeface="Times New Roman"/>
                <a:cs typeface="Times New Roman"/>
              </a:rPr>
              <a:t>	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-212" dirty="0">
                <a:latin typeface="Times New Roman"/>
                <a:cs typeface="Times New Roman"/>
              </a:rPr>
              <a:t> </a:t>
            </a:r>
            <a:r>
              <a:rPr sz="2206" i="1" spc="-44" dirty="0">
                <a:latin typeface="Symbol"/>
                <a:cs typeface="Symbol"/>
              </a:rPr>
              <a:t></a:t>
            </a:r>
            <a:endParaRPr sz="2206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63795" y="2775605"/>
            <a:ext cx="110378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22" dirty="0">
                <a:latin typeface="Times New Roman"/>
                <a:cs typeface="Times New Roman"/>
              </a:rPr>
              <a:t>ij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48699" y="2981339"/>
            <a:ext cx="111498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22" dirty="0">
                <a:latin typeface="Times New Roman"/>
                <a:cs typeface="Times New Roman"/>
              </a:rPr>
              <a:t>ij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81776" y="2782835"/>
            <a:ext cx="271743" cy="355293"/>
          </a:xfrm>
          <a:prstGeom prst="rect">
            <a:avLst/>
          </a:prstGeom>
        </p:spPr>
        <p:txBody>
          <a:bodyPr vert="horz" wrap="square" lIns="0" tIns="15688" rIns="0" bIns="0" rtlCol="0">
            <a:spAutoFit/>
          </a:bodyPr>
          <a:lstStyle/>
          <a:p>
            <a:pPr marL="11206">
              <a:spcBef>
                <a:spcPts val="124"/>
              </a:spcBef>
            </a:pPr>
            <a:r>
              <a:rPr sz="2118" spc="-22" dirty="0">
                <a:latin typeface="Symbol"/>
                <a:cs typeface="Symbol"/>
              </a:rPr>
              <a:t></a:t>
            </a:r>
            <a:r>
              <a:rPr sz="2206" i="1" spc="-22" dirty="0">
                <a:latin typeface="Symbol"/>
                <a:cs typeface="Symbol"/>
              </a:rPr>
              <a:t></a:t>
            </a:r>
            <a:endParaRPr sz="2206">
              <a:latin typeface="Symbol"/>
              <a:cs typeface="Symbo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56447" y="4693181"/>
            <a:ext cx="455519" cy="0"/>
          </a:xfrm>
          <a:custGeom>
            <a:avLst/>
            <a:gdLst/>
            <a:ahLst/>
            <a:cxnLst/>
            <a:rect l="l" t="t" r="r" b="b"/>
            <a:pathLst>
              <a:path w="516255">
                <a:moveTo>
                  <a:pt x="0" y="0"/>
                </a:moveTo>
                <a:lnTo>
                  <a:pt x="515873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 txBox="1"/>
          <p:nvPr/>
        </p:nvSpPr>
        <p:spPr>
          <a:xfrm>
            <a:off x="854770" y="5318857"/>
            <a:ext cx="7422776" cy="877198"/>
          </a:xfrm>
          <a:prstGeom prst="rect">
            <a:avLst/>
          </a:prstGeom>
        </p:spPr>
        <p:txBody>
          <a:bodyPr vert="horz" wrap="square" lIns="0" tIns="64994" rIns="0" bIns="0" rtlCol="0">
            <a:spAutoFit/>
          </a:bodyPr>
          <a:lstStyle/>
          <a:p>
            <a:pPr marL="11206" marR="4483" indent="3922">
              <a:lnSpc>
                <a:spcPct val="83400"/>
              </a:lnSpc>
              <a:spcBef>
                <a:spcPts val="512"/>
              </a:spcBef>
            </a:pPr>
            <a:r>
              <a:rPr sz="2118" dirty="0">
                <a:latin typeface="Times New Roman"/>
                <a:cs typeface="Times New Roman"/>
              </a:rPr>
              <a:t>You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can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use</a:t>
            </a:r>
            <a:r>
              <a:rPr sz="2118" spc="-4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these</a:t>
            </a:r>
            <a:r>
              <a:rPr sz="2118" spc="-4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terms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to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calculate</a:t>
            </a:r>
            <a:r>
              <a:rPr sz="2118" spc="-4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stresses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and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strains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in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elasticty. </a:t>
            </a:r>
            <a:r>
              <a:rPr sz="2118" dirty="0">
                <a:latin typeface="Times New Roman"/>
                <a:cs typeface="Times New Roman"/>
              </a:rPr>
              <a:t>Techniques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for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doing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this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include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Castigliano's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theorem,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-40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theorem </a:t>
            </a:r>
            <a:r>
              <a:rPr sz="2118" dirty="0">
                <a:latin typeface="Times New Roman"/>
                <a:cs typeface="Times New Roman"/>
              </a:rPr>
              <a:t>of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least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work,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and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principal</a:t>
            </a:r>
            <a:r>
              <a:rPr sz="2118" spc="-53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of</a:t>
            </a:r>
            <a:r>
              <a:rPr sz="2118" spc="-40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virtual</a:t>
            </a:r>
            <a:r>
              <a:rPr sz="2118" spc="-53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work.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26190" y="4311845"/>
            <a:ext cx="48857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118" spc="-22" dirty="0">
                <a:latin typeface="Symbol"/>
                <a:cs typeface="Symbol"/>
              </a:rPr>
              <a:t></a:t>
            </a:r>
            <a:r>
              <a:rPr sz="2118" i="1" spc="-22" dirty="0">
                <a:latin typeface="Times New Roman"/>
                <a:cs typeface="Times New Roman"/>
              </a:rPr>
              <a:t>U</a:t>
            </a:r>
            <a:r>
              <a:rPr sz="1853" i="1" spc="-33" baseline="-23809" dirty="0">
                <a:latin typeface="Times New Roman"/>
                <a:cs typeface="Times New Roman"/>
              </a:rPr>
              <a:t>o</a:t>
            </a:r>
            <a:endParaRPr sz="1853" baseline="-23809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06525" y="4663106"/>
            <a:ext cx="110378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22" dirty="0">
                <a:latin typeface="Times New Roman"/>
                <a:cs typeface="Times New Roman"/>
              </a:rPr>
              <a:t>ij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72000" y="4869512"/>
            <a:ext cx="110378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22" dirty="0">
                <a:latin typeface="Times New Roman"/>
                <a:cs typeface="Times New Roman"/>
              </a:rPr>
              <a:t>ij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72373" y="4464614"/>
            <a:ext cx="338418" cy="355293"/>
          </a:xfrm>
          <a:prstGeom prst="rect">
            <a:avLst/>
          </a:prstGeom>
        </p:spPr>
        <p:txBody>
          <a:bodyPr vert="horz" wrap="square" lIns="0" tIns="15688" rIns="0" bIns="0" rtlCol="0">
            <a:spAutoFit/>
          </a:bodyPr>
          <a:lstStyle/>
          <a:p>
            <a:pPr marL="11206">
              <a:spcBef>
                <a:spcPts val="124"/>
              </a:spcBef>
            </a:pPr>
            <a:r>
              <a:rPr sz="2118" dirty="0">
                <a:latin typeface="Symbol"/>
                <a:cs typeface="Symbol"/>
              </a:rPr>
              <a:t></a:t>
            </a:r>
            <a:r>
              <a:rPr sz="2118" spc="-137" dirty="0">
                <a:latin typeface="Times New Roman"/>
                <a:cs typeface="Times New Roman"/>
              </a:rPr>
              <a:t> </a:t>
            </a:r>
            <a:r>
              <a:rPr sz="2206" i="1" spc="-44" dirty="0">
                <a:latin typeface="Symbol"/>
                <a:cs typeface="Symbol"/>
              </a:rPr>
              <a:t></a:t>
            </a:r>
            <a:endParaRPr sz="2206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53315" y="4671015"/>
            <a:ext cx="315446" cy="355293"/>
          </a:xfrm>
          <a:prstGeom prst="rect">
            <a:avLst/>
          </a:prstGeom>
        </p:spPr>
        <p:txBody>
          <a:bodyPr vert="horz" wrap="square" lIns="0" tIns="15688" rIns="0" bIns="0" rtlCol="0">
            <a:spAutoFit/>
          </a:bodyPr>
          <a:lstStyle/>
          <a:p>
            <a:pPr marL="11206">
              <a:spcBef>
                <a:spcPts val="124"/>
              </a:spcBef>
            </a:pPr>
            <a:r>
              <a:rPr sz="2118" spc="-22" dirty="0">
                <a:latin typeface="Symbol"/>
                <a:cs typeface="Symbol"/>
              </a:rPr>
              <a:t></a:t>
            </a:r>
            <a:r>
              <a:rPr sz="2206" i="1" spc="-22" dirty="0">
                <a:latin typeface="Symbol"/>
                <a:cs typeface="Symbol"/>
              </a:rPr>
              <a:t></a:t>
            </a:r>
            <a:endParaRPr sz="2206">
              <a:latin typeface="Symbol"/>
              <a:cs typeface="Symbo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1B646D3-2B96-42CD-A2DF-B0097C7D450A}"/>
                  </a:ext>
                </a:extLst>
              </p:cNvPr>
              <p:cNvSpPr txBox="1"/>
              <p:nvPr/>
            </p:nvSpPr>
            <p:spPr>
              <a:xfrm>
                <a:off x="464234" y="986212"/>
                <a:ext cx="8060788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𝑥𝑧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1B646D3-2B96-42CD-A2DF-B0097C7D4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34" y="986212"/>
                <a:ext cx="8060788" cy="610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bject 2">
            <a:extLst>
              <a:ext uri="{FF2B5EF4-FFF2-40B4-BE49-F238E27FC236}">
                <a16:creationId xmlns:a16="http://schemas.microsoft.com/office/drawing/2014/main" id="{A43F9B04-BAE3-4A15-AE20-9E65307171EC}"/>
              </a:ext>
            </a:extLst>
          </p:cNvPr>
          <p:cNvSpPr txBox="1">
            <a:spLocks/>
          </p:cNvSpPr>
          <p:nvPr/>
        </p:nvSpPr>
        <p:spPr>
          <a:xfrm>
            <a:off x="2082975" y="130648"/>
            <a:ext cx="4978050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>
              <a:lnSpc>
                <a:spcPct val="100000"/>
              </a:lnSpc>
              <a:spcBef>
                <a:spcPts val="84"/>
              </a:spcBef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Elastic </a:t>
            </a:r>
            <a:r>
              <a:rPr 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Strain Energy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4208" y="5063715"/>
            <a:ext cx="7114615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221" indent="-302015">
              <a:spcBef>
                <a:spcPts val="88"/>
              </a:spcBef>
              <a:buChar char="•"/>
              <a:tabLst>
                <a:tab pos="313221" algn="l"/>
              </a:tabLst>
            </a:pPr>
            <a:r>
              <a:rPr sz="2118" dirty="0">
                <a:latin typeface="Arial"/>
                <a:cs typeface="Arial"/>
              </a:rPr>
              <a:t>They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act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along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“lines”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connecting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atoms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together.</a:t>
            </a:r>
            <a:endParaRPr sz="2118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51582" y="125040"/>
            <a:ext cx="9889588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767644">
              <a:lnSpc>
                <a:spcPct val="100000"/>
              </a:lnSpc>
              <a:spcBef>
                <a:spcPts val="88"/>
              </a:spcBef>
            </a:pPr>
            <a:r>
              <a:rPr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Anisotropy and Single Crystals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891368" y="2941544"/>
            <a:ext cx="1242732" cy="1109382"/>
            <a:chOff x="5391150" y="3333750"/>
            <a:chExt cx="1408430" cy="1257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3352800"/>
              <a:ext cx="1370076" cy="1219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10200" y="3352800"/>
              <a:ext cx="1370330" cy="1219200"/>
            </a:xfrm>
            <a:custGeom>
              <a:avLst/>
              <a:gdLst/>
              <a:ahLst/>
              <a:cxnLst/>
              <a:rect l="l" t="t" r="r" b="b"/>
              <a:pathLst>
                <a:path w="1370329" h="1219200">
                  <a:moveTo>
                    <a:pt x="0" y="0"/>
                  </a:moveTo>
                  <a:lnTo>
                    <a:pt x="0" y="1219200"/>
                  </a:lnTo>
                  <a:lnTo>
                    <a:pt x="1370076" y="1219200"/>
                  </a:lnTo>
                  <a:lnTo>
                    <a:pt x="1370076" y="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5410200" y="3352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6699" y="454836"/>
                  </a:lnTo>
                  <a:lnTo>
                    <a:pt x="92060" y="447899"/>
                  </a:lnTo>
                  <a:lnTo>
                    <a:pt x="135852" y="436620"/>
                  </a:lnTo>
                  <a:lnTo>
                    <a:pt x="177843" y="421231"/>
                  </a:lnTo>
                  <a:lnTo>
                    <a:pt x="217803" y="401961"/>
                  </a:lnTo>
                  <a:lnTo>
                    <a:pt x="255500" y="379042"/>
                  </a:lnTo>
                  <a:lnTo>
                    <a:pt x="290704" y="352706"/>
                  </a:lnTo>
                  <a:lnTo>
                    <a:pt x="323183" y="323183"/>
                  </a:lnTo>
                  <a:lnTo>
                    <a:pt x="352706" y="290704"/>
                  </a:lnTo>
                  <a:lnTo>
                    <a:pt x="379042" y="255500"/>
                  </a:lnTo>
                  <a:lnTo>
                    <a:pt x="401961" y="217803"/>
                  </a:lnTo>
                  <a:lnTo>
                    <a:pt x="421231" y="177843"/>
                  </a:lnTo>
                  <a:lnTo>
                    <a:pt x="436620" y="135852"/>
                  </a:lnTo>
                  <a:lnTo>
                    <a:pt x="447899" y="92060"/>
                  </a:lnTo>
                  <a:lnTo>
                    <a:pt x="454836" y="46699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5410200" y="3352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454836" y="46699"/>
                  </a:lnTo>
                  <a:lnTo>
                    <a:pt x="447899" y="92060"/>
                  </a:lnTo>
                  <a:lnTo>
                    <a:pt x="436620" y="135852"/>
                  </a:lnTo>
                  <a:lnTo>
                    <a:pt x="421231" y="177843"/>
                  </a:lnTo>
                  <a:lnTo>
                    <a:pt x="401961" y="217803"/>
                  </a:lnTo>
                  <a:lnTo>
                    <a:pt x="379042" y="255500"/>
                  </a:lnTo>
                  <a:lnTo>
                    <a:pt x="352706" y="290704"/>
                  </a:lnTo>
                  <a:lnTo>
                    <a:pt x="323183" y="323183"/>
                  </a:lnTo>
                  <a:lnTo>
                    <a:pt x="290704" y="352706"/>
                  </a:lnTo>
                  <a:lnTo>
                    <a:pt x="255500" y="379042"/>
                  </a:lnTo>
                  <a:lnTo>
                    <a:pt x="217803" y="401961"/>
                  </a:lnTo>
                  <a:lnTo>
                    <a:pt x="177843" y="421231"/>
                  </a:lnTo>
                  <a:lnTo>
                    <a:pt x="135852" y="436620"/>
                  </a:lnTo>
                  <a:lnTo>
                    <a:pt x="92060" y="447899"/>
                  </a:lnTo>
                  <a:lnTo>
                    <a:pt x="46699" y="454836"/>
                  </a:lnTo>
                  <a:lnTo>
                    <a:pt x="0" y="4572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6324600" y="4114800"/>
              <a:ext cx="455930" cy="457200"/>
            </a:xfrm>
            <a:custGeom>
              <a:avLst/>
              <a:gdLst/>
              <a:ahLst/>
              <a:cxnLst/>
              <a:rect l="l" t="t" r="r" b="b"/>
              <a:pathLst>
                <a:path w="455929" h="457200">
                  <a:moveTo>
                    <a:pt x="455675" y="457200"/>
                  </a:moveTo>
                  <a:lnTo>
                    <a:pt x="455675" y="0"/>
                  </a:lnTo>
                  <a:lnTo>
                    <a:pt x="409119" y="2363"/>
                  </a:lnTo>
                  <a:lnTo>
                    <a:pt x="363899" y="9300"/>
                  </a:lnTo>
                  <a:lnTo>
                    <a:pt x="320247" y="20579"/>
                  </a:lnTo>
                  <a:lnTo>
                    <a:pt x="278391" y="35968"/>
                  </a:lnTo>
                  <a:lnTo>
                    <a:pt x="238563" y="55238"/>
                  </a:lnTo>
                  <a:lnTo>
                    <a:pt x="200992" y="78157"/>
                  </a:lnTo>
                  <a:lnTo>
                    <a:pt x="165908" y="104493"/>
                  </a:lnTo>
                  <a:lnTo>
                    <a:pt x="133540" y="134016"/>
                  </a:lnTo>
                  <a:lnTo>
                    <a:pt x="104119" y="166495"/>
                  </a:lnTo>
                  <a:lnTo>
                    <a:pt x="77875" y="201699"/>
                  </a:lnTo>
                  <a:lnTo>
                    <a:pt x="55038" y="239396"/>
                  </a:lnTo>
                  <a:lnTo>
                    <a:pt x="35837" y="279356"/>
                  </a:lnTo>
                  <a:lnTo>
                    <a:pt x="20503" y="321347"/>
                  </a:lnTo>
                  <a:lnTo>
                    <a:pt x="9266" y="365139"/>
                  </a:lnTo>
                  <a:lnTo>
                    <a:pt x="2354" y="410500"/>
                  </a:lnTo>
                  <a:lnTo>
                    <a:pt x="0" y="457200"/>
                  </a:lnTo>
                  <a:lnTo>
                    <a:pt x="455675" y="457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6324600" y="4114800"/>
              <a:ext cx="455930" cy="457200"/>
            </a:xfrm>
            <a:custGeom>
              <a:avLst/>
              <a:gdLst/>
              <a:ahLst/>
              <a:cxnLst/>
              <a:rect l="l" t="t" r="r" b="b"/>
              <a:pathLst>
                <a:path w="455929" h="457200">
                  <a:moveTo>
                    <a:pt x="455675" y="0"/>
                  </a:moveTo>
                  <a:lnTo>
                    <a:pt x="409119" y="2363"/>
                  </a:lnTo>
                  <a:lnTo>
                    <a:pt x="363899" y="9300"/>
                  </a:lnTo>
                  <a:lnTo>
                    <a:pt x="320247" y="20579"/>
                  </a:lnTo>
                  <a:lnTo>
                    <a:pt x="278391" y="35968"/>
                  </a:lnTo>
                  <a:lnTo>
                    <a:pt x="238563" y="55238"/>
                  </a:lnTo>
                  <a:lnTo>
                    <a:pt x="200992" y="78157"/>
                  </a:lnTo>
                  <a:lnTo>
                    <a:pt x="165908" y="104493"/>
                  </a:lnTo>
                  <a:lnTo>
                    <a:pt x="133540" y="134016"/>
                  </a:lnTo>
                  <a:lnTo>
                    <a:pt x="104119" y="166495"/>
                  </a:lnTo>
                  <a:lnTo>
                    <a:pt x="77875" y="201699"/>
                  </a:lnTo>
                  <a:lnTo>
                    <a:pt x="55038" y="239396"/>
                  </a:lnTo>
                  <a:lnTo>
                    <a:pt x="35837" y="279356"/>
                  </a:lnTo>
                  <a:lnTo>
                    <a:pt x="20503" y="321347"/>
                  </a:lnTo>
                  <a:lnTo>
                    <a:pt x="9266" y="365139"/>
                  </a:lnTo>
                  <a:lnTo>
                    <a:pt x="2354" y="410500"/>
                  </a:lnTo>
                  <a:lnTo>
                    <a:pt x="0" y="4572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5638800" y="35052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457200"/>
                  </a:moveTo>
                  <a:lnTo>
                    <a:pt x="912036" y="410500"/>
                  </a:lnTo>
                  <a:lnTo>
                    <a:pt x="905099" y="365139"/>
                  </a:lnTo>
                  <a:lnTo>
                    <a:pt x="893820" y="321347"/>
                  </a:lnTo>
                  <a:lnTo>
                    <a:pt x="878431" y="279356"/>
                  </a:lnTo>
                  <a:lnTo>
                    <a:pt x="859161" y="239396"/>
                  </a:lnTo>
                  <a:lnTo>
                    <a:pt x="836242" y="201699"/>
                  </a:lnTo>
                  <a:lnTo>
                    <a:pt x="809906" y="166495"/>
                  </a:lnTo>
                  <a:lnTo>
                    <a:pt x="780383" y="134016"/>
                  </a:lnTo>
                  <a:lnTo>
                    <a:pt x="747904" y="104493"/>
                  </a:lnTo>
                  <a:lnTo>
                    <a:pt x="712700" y="78157"/>
                  </a:lnTo>
                  <a:lnTo>
                    <a:pt x="675003" y="55238"/>
                  </a:lnTo>
                  <a:lnTo>
                    <a:pt x="635043" y="35968"/>
                  </a:lnTo>
                  <a:lnTo>
                    <a:pt x="593052" y="20579"/>
                  </a:lnTo>
                  <a:lnTo>
                    <a:pt x="549260" y="9300"/>
                  </a:lnTo>
                  <a:lnTo>
                    <a:pt x="503899" y="2363"/>
                  </a:lnTo>
                  <a:lnTo>
                    <a:pt x="457200" y="0"/>
                  </a:lnTo>
                  <a:lnTo>
                    <a:pt x="410500" y="2363"/>
                  </a:lnTo>
                  <a:lnTo>
                    <a:pt x="365139" y="9300"/>
                  </a:lnTo>
                  <a:lnTo>
                    <a:pt x="321347" y="20579"/>
                  </a:lnTo>
                  <a:lnTo>
                    <a:pt x="279356" y="35968"/>
                  </a:lnTo>
                  <a:lnTo>
                    <a:pt x="239396" y="55238"/>
                  </a:lnTo>
                  <a:lnTo>
                    <a:pt x="201699" y="78157"/>
                  </a:lnTo>
                  <a:lnTo>
                    <a:pt x="166495" y="104493"/>
                  </a:lnTo>
                  <a:lnTo>
                    <a:pt x="134016" y="134016"/>
                  </a:lnTo>
                  <a:lnTo>
                    <a:pt x="104493" y="166495"/>
                  </a:lnTo>
                  <a:lnTo>
                    <a:pt x="78157" y="201699"/>
                  </a:lnTo>
                  <a:lnTo>
                    <a:pt x="55238" y="239396"/>
                  </a:lnTo>
                  <a:lnTo>
                    <a:pt x="35968" y="279356"/>
                  </a:lnTo>
                  <a:lnTo>
                    <a:pt x="20579" y="321347"/>
                  </a:lnTo>
                  <a:lnTo>
                    <a:pt x="9300" y="365139"/>
                  </a:lnTo>
                  <a:lnTo>
                    <a:pt x="2363" y="410500"/>
                  </a:lnTo>
                  <a:lnTo>
                    <a:pt x="0" y="457200"/>
                  </a:lnTo>
                  <a:lnTo>
                    <a:pt x="2363" y="503899"/>
                  </a:lnTo>
                  <a:lnTo>
                    <a:pt x="9300" y="549260"/>
                  </a:lnTo>
                  <a:lnTo>
                    <a:pt x="20579" y="593052"/>
                  </a:lnTo>
                  <a:lnTo>
                    <a:pt x="35968" y="635043"/>
                  </a:lnTo>
                  <a:lnTo>
                    <a:pt x="55238" y="675003"/>
                  </a:lnTo>
                  <a:lnTo>
                    <a:pt x="78157" y="712700"/>
                  </a:lnTo>
                  <a:lnTo>
                    <a:pt x="104493" y="747904"/>
                  </a:lnTo>
                  <a:lnTo>
                    <a:pt x="134016" y="780383"/>
                  </a:lnTo>
                  <a:lnTo>
                    <a:pt x="166495" y="809906"/>
                  </a:lnTo>
                  <a:lnTo>
                    <a:pt x="201699" y="836242"/>
                  </a:lnTo>
                  <a:lnTo>
                    <a:pt x="239396" y="859161"/>
                  </a:lnTo>
                  <a:lnTo>
                    <a:pt x="279356" y="878431"/>
                  </a:lnTo>
                  <a:lnTo>
                    <a:pt x="321347" y="893820"/>
                  </a:lnTo>
                  <a:lnTo>
                    <a:pt x="365139" y="905099"/>
                  </a:lnTo>
                  <a:lnTo>
                    <a:pt x="410500" y="912036"/>
                  </a:lnTo>
                  <a:lnTo>
                    <a:pt x="457200" y="914400"/>
                  </a:lnTo>
                  <a:lnTo>
                    <a:pt x="503899" y="912036"/>
                  </a:lnTo>
                  <a:lnTo>
                    <a:pt x="549260" y="905099"/>
                  </a:lnTo>
                  <a:lnTo>
                    <a:pt x="593052" y="893820"/>
                  </a:lnTo>
                  <a:lnTo>
                    <a:pt x="635043" y="878431"/>
                  </a:lnTo>
                  <a:lnTo>
                    <a:pt x="675003" y="859161"/>
                  </a:lnTo>
                  <a:lnTo>
                    <a:pt x="712700" y="836242"/>
                  </a:lnTo>
                  <a:lnTo>
                    <a:pt x="747904" y="809906"/>
                  </a:lnTo>
                  <a:lnTo>
                    <a:pt x="780383" y="780383"/>
                  </a:lnTo>
                  <a:lnTo>
                    <a:pt x="809906" y="747904"/>
                  </a:lnTo>
                  <a:lnTo>
                    <a:pt x="836242" y="712700"/>
                  </a:lnTo>
                  <a:lnTo>
                    <a:pt x="859161" y="675003"/>
                  </a:lnTo>
                  <a:lnTo>
                    <a:pt x="878431" y="635043"/>
                  </a:lnTo>
                  <a:lnTo>
                    <a:pt x="893820" y="593052"/>
                  </a:lnTo>
                  <a:lnTo>
                    <a:pt x="905099" y="549260"/>
                  </a:lnTo>
                  <a:lnTo>
                    <a:pt x="912036" y="503899"/>
                  </a:lnTo>
                  <a:lnTo>
                    <a:pt x="914400" y="457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5638800" y="35052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500" y="2363"/>
                  </a:lnTo>
                  <a:lnTo>
                    <a:pt x="365139" y="9300"/>
                  </a:lnTo>
                  <a:lnTo>
                    <a:pt x="321347" y="20579"/>
                  </a:lnTo>
                  <a:lnTo>
                    <a:pt x="279356" y="35968"/>
                  </a:lnTo>
                  <a:lnTo>
                    <a:pt x="239396" y="55238"/>
                  </a:lnTo>
                  <a:lnTo>
                    <a:pt x="201699" y="78157"/>
                  </a:lnTo>
                  <a:lnTo>
                    <a:pt x="166495" y="104493"/>
                  </a:lnTo>
                  <a:lnTo>
                    <a:pt x="134016" y="134016"/>
                  </a:lnTo>
                  <a:lnTo>
                    <a:pt x="104493" y="166495"/>
                  </a:lnTo>
                  <a:lnTo>
                    <a:pt x="78157" y="201699"/>
                  </a:lnTo>
                  <a:lnTo>
                    <a:pt x="55238" y="239396"/>
                  </a:lnTo>
                  <a:lnTo>
                    <a:pt x="35968" y="279356"/>
                  </a:lnTo>
                  <a:lnTo>
                    <a:pt x="20579" y="321347"/>
                  </a:lnTo>
                  <a:lnTo>
                    <a:pt x="9300" y="365139"/>
                  </a:lnTo>
                  <a:lnTo>
                    <a:pt x="2363" y="410500"/>
                  </a:lnTo>
                  <a:lnTo>
                    <a:pt x="0" y="457200"/>
                  </a:lnTo>
                  <a:lnTo>
                    <a:pt x="2363" y="503899"/>
                  </a:lnTo>
                  <a:lnTo>
                    <a:pt x="9300" y="549260"/>
                  </a:lnTo>
                  <a:lnTo>
                    <a:pt x="20579" y="593052"/>
                  </a:lnTo>
                  <a:lnTo>
                    <a:pt x="35968" y="635043"/>
                  </a:lnTo>
                  <a:lnTo>
                    <a:pt x="55238" y="675003"/>
                  </a:lnTo>
                  <a:lnTo>
                    <a:pt x="78157" y="712700"/>
                  </a:lnTo>
                  <a:lnTo>
                    <a:pt x="104493" y="747904"/>
                  </a:lnTo>
                  <a:lnTo>
                    <a:pt x="134016" y="780383"/>
                  </a:lnTo>
                  <a:lnTo>
                    <a:pt x="166495" y="809906"/>
                  </a:lnTo>
                  <a:lnTo>
                    <a:pt x="201699" y="836242"/>
                  </a:lnTo>
                  <a:lnTo>
                    <a:pt x="239396" y="859161"/>
                  </a:lnTo>
                  <a:lnTo>
                    <a:pt x="279356" y="878431"/>
                  </a:lnTo>
                  <a:lnTo>
                    <a:pt x="321347" y="893820"/>
                  </a:lnTo>
                  <a:lnTo>
                    <a:pt x="365139" y="905099"/>
                  </a:lnTo>
                  <a:lnTo>
                    <a:pt x="410500" y="912036"/>
                  </a:lnTo>
                  <a:lnTo>
                    <a:pt x="457200" y="914400"/>
                  </a:lnTo>
                  <a:lnTo>
                    <a:pt x="503899" y="912036"/>
                  </a:lnTo>
                  <a:lnTo>
                    <a:pt x="549260" y="905099"/>
                  </a:lnTo>
                  <a:lnTo>
                    <a:pt x="593052" y="893820"/>
                  </a:lnTo>
                  <a:lnTo>
                    <a:pt x="635043" y="878431"/>
                  </a:lnTo>
                  <a:lnTo>
                    <a:pt x="675003" y="859161"/>
                  </a:lnTo>
                  <a:lnTo>
                    <a:pt x="712700" y="836242"/>
                  </a:lnTo>
                  <a:lnTo>
                    <a:pt x="747904" y="809906"/>
                  </a:lnTo>
                  <a:lnTo>
                    <a:pt x="780383" y="780383"/>
                  </a:lnTo>
                  <a:lnTo>
                    <a:pt x="809906" y="747904"/>
                  </a:lnTo>
                  <a:lnTo>
                    <a:pt x="836242" y="712700"/>
                  </a:lnTo>
                  <a:lnTo>
                    <a:pt x="859161" y="675003"/>
                  </a:lnTo>
                  <a:lnTo>
                    <a:pt x="878431" y="635043"/>
                  </a:lnTo>
                  <a:lnTo>
                    <a:pt x="893820" y="593052"/>
                  </a:lnTo>
                  <a:lnTo>
                    <a:pt x="905099" y="549260"/>
                  </a:lnTo>
                  <a:lnTo>
                    <a:pt x="912036" y="503899"/>
                  </a:lnTo>
                  <a:lnTo>
                    <a:pt x="914400" y="457200"/>
                  </a:lnTo>
                  <a:lnTo>
                    <a:pt x="912036" y="410500"/>
                  </a:lnTo>
                  <a:lnTo>
                    <a:pt x="905099" y="365139"/>
                  </a:lnTo>
                  <a:lnTo>
                    <a:pt x="893820" y="321347"/>
                  </a:lnTo>
                  <a:lnTo>
                    <a:pt x="878431" y="279356"/>
                  </a:lnTo>
                  <a:lnTo>
                    <a:pt x="859161" y="239396"/>
                  </a:lnTo>
                  <a:lnTo>
                    <a:pt x="836242" y="201699"/>
                  </a:lnTo>
                  <a:lnTo>
                    <a:pt x="809906" y="166495"/>
                  </a:lnTo>
                  <a:lnTo>
                    <a:pt x="780383" y="134016"/>
                  </a:lnTo>
                  <a:lnTo>
                    <a:pt x="747904" y="104493"/>
                  </a:lnTo>
                  <a:lnTo>
                    <a:pt x="712700" y="78157"/>
                  </a:lnTo>
                  <a:lnTo>
                    <a:pt x="675003" y="55238"/>
                  </a:lnTo>
                  <a:lnTo>
                    <a:pt x="635043" y="35968"/>
                  </a:lnTo>
                  <a:lnTo>
                    <a:pt x="593052" y="20579"/>
                  </a:lnTo>
                  <a:lnTo>
                    <a:pt x="549260" y="9300"/>
                  </a:lnTo>
                  <a:lnTo>
                    <a:pt x="503899" y="2363"/>
                  </a:lnTo>
                  <a:lnTo>
                    <a:pt x="45720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5410200" y="4114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457200"/>
                  </a:moveTo>
                  <a:lnTo>
                    <a:pt x="454836" y="410500"/>
                  </a:lnTo>
                  <a:lnTo>
                    <a:pt x="447899" y="365139"/>
                  </a:lnTo>
                  <a:lnTo>
                    <a:pt x="436620" y="321347"/>
                  </a:lnTo>
                  <a:lnTo>
                    <a:pt x="421231" y="279356"/>
                  </a:lnTo>
                  <a:lnTo>
                    <a:pt x="401961" y="239396"/>
                  </a:lnTo>
                  <a:lnTo>
                    <a:pt x="379042" y="201699"/>
                  </a:lnTo>
                  <a:lnTo>
                    <a:pt x="352706" y="166495"/>
                  </a:lnTo>
                  <a:lnTo>
                    <a:pt x="323183" y="134016"/>
                  </a:lnTo>
                  <a:lnTo>
                    <a:pt x="290704" y="104493"/>
                  </a:lnTo>
                  <a:lnTo>
                    <a:pt x="255500" y="78157"/>
                  </a:lnTo>
                  <a:lnTo>
                    <a:pt x="217803" y="55238"/>
                  </a:lnTo>
                  <a:lnTo>
                    <a:pt x="177843" y="35968"/>
                  </a:lnTo>
                  <a:lnTo>
                    <a:pt x="135852" y="20579"/>
                  </a:lnTo>
                  <a:lnTo>
                    <a:pt x="92060" y="9300"/>
                  </a:lnTo>
                  <a:lnTo>
                    <a:pt x="46699" y="2363"/>
                  </a:ln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5410200" y="4114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0"/>
                  </a:moveTo>
                  <a:lnTo>
                    <a:pt x="46699" y="2363"/>
                  </a:lnTo>
                  <a:lnTo>
                    <a:pt x="92060" y="9300"/>
                  </a:lnTo>
                  <a:lnTo>
                    <a:pt x="135852" y="20579"/>
                  </a:lnTo>
                  <a:lnTo>
                    <a:pt x="177843" y="35968"/>
                  </a:lnTo>
                  <a:lnTo>
                    <a:pt x="217803" y="55238"/>
                  </a:lnTo>
                  <a:lnTo>
                    <a:pt x="255500" y="78157"/>
                  </a:lnTo>
                  <a:lnTo>
                    <a:pt x="290704" y="104493"/>
                  </a:lnTo>
                  <a:lnTo>
                    <a:pt x="323183" y="134016"/>
                  </a:lnTo>
                  <a:lnTo>
                    <a:pt x="352706" y="166495"/>
                  </a:lnTo>
                  <a:lnTo>
                    <a:pt x="379042" y="201699"/>
                  </a:lnTo>
                  <a:lnTo>
                    <a:pt x="401961" y="239396"/>
                  </a:lnTo>
                  <a:lnTo>
                    <a:pt x="421231" y="279356"/>
                  </a:lnTo>
                  <a:lnTo>
                    <a:pt x="436620" y="321347"/>
                  </a:lnTo>
                  <a:lnTo>
                    <a:pt x="447899" y="365139"/>
                  </a:lnTo>
                  <a:lnTo>
                    <a:pt x="454836" y="410500"/>
                  </a:lnTo>
                  <a:lnTo>
                    <a:pt x="457200" y="45720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6324600" y="3352800"/>
              <a:ext cx="455930" cy="457200"/>
            </a:xfrm>
            <a:custGeom>
              <a:avLst/>
              <a:gdLst/>
              <a:ahLst/>
              <a:cxnLst/>
              <a:rect l="l" t="t" r="r" b="b"/>
              <a:pathLst>
                <a:path w="455929" h="457200">
                  <a:moveTo>
                    <a:pt x="455676" y="457200"/>
                  </a:moveTo>
                  <a:lnTo>
                    <a:pt x="455676" y="0"/>
                  </a:lnTo>
                  <a:lnTo>
                    <a:pt x="0" y="0"/>
                  </a:lnTo>
                  <a:lnTo>
                    <a:pt x="2354" y="46699"/>
                  </a:lnTo>
                  <a:lnTo>
                    <a:pt x="9266" y="92060"/>
                  </a:lnTo>
                  <a:lnTo>
                    <a:pt x="20503" y="135852"/>
                  </a:lnTo>
                  <a:lnTo>
                    <a:pt x="35837" y="177843"/>
                  </a:lnTo>
                  <a:lnTo>
                    <a:pt x="55038" y="217803"/>
                  </a:lnTo>
                  <a:lnTo>
                    <a:pt x="77875" y="255500"/>
                  </a:lnTo>
                  <a:lnTo>
                    <a:pt x="104119" y="290704"/>
                  </a:lnTo>
                  <a:lnTo>
                    <a:pt x="133540" y="323183"/>
                  </a:lnTo>
                  <a:lnTo>
                    <a:pt x="165908" y="352706"/>
                  </a:lnTo>
                  <a:lnTo>
                    <a:pt x="200992" y="379042"/>
                  </a:lnTo>
                  <a:lnTo>
                    <a:pt x="238563" y="401961"/>
                  </a:lnTo>
                  <a:lnTo>
                    <a:pt x="278391" y="421231"/>
                  </a:lnTo>
                  <a:lnTo>
                    <a:pt x="320247" y="436620"/>
                  </a:lnTo>
                  <a:lnTo>
                    <a:pt x="363899" y="447899"/>
                  </a:lnTo>
                  <a:lnTo>
                    <a:pt x="409119" y="454836"/>
                  </a:lnTo>
                  <a:lnTo>
                    <a:pt x="455676" y="457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6324600" y="3352800"/>
              <a:ext cx="455930" cy="457200"/>
            </a:xfrm>
            <a:custGeom>
              <a:avLst/>
              <a:gdLst/>
              <a:ahLst/>
              <a:cxnLst/>
              <a:rect l="l" t="t" r="r" b="b"/>
              <a:pathLst>
                <a:path w="455929" h="457200">
                  <a:moveTo>
                    <a:pt x="0" y="0"/>
                  </a:moveTo>
                  <a:lnTo>
                    <a:pt x="2354" y="46699"/>
                  </a:lnTo>
                  <a:lnTo>
                    <a:pt x="9266" y="92060"/>
                  </a:lnTo>
                  <a:lnTo>
                    <a:pt x="20503" y="135852"/>
                  </a:lnTo>
                  <a:lnTo>
                    <a:pt x="35837" y="177843"/>
                  </a:lnTo>
                  <a:lnTo>
                    <a:pt x="55038" y="217803"/>
                  </a:lnTo>
                  <a:lnTo>
                    <a:pt x="77875" y="255500"/>
                  </a:lnTo>
                  <a:lnTo>
                    <a:pt x="104119" y="290704"/>
                  </a:lnTo>
                  <a:lnTo>
                    <a:pt x="133540" y="323183"/>
                  </a:lnTo>
                  <a:lnTo>
                    <a:pt x="165908" y="352706"/>
                  </a:lnTo>
                  <a:lnTo>
                    <a:pt x="200992" y="379042"/>
                  </a:lnTo>
                  <a:lnTo>
                    <a:pt x="238563" y="401961"/>
                  </a:lnTo>
                  <a:lnTo>
                    <a:pt x="278391" y="421231"/>
                  </a:lnTo>
                  <a:lnTo>
                    <a:pt x="320247" y="436620"/>
                  </a:lnTo>
                  <a:lnTo>
                    <a:pt x="363899" y="447899"/>
                  </a:lnTo>
                  <a:lnTo>
                    <a:pt x="409119" y="454836"/>
                  </a:lnTo>
                  <a:lnTo>
                    <a:pt x="455676" y="45720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5410200" y="3352800"/>
              <a:ext cx="1369695" cy="1219200"/>
            </a:xfrm>
            <a:custGeom>
              <a:avLst/>
              <a:gdLst/>
              <a:ahLst/>
              <a:cxnLst/>
              <a:rect l="l" t="t" r="r" b="b"/>
              <a:pathLst>
                <a:path w="1369695" h="1219200">
                  <a:moveTo>
                    <a:pt x="132599" y="989885"/>
                  </a:moveTo>
                  <a:lnTo>
                    <a:pt x="129635" y="979360"/>
                  </a:lnTo>
                  <a:lnTo>
                    <a:pt x="122812" y="970835"/>
                  </a:lnTo>
                  <a:lnTo>
                    <a:pt x="112776" y="965454"/>
                  </a:lnTo>
                  <a:lnTo>
                    <a:pt x="102603" y="964027"/>
                  </a:lnTo>
                  <a:lnTo>
                    <a:pt x="101822" y="963918"/>
                  </a:lnTo>
                  <a:lnTo>
                    <a:pt x="91440" y="966882"/>
                  </a:lnTo>
                  <a:lnTo>
                    <a:pt x="82772" y="973705"/>
                  </a:lnTo>
                  <a:lnTo>
                    <a:pt x="76962" y="983741"/>
                  </a:lnTo>
                  <a:lnTo>
                    <a:pt x="0" y="1219200"/>
                  </a:lnTo>
                  <a:lnTo>
                    <a:pt x="23622" y="1214386"/>
                  </a:lnTo>
                  <a:lnTo>
                    <a:pt x="23622" y="1159764"/>
                  </a:lnTo>
                  <a:lnTo>
                    <a:pt x="102603" y="1089495"/>
                  </a:lnTo>
                  <a:lnTo>
                    <a:pt x="131064" y="1001267"/>
                  </a:lnTo>
                  <a:lnTo>
                    <a:pt x="132599" y="989885"/>
                  </a:lnTo>
                  <a:close/>
                </a:path>
                <a:path w="1369695" h="1219200">
                  <a:moveTo>
                    <a:pt x="102603" y="1089495"/>
                  </a:moveTo>
                  <a:lnTo>
                    <a:pt x="23622" y="1159764"/>
                  </a:lnTo>
                  <a:lnTo>
                    <a:pt x="37338" y="1175125"/>
                  </a:lnTo>
                  <a:lnTo>
                    <a:pt x="37338" y="1152905"/>
                  </a:lnTo>
                  <a:lnTo>
                    <a:pt x="85238" y="1143325"/>
                  </a:lnTo>
                  <a:lnTo>
                    <a:pt x="102603" y="1089495"/>
                  </a:lnTo>
                  <a:close/>
                </a:path>
                <a:path w="1369695" h="1219200">
                  <a:moveTo>
                    <a:pt x="265152" y="1147381"/>
                  </a:moveTo>
                  <a:lnTo>
                    <a:pt x="265152" y="1136085"/>
                  </a:lnTo>
                  <a:lnTo>
                    <a:pt x="260794" y="1125831"/>
                  </a:lnTo>
                  <a:lnTo>
                    <a:pt x="252984" y="1118235"/>
                  </a:lnTo>
                  <a:lnTo>
                    <a:pt x="243078" y="1114146"/>
                  </a:lnTo>
                  <a:lnTo>
                    <a:pt x="231648" y="1114044"/>
                  </a:lnTo>
                  <a:lnTo>
                    <a:pt x="140609" y="1132251"/>
                  </a:lnTo>
                  <a:lnTo>
                    <a:pt x="61722" y="1202436"/>
                  </a:lnTo>
                  <a:lnTo>
                    <a:pt x="23622" y="1159764"/>
                  </a:lnTo>
                  <a:lnTo>
                    <a:pt x="23622" y="1214386"/>
                  </a:lnTo>
                  <a:lnTo>
                    <a:pt x="242887" y="1169708"/>
                  </a:lnTo>
                  <a:lnTo>
                    <a:pt x="243078" y="1169670"/>
                  </a:lnTo>
                  <a:lnTo>
                    <a:pt x="253388" y="1165288"/>
                  </a:lnTo>
                  <a:lnTo>
                    <a:pt x="260985" y="1157477"/>
                  </a:lnTo>
                  <a:lnTo>
                    <a:pt x="265152" y="1147381"/>
                  </a:lnTo>
                  <a:close/>
                </a:path>
                <a:path w="1369695" h="1219200">
                  <a:moveTo>
                    <a:pt x="85238" y="1143325"/>
                  </a:moveTo>
                  <a:lnTo>
                    <a:pt x="37338" y="1152905"/>
                  </a:lnTo>
                  <a:lnTo>
                    <a:pt x="70104" y="1190244"/>
                  </a:lnTo>
                  <a:lnTo>
                    <a:pt x="85238" y="1143325"/>
                  </a:lnTo>
                  <a:close/>
                </a:path>
                <a:path w="1369695" h="1219200">
                  <a:moveTo>
                    <a:pt x="140609" y="1132251"/>
                  </a:moveTo>
                  <a:lnTo>
                    <a:pt x="85238" y="1143325"/>
                  </a:lnTo>
                  <a:lnTo>
                    <a:pt x="70104" y="1190244"/>
                  </a:lnTo>
                  <a:lnTo>
                    <a:pt x="37338" y="1152905"/>
                  </a:lnTo>
                  <a:lnTo>
                    <a:pt x="37338" y="1175125"/>
                  </a:lnTo>
                  <a:lnTo>
                    <a:pt x="61722" y="1202436"/>
                  </a:lnTo>
                  <a:lnTo>
                    <a:pt x="140609" y="1132251"/>
                  </a:lnTo>
                  <a:close/>
                </a:path>
                <a:path w="1369695" h="1219200">
                  <a:moveTo>
                    <a:pt x="1284634" y="75914"/>
                  </a:moveTo>
                  <a:lnTo>
                    <a:pt x="1229466" y="86948"/>
                  </a:lnTo>
                  <a:lnTo>
                    <a:pt x="102603" y="1089495"/>
                  </a:lnTo>
                  <a:lnTo>
                    <a:pt x="85238" y="1143325"/>
                  </a:lnTo>
                  <a:lnTo>
                    <a:pt x="140609" y="1132251"/>
                  </a:lnTo>
                  <a:lnTo>
                    <a:pt x="1266899" y="130213"/>
                  </a:lnTo>
                  <a:lnTo>
                    <a:pt x="1284634" y="75914"/>
                  </a:lnTo>
                  <a:close/>
                </a:path>
                <a:path w="1369695" h="1219200">
                  <a:moveTo>
                    <a:pt x="1369314" y="0"/>
                  </a:moveTo>
                  <a:lnTo>
                    <a:pt x="1127188" y="49491"/>
                  </a:lnTo>
                  <a:lnTo>
                    <a:pt x="1126998" y="49529"/>
                  </a:lnTo>
                  <a:lnTo>
                    <a:pt x="1116687" y="53804"/>
                  </a:lnTo>
                  <a:lnTo>
                    <a:pt x="1109091" y="61436"/>
                  </a:lnTo>
                  <a:lnTo>
                    <a:pt x="1104900" y="71554"/>
                  </a:lnTo>
                  <a:lnTo>
                    <a:pt x="1104900" y="83057"/>
                  </a:lnTo>
                  <a:lnTo>
                    <a:pt x="1109281" y="93368"/>
                  </a:lnTo>
                  <a:lnTo>
                    <a:pt x="1117092" y="100964"/>
                  </a:lnTo>
                  <a:lnTo>
                    <a:pt x="1126998" y="105053"/>
                  </a:lnTo>
                  <a:lnTo>
                    <a:pt x="1138428" y="105155"/>
                  </a:lnTo>
                  <a:lnTo>
                    <a:pt x="1229466" y="86948"/>
                  </a:lnTo>
                  <a:lnTo>
                    <a:pt x="1308354" y="16763"/>
                  </a:lnTo>
                  <a:lnTo>
                    <a:pt x="1346454" y="59435"/>
                  </a:lnTo>
                  <a:lnTo>
                    <a:pt x="1346454" y="70637"/>
                  </a:lnTo>
                  <a:lnTo>
                    <a:pt x="1369314" y="0"/>
                  </a:lnTo>
                  <a:close/>
                </a:path>
                <a:path w="1369695" h="1219200">
                  <a:moveTo>
                    <a:pt x="1346454" y="59435"/>
                  </a:moveTo>
                  <a:lnTo>
                    <a:pt x="1308354" y="16763"/>
                  </a:lnTo>
                  <a:lnTo>
                    <a:pt x="1229466" y="86948"/>
                  </a:lnTo>
                  <a:lnTo>
                    <a:pt x="1284634" y="75914"/>
                  </a:lnTo>
                  <a:lnTo>
                    <a:pt x="1299972" y="28955"/>
                  </a:lnTo>
                  <a:lnTo>
                    <a:pt x="1332738" y="66293"/>
                  </a:lnTo>
                  <a:lnTo>
                    <a:pt x="1332738" y="71638"/>
                  </a:lnTo>
                  <a:lnTo>
                    <a:pt x="1346454" y="59435"/>
                  </a:lnTo>
                  <a:close/>
                </a:path>
                <a:path w="1369695" h="1219200">
                  <a:moveTo>
                    <a:pt x="1346454" y="70637"/>
                  </a:moveTo>
                  <a:lnTo>
                    <a:pt x="1346454" y="59435"/>
                  </a:lnTo>
                  <a:lnTo>
                    <a:pt x="1266899" y="130213"/>
                  </a:lnTo>
                  <a:lnTo>
                    <a:pt x="1238250" y="217931"/>
                  </a:lnTo>
                  <a:lnTo>
                    <a:pt x="1237142" y="229314"/>
                  </a:lnTo>
                  <a:lnTo>
                    <a:pt x="1240250" y="239839"/>
                  </a:lnTo>
                  <a:lnTo>
                    <a:pt x="1246929" y="248364"/>
                  </a:lnTo>
                  <a:lnTo>
                    <a:pt x="1256538" y="253745"/>
                  </a:lnTo>
                  <a:lnTo>
                    <a:pt x="1267932" y="255281"/>
                  </a:lnTo>
                  <a:lnTo>
                    <a:pt x="1278540" y="252317"/>
                  </a:lnTo>
                  <a:lnTo>
                    <a:pt x="1287291" y="245494"/>
                  </a:lnTo>
                  <a:lnTo>
                    <a:pt x="1293114" y="235457"/>
                  </a:lnTo>
                  <a:lnTo>
                    <a:pt x="1346454" y="70637"/>
                  </a:lnTo>
                  <a:close/>
                </a:path>
                <a:path w="1369695" h="1219200">
                  <a:moveTo>
                    <a:pt x="1332738" y="71638"/>
                  </a:moveTo>
                  <a:lnTo>
                    <a:pt x="1332738" y="66293"/>
                  </a:lnTo>
                  <a:lnTo>
                    <a:pt x="1284634" y="75914"/>
                  </a:lnTo>
                  <a:lnTo>
                    <a:pt x="1266899" y="130213"/>
                  </a:lnTo>
                  <a:lnTo>
                    <a:pt x="1332738" y="71638"/>
                  </a:lnTo>
                  <a:close/>
                </a:path>
                <a:path w="1369695" h="1219200">
                  <a:moveTo>
                    <a:pt x="1332738" y="66293"/>
                  </a:moveTo>
                  <a:lnTo>
                    <a:pt x="1299972" y="28955"/>
                  </a:lnTo>
                  <a:lnTo>
                    <a:pt x="1284634" y="75914"/>
                  </a:lnTo>
                  <a:lnTo>
                    <a:pt x="1332738" y="66293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5410200" y="3352800"/>
              <a:ext cx="1370330" cy="1219200"/>
            </a:xfrm>
            <a:custGeom>
              <a:avLst/>
              <a:gdLst/>
              <a:ahLst/>
              <a:cxnLst/>
              <a:rect l="l" t="t" r="r" b="b"/>
              <a:pathLst>
                <a:path w="1370329" h="1219200">
                  <a:moveTo>
                    <a:pt x="0" y="0"/>
                  </a:moveTo>
                  <a:lnTo>
                    <a:pt x="0" y="1219200"/>
                  </a:lnTo>
                  <a:lnTo>
                    <a:pt x="1370076" y="1219200"/>
                  </a:lnTo>
                  <a:lnTo>
                    <a:pt x="1370076" y="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029916" y="3693739"/>
            <a:ext cx="411816" cy="411816"/>
            <a:chOff x="4414837" y="4186237"/>
            <a:chExt cx="466725" cy="46672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600" y="4191000"/>
              <a:ext cx="457200" cy="4572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419600" y="4191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460" y="4634"/>
                  </a:lnTo>
                  <a:lnTo>
                    <a:pt x="139517" y="17930"/>
                  </a:lnTo>
                  <a:lnTo>
                    <a:pt x="100682" y="38978"/>
                  </a:lnTo>
                  <a:lnTo>
                    <a:pt x="66865" y="66865"/>
                  </a:lnTo>
                  <a:lnTo>
                    <a:pt x="38978" y="100682"/>
                  </a:lnTo>
                  <a:lnTo>
                    <a:pt x="17930" y="139517"/>
                  </a:lnTo>
                  <a:lnTo>
                    <a:pt x="4634" y="182460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33002" y="1584288"/>
            <a:ext cx="6250640" cy="128403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24428" indent="-302015">
              <a:spcBef>
                <a:spcPts val="88"/>
              </a:spcBef>
              <a:buChar char="•"/>
              <a:tabLst>
                <a:tab pos="324428" algn="l"/>
              </a:tabLst>
            </a:pPr>
            <a:r>
              <a:rPr sz="2118" dirty="0">
                <a:latin typeface="Arial"/>
                <a:cs typeface="Arial"/>
              </a:rPr>
              <a:t>Forces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between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atoms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are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directional.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2290"/>
              </a:spcBef>
            </a:pPr>
            <a:endParaRPr sz="2118">
              <a:latin typeface="Arial"/>
              <a:cs typeface="Arial"/>
            </a:endParaRPr>
          </a:p>
          <a:p>
            <a:pPr marR="38102" algn="r"/>
            <a:r>
              <a:rPr sz="2118" spc="-9" dirty="0">
                <a:latin typeface="Times New Roman"/>
                <a:cs typeface="Times New Roman"/>
              </a:rPr>
              <a:t>(110)</a:t>
            </a:r>
            <a:r>
              <a:rPr sz="2118" spc="-13" baseline="-20833" dirty="0">
                <a:latin typeface="Times New Roman"/>
                <a:cs typeface="Times New Roman"/>
              </a:rPr>
              <a:t>BCC</a:t>
            </a:r>
            <a:endParaRPr sz="2118" baseline="-20833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336426" y="2605368"/>
            <a:ext cx="2117912" cy="1916206"/>
            <a:chOff x="2495550" y="2952750"/>
            <a:chExt cx="2400300" cy="2171700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3200" y="3200400"/>
              <a:ext cx="1904999" cy="16764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743200" y="3200400"/>
              <a:ext cx="1905000" cy="1676400"/>
            </a:xfrm>
            <a:custGeom>
              <a:avLst/>
              <a:gdLst/>
              <a:ahLst/>
              <a:cxnLst/>
              <a:rect l="l" t="t" r="r" b="b"/>
              <a:pathLst>
                <a:path w="1905000" h="1676400">
                  <a:moveTo>
                    <a:pt x="0" y="457200"/>
                  </a:moveTo>
                  <a:lnTo>
                    <a:pt x="1905000" y="0"/>
                  </a:lnTo>
                  <a:lnTo>
                    <a:pt x="1905000" y="1219200"/>
                  </a:lnTo>
                  <a:lnTo>
                    <a:pt x="0" y="1676400"/>
                  </a:lnTo>
                  <a:lnTo>
                    <a:pt x="0" y="4572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0400" y="4191000"/>
              <a:ext cx="457199" cy="4572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200400" y="4191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460" y="4634"/>
                  </a:lnTo>
                  <a:lnTo>
                    <a:pt x="139517" y="17930"/>
                  </a:lnTo>
                  <a:lnTo>
                    <a:pt x="100682" y="38978"/>
                  </a:lnTo>
                  <a:lnTo>
                    <a:pt x="66865" y="66865"/>
                  </a:lnTo>
                  <a:lnTo>
                    <a:pt x="38978" y="100682"/>
                  </a:lnTo>
                  <a:lnTo>
                    <a:pt x="17930" y="139517"/>
                  </a:lnTo>
                  <a:lnTo>
                    <a:pt x="4634" y="182460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600" y="2971800"/>
              <a:ext cx="457200" cy="4572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419600" y="2971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460" y="4634"/>
                  </a:lnTo>
                  <a:lnTo>
                    <a:pt x="139517" y="17930"/>
                  </a:lnTo>
                  <a:lnTo>
                    <a:pt x="100682" y="38978"/>
                  </a:lnTo>
                  <a:lnTo>
                    <a:pt x="66865" y="66865"/>
                  </a:lnTo>
                  <a:lnTo>
                    <a:pt x="38978" y="100682"/>
                  </a:lnTo>
                  <a:lnTo>
                    <a:pt x="17930" y="139517"/>
                  </a:lnTo>
                  <a:lnTo>
                    <a:pt x="4634" y="182460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0400" y="2971800"/>
              <a:ext cx="457199" cy="4572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200400" y="2971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460" y="4634"/>
                  </a:lnTo>
                  <a:lnTo>
                    <a:pt x="139517" y="17930"/>
                  </a:lnTo>
                  <a:lnTo>
                    <a:pt x="100682" y="38978"/>
                  </a:lnTo>
                  <a:lnTo>
                    <a:pt x="66865" y="66865"/>
                  </a:lnTo>
                  <a:lnTo>
                    <a:pt x="38978" y="100682"/>
                  </a:lnTo>
                  <a:lnTo>
                    <a:pt x="17930" y="139517"/>
                  </a:lnTo>
                  <a:lnTo>
                    <a:pt x="4634" y="182460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7100" y="3810000"/>
              <a:ext cx="457200" cy="4572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467100" y="3810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460" y="4634"/>
                  </a:lnTo>
                  <a:lnTo>
                    <a:pt x="139517" y="17930"/>
                  </a:lnTo>
                  <a:lnTo>
                    <a:pt x="100682" y="38978"/>
                  </a:lnTo>
                  <a:lnTo>
                    <a:pt x="66865" y="66865"/>
                  </a:lnTo>
                  <a:lnTo>
                    <a:pt x="38978" y="100682"/>
                  </a:lnTo>
                  <a:lnTo>
                    <a:pt x="17930" y="139517"/>
                  </a:lnTo>
                  <a:lnTo>
                    <a:pt x="4634" y="182460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3429000" y="3200400"/>
              <a:ext cx="1219200" cy="1219200"/>
            </a:xfrm>
            <a:custGeom>
              <a:avLst/>
              <a:gdLst/>
              <a:ahLst/>
              <a:cxnLst/>
              <a:rect l="l" t="t" r="r" b="b"/>
              <a:pathLst>
                <a:path w="1219200" h="1219200">
                  <a:moveTo>
                    <a:pt x="0" y="0"/>
                  </a:moveTo>
                  <a:lnTo>
                    <a:pt x="0" y="1219200"/>
                  </a:lnTo>
                  <a:lnTo>
                    <a:pt x="1219200" y="1219200"/>
                  </a:lnTo>
                  <a:lnTo>
                    <a:pt x="1219200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3962400" y="4419600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0" y="457200"/>
                  </a:moveTo>
                  <a:lnTo>
                    <a:pt x="68580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3962400" y="3200400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0" y="457200"/>
                  </a:moveTo>
                  <a:lnTo>
                    <a:pt x="68580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2743200" y="4419600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0" y="457200"/>
                  </a:moveTo>
                  <a:lnTo>
                    <a:pt x="6858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2743200" y="3200400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0" y="457200"/>
                  </a:moveTo>
                  <a:lnTo>
                    <a:pt x="68580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4648200" y="3200400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121920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0" name="object 40"/>
            <p:cNvSpPr/>
            <p:nvPr/>
          </p:nvSpPr>
          <p:spPr>
            <a:xfrm>
              <a:off x="3429000" y="3200400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>
                  <a:moveTo>
                    <a:pt x="0" y="0"/>
                  </a:moveTo>
                  <a:lnTo>
                    <a:pt x="121920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2743200" y="3657600"/>
              <a:ext cx="1219200" cy="1219200"/>
            </a:xfrm>
            <a:custGeom>
              <a:avLst/>
              <a:gdLst/>
              <a:ahLst/>
              <a:cxnLst/>
              <a:rect l="l" t="t" r="r" b="b"/>
              <a:pathLst>
                <a:path w="1219200" h="1219200">
                  <a:moveTo>
                    <a:pt x="0" y="0"/>
                  </a:moveTo>
                  <a:lnTo>
                    <a:pt x="0" y="1219200"/>
                  </a:lnTo>
                  <a:lnTo>
                    <a:pt x="1219199" y="1219200"/>
                  </a:lnTo>
                  <a:lnTo>
                    <a:pt x="1219199" y="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4600" y="4648200"/>
              <a:ext cx="457200" cy="4572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514600" y="4648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460" y="4634"/>
                  </a:lnTo>
                  <a:lnTo>
                    <a:pt x="139517" y="17930"/>
                  </a:lnTo>
                  <a:lnTo>
                    <a:pt x="100682" y="38978"/>
                  </a:lnTo>
                  <a:lnTo>
                    <a:pt x="66865" y="66865"/>
                  </a:lnTo>
                  <a:lnTo>
                    <a:pt x="38978" y="100682"/>
                  </a:lnTo>
                  <a:lnTo>
                    <a:pt x="17930" y="139517"/>
                  </a:lnTo>
                  <a:lnTo>
                    <a:pt x="4634" y="182460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4600" y="3429000"/>
              <a:ext cx="457200" cy="45720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514600" y="3429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460" y="4634"/>
                  </a:lnTo>
                  <a:lnTo>
                    <a:pt x="139517" y="17930"/>
                  </a:lnTo>
                  <a:lnTo>
                    <a:pt x="100682" y="38978"/>
                  </a:lnTo>
                  <a:lnTo>
                    <a:pt x="66865" y="66865"/>
                  </a:lnTo>
                  <a:lnTo>
                    <a:pt x="38978" y="100682"/>
                  </a:lnTo>
                  <a:lnTo>
                    <a:pt x="17930" y="139517"/>
                  </a:lnTo>
                  <a:lnTo>
                    <a:pt x="4634" y="182460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3800" y="4648200"/>
              <a:ext cx="457200" cy="4572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733800" y="4648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460" y="4634"/>
                  </a:lnTo>
                  <a:lnTo>
                    <a:pt x="139517" y="17930"/>
                  </a:lnTo>
                  <a:lnTo>
                    <a:pt x="100682" y="38978"/>
                  </a:lnTo>
                  <a:lnTo>
                    <a:pt x="66865" y="66865"/>
                  </a:lnTo>
                  <a:lnTo>
                    <a:pt x="38978" y="100682"/>
                  </a:lnTo>
                  <a:lnTo>
                    <a:pt x="17930" y="139517"/>
                  </a:lnTo>
                  <a:lnTo>
                    <a:pt x="4634" y="182460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8" name="object 48"/>
            <p:cNvSpPr/>
            <p:nvPr/>
          </p:nvSpPr>
          <p:spPr>
            <a:xfrm>
              <a:off x="2743200" y="3200400"/>
              <a:ext cx="1905000" cy="1676400"/>
            </a:xfrm>
            <a:custGeom>
              <a:avLst/>
              <a:gdLst/>
              <a:ahLst/>
              <a:cxnLst/>
              <a:rect l="l" t="t" r="r" b="b"/>
              <a:pathLst>
                <a:path w="1905000" h="1676400">
                  <a:moveTo>
                    <a:pt x="134123" y="1447847"/>
                  </a:moveTo>
                  <a:lnTo>
                    <a:pt x="103576" y="1421915"/>
                  </a:lnTo>
                  <a:lnTo>
                    <a:pt x="103239" y="1421868"/>
                  </a:lnTo>
                  <a:lnTo>
                    <a:pt x="92678" y="1424749"/>
                  </a:lnTo>
                  <a:lnTo>
                    <a:pt x="83974" y="1431345"/>
                  </a:lnTo>
                  <a:lnTo>
                    <a:pt x="78486" y="1440942"/>
                  </a:lnTo>
                  <a:lnTo>
                    <a:pt x="0" y="1676400"/>
                  </a:lnTo>
                  <a:lnTo>
                    <a:pt x="23622" y="1671734"/>
                  </a:lnTo>
                  <a:lnTo>
                    <a:pt x="23622" y="1616964"/>
                  </a:lnTo>
                  <a:lnTo>
                    <a:pt x="103576" y="1546618"/>
                  </a:lnTo>
                  <a:lnTo>
                    <a:pt x="132588" y="1459230"/>
                  </a:lnTo>
                  <a:lnTo>
                    <a:pt x="134123" y="1447847"/>
                  </a:lnTo>
                  <a:close/>
                </a:path>
                <a:path w="1905000" h="1676400">
                  <a:moveTo>
                    <a:pt x="103576" y="1546618"/>
                  </a:moveTo>
                  <a:lnTo>
                    <a:pt x="23622" y="1616964"/>
                  </a:lnTo>
                  <a:lnTo>
                    <a:pt x="37338" y="1632600"/>
                  </a:lnTo>
                  <a:lnTo>
                    <a:pt x="37338" y="1610867"/>
                  </a:lnTo>
                  <a:lnTo>
                    <a:pt x="85360" y="1601488"/>
                  </a:lnTo>
                  <a:lnTo>
                    <a:pt x="103576" y="1546618"/>
                  </a:lnTo>
                  <a:close/>
                </a:path>
                <a:path w="1905000" h="1676400">
                  <a:moveTo>
                    <a:pt x="265938" y="1594866"/>
                  </a:moveTo>
                  <a:lnTo>
                    <a:pt x="261556" y="1584555"/>
                  </a:lnTo>
                  <a:lnTo>
                    <a:pt x="253746" y="1576958"/>
                  </a:lnTo>
                  <a:lnTo>
                    <a:pt x="243649" y="1572791"/>
                  </a:lnTo>
                  <a:lnTo>
                    <a:pt x="232410" y="1572767"/>
                  </a:lnTo>
                  <a:lnTo>
                    <a:pt x="140995" y="1590622"/>
                  </a:lnTo>
                  <a:lnTo>
                    <a:pt x="61722" y="1660397"/>
                  </a:lnTo>
                  <a:lnTo>
                    <a:pt x="23622" y="1616964"/>
                  </a:lnTo>
                  <a:lnTo>
                    <a:pt x="23622" y="1671734"/>
                  </a:lnTo>
                  <a:lnTo>
                    <a:pt x="243078" y="1628394"/>
                  </a:lnTo>
                  <a:lnTo>
                    <a:pt x="253507" y="1624012"/>
                  </a:lnTo>
                  <a:lnTo>
                    <a:pt x="261366" y="1616202"/>
                  </a:lnTo>
                  <a:lnTo>
                    <a:pt x="265795" y="1606105"/>
                  </a:lnTo>
                  <a:lnTo>
                    <a:pt x="265938" y="1594866"/>
                  </a:lnTo>
                  <a:close/>
                </a:path>
                <a:path w="1905000" h="1676400">
                  <a:moveTo>
                    <a:pt x="85360" y="1601488"/>
                  </a:moveTo>
                  <a:lnTo>
                    <a:pt x="37338" y="1610867"/>
                  </a:lnTo>
                  <a:lnTo>
                    <a:pt x="70104" y="1647444"/>
                  </a:lnTo>
                  <a:lnTo>
                    <a:pt x="85360" y="1601488"/>
                  </a:lnTo>
                  <a:close/>
                </a:path>
                <a:path w="1905000" h="1676400">
                  <a:moveTo>
                    <a:pt x="140995" y="1590622"/>
                  </a:moveTo>
                  <a:lnTo>
                    <a:pt x="85360" y="1601488"/>
                  </a:lnTo>
                  <a:lnTo>
                    <a:pt x="70104" y="1647444"/>
                  </a:lnTo>
                  <a:lnTo>
                    <a:pt x="37338" y="1610867"/>
                  </a:lnTo>
                  <a:lnTo>
                    <a:pt x="37338" y="1632600"/>
                  </a:lnTo>
                  <a:lnTo>
                    <a:pt x="61722" y="1660397"/>
                  </a:lnTo>
                  <a:lnTo>
                    <a:pt x="140995" y="1590622"/>
                  </a:lnTo>
                  <a:close/>
                </a:path>
                <a:path w="1905000" h="1676400">
                  <a:moveTo>
                    <a:pt x="1819639" y="74911"/>
                  </a:moveTo>
                  <a:lnTo>
                    <a:pt x="1763961" y="85786"/>
                  </a:lnTo>
                  <a:lnTo>
                    <a:pt x="103576" y="1546618"/>
                  </a:lnTo>
                  <a:lnTo>
                    <a:pt x="85360" y="1601488"/>
                  </a:lnTo>
                  <a:lnTo>
                    <a:pt x="140995" y="1590622"/>
                  </a:lnTo>
                  <a:lnTo>
                    <a:pt x="1801724" y="128875"/>
                  </a:lnTo>
                  <a:lnTo>
                    <a:pt x="1819639" y="74911"/>
                  </a:lnTo>
                  <a:close/>
                </a:path>
                <a:path w="1905000" h="1676400">
                  <a:moveTo>
                    <a:pt x="1905000" y="0"/>
                  </a:moveTo>
                  <a:lnTo>
                    <a:pt x="1661922" y="48005"/>
                  </a:lnTo>
                  <a:lnTo>
                    <a:pt x="1639062" y="81533"/>
                  </a:lnTo>
                  <a:lnTo>
                    <a:pt x="1643443" y="91844"/>
                  </a:lnTo>
                  <a:lnTo>
                    <a:pt x="1651254" y="99440"/>
                  </a:lnTo>
                  <a:lnTo>
                    <a:pt x="1661350" y="103608"/>
                  </a:lnTo>
                  <a:lnTo>
                    <a:pt x="1672590" y="103631"/>
                  </a:lnTo>
                  <a:lnTo>
                    <a:pt x="1763961" y="85786"/>
                  </a:lnTo>
                  <a:lnTo>
                    <a:pt x="1843278" y="16001"/>
                  </a:lnTo>
                  <a:lnTo>
                    <a:pt x="1880616" y="59435"/>
                  </a:lnTo>
                  <a:lnTo>
                    <a:pt x="1880616" y="73151"/>
                  </a:lnTo>
                  <a:lnTo>
                    <a:pt x="1905000" y="0"/>
                  </a:lnTo>
                  <a:close/>
                </a:path>
                <a:path w="1905000" h="1676400">
                  <a:moveTo>
                    <a:pt x="1880616" y="59435"/>
                  </a:moveTo>
                  <a:lnTo>
                    <a:pt x="1843278" y="16001"/>
                  </a:lnTo>
                  <a:lnTo>
                    <a:pt x="1763961" y="85786"/>
                  </a:lnTo>
                  <a:lnTo>
                    <a:pt x="1819639" y="74911"/>
                  </a:lnTo>
                  <a:lnTo>
                    <a:pt x="1834896" y="28955"/>
                  </a:lnTo>
                  <a:lnTo>
                    <a:pt x="1867662" y="65531"/>
                  </a:lnTo>
                  <a:lnTo>
                    <a:pt x="1867662" y="70837"/>
                  </a:lnTo>
                  <a:lnTo>
                    <a:pt x="1880616" y="59435"/>
                  </a:lnTo>
                  <a:close/>
                </a:path>
                <a:path w="1905000" h="1676400">
                  <a:moveTo>
                    <a:pt x="1880616" y="73151"/>
                  </a:moveTo>
                  <a:lnTo>
                    <a:pt x="1880616" y="59435"/>
                  </a:lnTo>
                  <a:lnTo>
                    <a:pt x="1801724" y="128875"/>
                  </a:lnTo>
                  <a:lnTo>
                    <a:pt x="1772412" y="217169"/>
                  </a:lnTo>
                  <a:lnTo>
                    <a:pt x="1770876" y="228552"/>
                  </a:lnTo>
                  <a:lnTo>
                    <a:pt x="1773840" y="239077"/>
                  </a:lnTo>
                  <a:lnTo>
                    <a:pt x="1780663" y="247602"/>
                  </a:lnTo>
                  <a:lnTo>
                    <a:pt x="1790700" y="252983"/>
                  </a:lnTo>
                  <a:lnTo>
                    <a:pt x="1801724" y="254526"/>
                  </a:lnTo>
                  <a:lnTo>
                    <a:pt x="1812321" y="251650"/>
                  </a:lnTo>
                  <a:lnTo>
                    <a:pt x="1821025" y="245054"/>
                  </a:lnTo>
                  <a:lnTo>
                    <a:pt x="1826514" y="235457"/>
                  </a:lnTo>
                  <a:lnTo>
                    <a:pt x="1880616" y="73151"/>
                  </a:lnTo>
                  <a:close/>
                </a:path>
                <a:path w="1905000" h="1676400">
                  <a:moveTo>
                    <a:pt x="1867662" y="70837"/>
                  </a:moveTo>
                  <a:lnTo>
                    <a:pt x="1867662" y="65531"/>
                  </a:lnTo>
                  <a:lnTo>
                    <a:pt x="1819639" y="74911"/>
                  </a:lnTo>
                  <a:lnTo>
                    <a:pt x="1801724" y="128875"/>
                  </a:lnTo>
                  <a:lnTo>
                    <a:pt x="1867662" y="70837"/>
                  </a:lnTo>
                  <a:close/>
                </a:path>
                <a:path w="1905000" h="1676400">
                  <a:moveTo>
                    <a:pt x="1867662" y="65531"/>
                  </a:moveTo>
                  <a:lnTo>
                    <a:pt x="1834896" y="28955"/>
                  </a:lnTo>
                  <a:lnTo>
                    <a:pt x="1819639" y="74911"/>
                  </a:lnTo>
                  <a:lnTo>
                    <a:pt x="1867662" y="6553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3800" y="3429000"/>
              <a:ext cx="457200" cy="4572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733800" y="3429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460" y="4634"/>
                  </a:lnTo>
                  <a:lnTo>
                    <a:pt x="139517" y="17930"/>
                  </a:lnTo>
                  <a:lnTo>
                    <a:pt x="100682" y="38978"/>
                  </a:lnTo>
                  <a:lnTo>
                    <a:pt x="66865" y="66865"/>
                  </a:lnTo>
                  <a:lnTo>
                    <a:pt x="38978" y="100682"/>
                  </a:lnTo>
                  <a:lnTo>
                    <a:pt x="17930" y="139517"/>
                  </a:lnTo>
                  <a:lnTo>
                    <a:pt x="4634" y="182460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0590" y="1506967"/>
            <a:ext cx="7009279" cy="450248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46841" marR="283524" indent="-302575">
              <a:spcBef>
                <a:spcPts val="88"/>
              </a:spcBef>
              <a:buChar char="•"/>
              <a:tabLst>
                <a:tab pos="346841" algn="l"/>
              </a:tabLst>
            </a:pPr>
            <a:r>
              <a:rPr sz="2118" dirty="0">
                <a:latin typeface="Arial"/>
                <a:cs typeface="Arial"/>
              </a:rPr>
              <a:t>Since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force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varies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with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direction,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elastic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constants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spc="-18" dirty="0">
                <a:latin typeface="Arial"/>
                <a:cs typeface="Arial"/>
              </a:rPr>
              <a:t>will </a:t>
            </a:r>
            <a:r>
              <a:rPr sz="2118" dirty="0">
                <a:latin typeface="Arial"/>
                <a:cs typeface="Arial"/>
              </a:rPr>
              <a:t>also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spc="-18" dirty="0">
                <a:latin typeface="Arial"/>
                <a:cs typeface="Arial"/>
              </a:rPr>
              <a:t>vary.</a:t>
            </a:r>
            <a:endParaRPr sz="2118" dirty="0">
              <a:latin typeface="Arial"/>
              <a:cs typeface="Arial"/>
            </a:endParaRPr>
          </a:p>
          <a:p>
            <a:pPr>
              <a:spcBef>
                <a:spcPts val="93"/>
              </a:spcBef>
              <a:buFont typeface="Arial"/>
              <a:buChar char="•"/>
            </a:pPr>
            <a:endParaRPr sz="2118" dirty="0">
              <a:latin typeface="Arial"/>
              <a:cs typeface="Arial"/>
            </a:endParaRPr>
          </a:p>
          <a:p>
            <a:pPr marL="346841" marR="15689" indent="-302575">
              <a:buChar char="•"/>
              <a:tabLst>
                <a:tab pos="346841" algn="l"/>
              </a:tabLst>
            </a:pPr>
            <a:r>
              <a:rPr sz="2118" dirty="0">
                <a:latin typeface="Arial"/>
                <a:cs typeface="Arial"/>
              </a:rPr>
              <a:t>In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general,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we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need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to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relate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every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stress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component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to </a:t>
            </a:r>
            <a:r>
              <a:rPr sz="2118" dirty="0">
                <a:latin typeface="Arial"/>
                <a:cs typeface="Arial"/>
              </a:rPr>
              <a:t>every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strain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component.</a:t>
            </a:r>
            <a:endParaRPr sz="2118" dirty="0">
              <a:latin typeface="Arial"/>
              <a:cs typeface="Arial"/>
            </a:endParaRPr>
          </a:p>
          <a:p>
            <a:pPr>
              <a:spcBef>
                <a:spcPts val="93"/>
              </a:spcBef>
              <a:buFont typeface="Arial"/>
              <a:buChar char="•"/>
            </a:pPr>
            <a:endParaRPr sz="2118" dirty="0">
              <a:latin typeface="Arial"/>
              <a:cs typeface="Arial"/>
            </a:endParaRPr>
          </a:p>
          <a:p>
            <a:pPr marL="346841" indent="-302575">
              <a:buChar char="•"/>
              <a:tabLst>
                <a:tab pos="346841" algn="l"/>
              </a:tabLst>
            </a:pPr>
            <a:r>
              <a:rPr sz="2118" dirty="0">
                <a:latin typeface="Arial"/>
                <a:cs typeface="Arial"/>
              </a:rPr>
              <a:t>Thus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we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must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define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two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new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elastic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constants:</a:t>
            </a:r>
            <a:endParaRPr sz="2118" dirty="0">
              <a:latin typeface="Arial"/>
              <a:cs typeface="Arial"/>
            </a:endParaRPr>
          </a:p>
          <a:p>
            <a:pPr>
              <a:spcBef>
                <a:spcPts val="84"/>
              </a:spcBef>
              <a:buFont typeface="Arial"/>
              <a:buChar char="•"/>
            </a:pPr>
            <a:endParaRPr sz="2118" dirty="0">
              <a:latin typeface="Arial"/>
              <a:cs typeface="Arial"/>
            </a:endParaRPr>
          </a:p>
          <a:p>
            <a:pPr marL="699845" lvl="1" indent="-251585">
              <a:buFont typeface="Times New Roman"/>
              <a:buChar char="–"/>
              <a:tabLst>
                <a:tab pos="699845" algn="l"/>
              </a:tabLst>
            </a:pPr>
            <a:r>
              <a:rPr sz="2118" i="1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118" i="1" spc="-5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dirty="0">
                <a:solidFill>
                  <a:srgbClr val="FF0000"/>
                </a:solidFill>
                <a:latin typeface="Symbol"/>
                <a:cs typeface="Symbol"/>
              </a:rPr>
              <a:t></a:t>
            </a:r>
            <a:r>
              <a:rPr sz="1765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spc="-9" dirty="0">
                <a:solidFill>
                  <a:srgbClr val="FF0000"/>
                </a:solidFill>
                <a:latin typeface="Arial"/>
                <a:cs typeface="Arial"/>
              </a:rPr>
              <a:t>stiffness</a:t>
            </a:r>
            <a:endParaRPr sz="1765" dirty="0">
              <a:latin typeface="Arial"/>
              <a:cs typeface="Arial"/>
            </a:endParaRPr>
          </a:p>
          <a:p>
            <a:pPr marL="699845" lvl="1" indent="-251585">
              <a:buFont typeface="Times New Roman"/>
              <a:buChar char="–"/>
              <a:tabLst>
                <a:tab pos="699845" algn="l"/>
              </a:tabLst>
            </a:pPr>
            <a:r>
              <a:rPr sz="2118" i="1" dirty="0">
                <a:solidFill>
                  <a:srgbClr val="3333CC"/>
                </a:solidFill>
                <a:latin typeface="Times New Roman"/>
                <a:cs typeface="Times New Roman"/>
              </a:rPr>
              <a:t>S</a:t>
            </a:r>
            <a:r>
              <a:rPr sz="2118" i="1" spc="-49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1765" dirty="0">
                <a:solidFill>
                  <a:srgbClr val="3333CC"/>
                </a:solidFill>
                <a:latin typeface="Symbol"/>
                <a:cs typeface="Symbol"/>
              </a:rPr>
              <a:t></a:t>
            </a:r>
            <a:r>
              <a:rPr sz="1765" spc="3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1765" spc="-9" dirty="0">
                <a:solidFill>
                  <a:srgbClr val="3333CC"/>
                </a:solidFill>
                <a:latin typeface="Arial"/>
                <a:cs typeface="Arial"/>
              </a:rPr>
              <a:t>compliance</a:t>
            </a:r>
            <a:endParaRPr sz="1765" dirty="0">
              <a:latin typeface="Arial"/>
              <a:cs typeface="Arial"/>
            </a:endParaRPr>
          </a:p>
          <a:p>
            <a:pPr lvl="1">
              <a:spcBef>
                <a:spcPts val="512"/>
              </a:spcBef>
              <a:buFont typeface="Times New Roman"/>
              <a:buChar char="–"/>
            </a:pPr>
            <a:endParaRPr sz="1765" dirty="0">
              <a:latin typeface="Arial"/>
              <a:cs typeface="Arial"/>
            </a:endParaRPr>
          </a:p>
          <a:p>
            <a:pPr marL="346841" indent="-302015">
              <a:buChar char="•"/>
              <a:tabLst>
                <a:tab pos="346841" algn="l"/>
              </a:tabLst>
            </a:pPr>
            <a:r>
              <a:rPr sz="2118" dirty="0">
                <a:latin typeface="Arial"/>
                <a:cs typeface="Arial"/>
              </a:rPr>
              <a:t>We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also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re-</a:t>
            </a:r>
            <a:r>
              <a:rPr sz="2118" dirty="0">
                <a:latin typeface="Arial"/>
                <a:cs typeface="Arial"/>
              </a:rPr>
              <a:t>write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Hooke’s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law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as:</a:t>
            </a:r>
            <a:endParaRPr sz="2118" dirty="0">
              <a:latin typeface="Arial"/>
              <a:cs typeface="Arial"/>
            </a:endParaRPr>
          </a:p>
          <a:p>
            <a:pPr marL="688638">
              <a:spcBef>
                <a:spcPts val="1474"/>
              </a:spcBef>
              <a:tabLst>
                <a:tab pos="2084405" algn="l"/>
                <a:tab pos="2449737" algn="l"/>
              </a:tabLst>
            </a:pPr>
            <a:r>
              <a:rPr sz="3309" i="1" spc="-112" baseline="13333" dirty="0">
                <a:solidFill>
                  <a:srgbClr val="FF0000"/>
                </a:solidFill>
                <a:latin typeface="Symbol"/>
                <a:cs typeface="Symbol"/>
              </a:rPr>
              <a:t></a:t>
            </a:r>
            <a:r>
              <a:rPr sz="3309" spc="-536" baseline="1333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35" i="1" dirty="0">
                <a:solidFill>
                  <a:srgbClr val="FF0000"/>
                </a:solidFill>
                <a:latin typeface="Times New Roman"/>
                <a:cs typeface="Times New Roman"/>
              </a:rPr>
              <a:t>ij</a:t>
            </a:r>
            <a:r>
              <a:rPr sz="1235" i="1" spc="71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3177" baseline="13888" dirty="0">
                <a:solidFill>
                  <a:srgbClr val="FF0000"/>
                </a:solidFill>
                <a:latin typeface="Symbol"/>
                <a:cs typeface="Symbol"/>
              </a:rPr>
              <a:t></a:t>
            </a:r>
            <a:r>
              <a:rPr sz="3177" spc="-152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77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ijkl</a:t>
            </a:r>
            <a:r>
              <a:rPr sz="3309" i="1" spc="-13" baseline="13333" dirty="0">
                <a:solidFill>
                  <a:srgbClr val="FF0000"/>
                </a:solidFill>
                <a:latin typeface="Symbol"/>
                <a:cs typeface="Symbol"/>
              </a:rPr>
              <a:t></a:t>
            </a:r>
            <a:r>
              <a:rPr sz="123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kl</a:t>
            </a:r>
            <a:r>
              <a:rPr sz="1235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177" spc="-33" baseline="13888" dirty="0">
                <a:latin typeface="Times New Roman"/>
                <a:cs typeface="Times New Roman"/>
              </a:rPr>
              <a:t>or</a:t>
            </a:r>
            <a:r>
              <a:rPr sz="3177" baseline="13888" dirty="0">
                <a:latin typeface="Times New Roman"/>
                <a:cs typeface="Times New Roman"/>
              </a:rPr>
              <a:t>	</a:t>
            </a:r>
            <a:r>
              <a:rPr sz="3309" i="1" baseline="13333" dirty="0">
                <a:solidFill>
                  <a:srgbClr val="0000FF"/>
                </a:solidFill>
                <a:latin typeface="Symbol"/>
                <a:cs typeface="Symbol"/>
              </a:rPr>
              <a:t></a:t>
            </a:r>
            <a:r>
              <a:rPr sz="1235" i="1" dirty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sz="1235" i="1" spc="93" dirty="0">
                <a:solidFill>
                  <a:srgbClr val="0000FF"/>
                </a:solidFill>
                <a:latin typeface="Times New Roman"/>
                <a:cs typeface="Times New Roman"/>
              </a:rPr>
              <a:t>  </a:t>
            </a:r>
            <a:r>
              <a:rPr sz="3177" baseline="13888" dirty="0">
                <a:solidFill>
                  <a:srgbClr val="0000FF"/>
                </a:solidFill>
                <a:latin typeface="Symbol"/>
                <a:cs typeface="Symbol"/>
              </a:rPr>
              <a:t></a:t>
            </a:r>
            <a:r>
              <a:rPr sz="3177" spc="39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3177" i="1" spc="-1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235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ijkl</a:t>
            </a:r>
            <a:r>
              <a:rPr sz="3309" i="1" spc="-13" baseline="13333" dirty="0">
                <a:solidFill>
                  <a:srgbClr val="0000FF"/>
                </a:solidFill>
                <a:latin typeface="Symbol"/>
                <a:cs typeface="Symbol"/>
              </a:rPr>
              <a:t></a:t>
            </a:r>
            <a:r>
              <a:rPr sz="3309" spc="-456" baseline="1333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i="1" spc="-22" dirty="0">
                <a:solidFill>
                  <a:srgbClr val="0000FF"/>
                </a:solidFill>
                <a:latin typeface="Times New Roman"/>
                <a:cs typeface="Times New Roman"/>
              </a:rPr>
              <a:t>kl</a:t>
            </a:r>
            <a:endParaRPr sz="1235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296985" y="281973"/>
            <a:ext cx="8882184" cy="380082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1582915" marR="4483" indent="-1572269">
              <a:lnSpc>
                <a:spcPct val="100000"/>
              </a:lnSpc>
              <a:spcBef>
                <a:spcPts val="84"/>
              </a:spcBef>
            </a:pPr>
            <a:r>
              <a:rPr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Relations between stress and strain for anisotropic crystals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图片 153" descr="图片包含 表格&#10;&#10;描述已自动生成">
            <a:extLst>
              <a:ext uri="{FF2B5EF4-FFF2-40B4-BE49-F238E27FC236}">
                <a16:creationId xmlns:a16="http://schemas.microsoft.com/office/drawing/2014/main" id="{E518A55D-DBE6-4DEE-9E7E-2745C4980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88" y="909710"/>
            <a:ext cx="7620580" cy="57419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6806900" y="1047340"/>
            <a:ext cx="2200275" cy="1936750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35299" rIns="0" bIns="0" rtlCol="0" anchor="ctr">
            <a:spAutoFit/>
          </a:bodyPr>
          <a:lstStyle/>
          <a:p>
            <a:pPr marL="101419" marR="94694" indent="-1121" algn="ctr">
              <a:lnSpc>
                <a:spcPct val="100000"/>
              </a:lnSpc>
              <a:spcBef>
                <a:spcPts val="278"/>
              </a:spcBef>
            </a:pPr>
            <a:r>
              <a:rPr sz="2471" b="1" dirty="0">
                <a:solidFill>
                  <a:srgbClr val="FF0000"/>
                </a:solidFill>
                <a:latin typeface="Times New Roman"/>
                <a:cs typeface="Times New Roman"/>
              </a:rPr>
              <a:t>Allow</a:t>
            </a:r>
            <a:r>
              <a:rPr sz="2471" b="1" spc="-1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71" b="1" dirty="0">
                <a:solidFill>
                  <a:srgbClr val="FF0000"/>
                </a:solidFill>
                <a:latin typeface="Times New Roman"/>
                <a:cs typeface="Times New Roman"/>
              </a:rPr>
              <a:t>us</a:t>
            </a:r>
            <a:r>
              <a:rPr sz="2471" b="1" spc="-1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71" b="1" spc="-22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471" b="1" dirty="0">
                <a:solidFill>
                  <a:srgbClr val="FF0000"/>
                </a:solidFill>
                <a:latin typeface="Times New Roman"/>
                <a:cs typeface="Times New Roman"/>
              </a:rPr>
              <a:t>reduce</a:t>
            </a:r>
            <a:r>
              <a:rPr sz="2471" b="1" spc="-22" dirty="0">
                <a:solidFill>
                  <a:srgbClr val="FF0000"/>
                </a:solidFill>
                <a:latin typeface="Times New Roman"/>
                <a:cs typeface="Times New Roman"/>
              </a:rPr>
              <a:t> the </a:t>
            </a:r>
            <a:r>
              <a:rPr sz="2471" b="1" dirty="0">
                <a:solidFill>
                  <a:srgbClr val="FF0000"/>
                </a:solidFill>
                <a:latin typeface="Times New Roman"/>
                <a:cs typeface="Times New Roman"/>
              </a:rPr>
              <a:t>number</a:t>
            </a:r>
            <a:r>
              <a:rPr sz="2471" b="1" spc="-8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71" b="1" spc="-22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471" b="1" dirty="0">
                <a:solidFill>
                  <a:srgbClr val="FF0000"/>
                </a:solidFill>
                <a:latin typeface="Times New Roman"/>
                <a:cs typeface="Times New Roman"/>
              </a:rPr>
              <a:t>constants</a:t>
            </a:r>
            <a:r>
              <a:rPr sz="2471" b="1" spc="-10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71" b="1" spc="-18" dirty="0">
                <a:solidFill>
                  <a:srgbClr val="FF0000"/>
                </a:solidFill>
                <a:latin typeface="Times New Roman"/>
                <a:cs typeface="Times New Roman"/>
              </a:rPr>
              <a:t>from </a:t>
            </a:r>
            <a:r>
              <a:rPr sz="2471" b="1" dirty="0">
                <a:solidFill>
                  <a:srgbClr val="FF0000"/>
                </a:solidFill>
                <a:latin typeface="Times New Roman"/>
                <a:cs typeface="Times New Roman"/>
              </a:rPr>
              <a:t>81</a:t>
            </a:r>
            <a:r>
              <a:rPr sz="2471" b="1" spc="-1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71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471" b="1" spc="-1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71" b="1" spc="-22" dirty="0">
                <a:solidFill>
                  <a:srgbClr val="FF0000"/>
                </a:solidFill>
                <a:latin typeface="Times New Roman"/>
                <a:cs typeface="Times New Roman"/>
              </a:rPr>
              <a:t>36</a:t>
            </a:r>
            <a:endParaRPr sz="2471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33346" y="1759954"/>
            <a:ext cx="1165972" cy="981657"/>
          </a:xfrm>
          <a:prstGeom prst="rect">
            <a:avLst/>
          </a:prstGeom>
        </p:spPr>
        <p:txBody>
          <a:bodyPr vert="horz" wrap="square" lIns="0" tIns="29696" rIns="0" bIns="0" rtlCol="0">
            <a:spAutoFit/>
          </a:bodyPr>
          <a:lstStyle/>
          <a:p>
            <a:pPr marL="33619" marR="26896" indent="129995">
              <a:lnSpc>
                <a:spcPct val="95600"/>
              </a:lnSpc>
              <a:spcBef>
                <a:spcPts val="234"/>
              </a:spcBef>
            </a:pPr>
            <a:r>
              <a:rPr sz="3309" i="1" spc="-112" baseline="13333" dirty="0">
                <a:latin typeface="Symbol"/>
                <a:cs typeface="Symbol"/>
              </a:rPr>
              <a:t></a:t>
            </a:r>
            <a:r>
              <a:rPr sz="3309" spc="-529" baseline="13333" dirty="0">
                <a:latin typeface="Times New Roman"/>
                <a:cs typeface="Times New Roman"/>
              </a:rPr>
              <a:t> </a:t>
            </a:r>
            <a:r>
              <a:rPr sz="1235" i="1" dirty="0">
                <a:latin typeface="Times New Roman"/>
                <a:cs typeface="Times New Roman"/>
              </a:rPr>
              <a:t>ij</a:t>
            </a:r>
            <a:r>
              <a:rPr sz="1235" i="1" spc="75" dirty="0">
                <a:latin typeface="Times New Roman"/>
                <a:cs typeface="Times New Roman"/>
              </a:rPr>
              <a:t>  </a:t>
            </a:r>
            <a:r>
              <a:rPr sz="3177" baseline="13888" dirty="0">
                <a:latin typeface="Symbol"/>
                <a:cs typeface="Symbol"/>
              </a:rPr>
              <a:t></a:t>
            </a:r>
            <a:r>
              <a:rPr sz="3177" spc="-311" baseline="13888" dirty="0">
                <a:latin typeface="Times New Roman"/>
                <a:cs typeface="Times New Roman"/>
              </a:rPr>
              <a:t> </a:t>
            </a:r>
            <a:r>
              <a:rPr sz="3309" i="1" spc="-112" baseline="13333" dirty="0">
                <a:latin typeface="Symbol"/>
                <a:cs typeface="Symbol"/>
              </a:rPr>
              <a:t></a:t>
            </a:r>
            <a:r>
              <a:rPr sz="3309" spc="-125" baseline="13333" dirty="0">
                <a:latin typeface="Times New Roman"/>
                <a:cs typeface="Times New Roman"/>
              </a:rPr>
              <a:t> </a:t>
            </a:r>
            <a:r>
              <a:rPr sz="1235" i="1" spc="-22" dirty="0">
                <a:latin typeface="Times New Roman"/>
                <a:cs typeface="Times New Roman"/>
              </a:rPr>
              <a:t>ji </a:t>
            </a:r>
            <a:r>
              <a:rPr sz="3177" i="1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dirty="0">
                <a:solidFill>
                  <a:srgbClr val="FF0000"/>
                </a:solidFill>
                <a:latin typeface="Times New Roman"/>
                <a:cs typeface="Times New Roman"/>
              </a:rPr>
              <a:t>ijkl</a:t>
            </a:r>
            <a:r>
              <a:rPr sz="1235" i="1" spc="43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77" baseline="13888" dirty="0">
                <a:solidFill>
                  <a:srgbClr val="FF0000"/>
                </a:solidFill>
                <a:latin typeface="Symbol"/>
                <a:cs typeface="Symbol"/>
              </a:rPr>
              <a:t></a:t>
            </a:r>
            <a:r>
              <a:rPr sz="3177" spc="-184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77" i="1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3177" i="1" spc="-44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3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jikl </a:t>
            </a:r>
            <a:r>
              <a:rPr sz="3177" i="1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dirty="0">
                <a:solidFill>
                  <a:srgbClr val="FF0000"/>
                </a:solidFill>
                <a:latin typeface="Times New Roman"/>
                <a:cs typeface="Times New Roman"/>
              </a:rPr>
              <a:t>ijkl</a:t>
            </a:r>
            <a:r>
              <a:rPr sz="1235" i="1" spc="42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77" baseline="13888" dirty="0">
                <a:solidFill>
                  <a:srgbClr val="FF0000"/>
                </a:solidFill>
                <a:latin typeface="Symbol"/>
                <a:cs typeface="Symbol"/>
              </a:rPr>
              <a:t></a:t>
            </a:r>
            <a:r>
              <a:rPr sz="3177" spc="-184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77" i="1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3177" i="1" spc="-436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3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jikl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37404" y="1759954"/>
            <a:ext cx="459441" cy="981657"/>
          </a:xfrm>
          <a:prstGeom prst="rect">
            <a:avLst/>
          </a:prstGeom>
        </p:spPr>
        <p:txBody>
          <a:bodyPr vert="horz" wrap="square" lIns="0" tIns="29696" rIns="0" bIns="0" rtlCol="0">
            <a:spAutoFit/>
          </a:bodyPr>
          <a:lstStyle/>
          <a:p>
            <a:pPr marL="33619" marR="26896" indent="138960" algn="just">
              <a:lnSpc>
                <a:spcPct val="95600"/>
              </a:lnSpc>
              <a:spcBef>
                <a:spcPts val="234"/>
              </a:spcBef>
            </a:pPr>
            <a:r>
              <a:rPr sz="3309" i="1" spc="-33" baseline="13333" dirty="0">
                <a:latin typeface="Symbol"/>
                <a:cs typeface="Symbol"/>
              </a:rPr>
              <a:t></a:t>
            </a:r>
            <a:r>
              <a:rPr sz="1235" i="1" spc="-22" dirty="0">
                <a:latin typeface="Times New Roman"/>
                <a:cs typeface="Times New Roman"/>
              </a:rPr>
              <a:t>kl </a:t>
            </a:r>
            <a:r>
              <a:rPr sz="3177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ijkl </a:t>
            </a:r>
            <a:r>
              <a:rPr sz="3177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ijkl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12086" y="1634236"/>
            <a:ext cx="676835" cy="1104368"/>
          </a:xfrm>
          <a:prstGeom prst="rect">
            <a:avLst/>
          </a:prstGeom>
        </p:spPr>
        <p:txBody>
          <a:bodyPr vert="horz" wrap="square" lIns="0" tIns="71718" rIns="0" bIns="0" rtlCol="0">
            <a:spAutoFit/>
          </a:bodyPr>
          <a:lstStyle/>
          <a:p>
            <a:pPr marL="50429">
              <a:spcBef>
                <a:spcPts val="565"/>
              </a:spcBef>
            </a:pPr>
            <a:r>
              <a:rPr sz="2118" dirty="0">
                <a:latin typeface="Symbol"/>
                <a:cs typeface="Symbol"/>
              </a:rPr>
              <a:t></a:t>
            </a:r>
            <a:r>
              <a:rPr sz="2118" spc="-141" dirty="0">
                <a:latin typeface="Times New Roman"/>
                <a:cs typeface="Times New Roman"/>
              </a:rPr>
              <a:t> </a:t>
            </a:r>
            <a:r>
              <a:rPr sz="2206" i="1" spc="-22" dirty="0">
                <a:latin typeface="Symbol"/>
                <a:cs typeface="Symbol"/>
              </a:rPr>
              <a:t></a:t>
            </a:r>
            <a:r>
              <a:rPr sz="1853" i="1" spc="-33" baseline="-23809" dirty="0">
                <a:latin typeface="Times New Roman"/>
                <a:cs typeface="Times New Roman"/>
              </a:rPr>
              <a:t>lk</a:t>
            </a:r>
            <a:endParaRPr sz="1853" baseline="-23809">
              <a:latin typeface="Times New Roman"/>
              <a:cs typeface="Times New Roman"/>
            </a:endParaRPr>
          </a:p>
          <a:p>
            <a:pPr marL="33619">
              <a:lnSpc>
                <a:spcPts val="2488"/>
              </a:lnSpc>
              <a:spcBef>
                <a:spcPts val="427"/>
              </a:spcBef>
            </a:pPr>
            <a:r>
              <a:rPr sz="3177" baseline="15046" dirty="0">
                <a:solidFill>
                  <a:srgbClr val="FF0000"/>
                </a:solidFill>
                <a:latin typeface="Symbol"/>
                <a:cs typeface="Symbol"/>
              </a:rPr>
              <a:t></a:t>
            </a:r>
            <a:r>
              <a:rPr sz="3177" spc="-178" baseline="1504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77" i="1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3177" i="1" spc="-436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3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jikl</a:t>
            </a:r>
            <a:endParaRPr sz="1235">
              <a:latin typeface="Times New Roman"/>
              <a:cs typeface="Times New Roman"/>
            </a:endParaRPr>
          </a:p>
          <a:p>
            <a:pPr marL="47628">
              <a:lnSpc>
                <a:spcPts val="2488"/>
              </a:lnSpc>
            </a:pPr>
            <a:r>
              <a:rPr sz="3177" baseline="13888" dirty="0">
                <a:solidFill>
                  <a:srgbClr val="FF0000"/>
                </a:solidFill>
                <a:latin typeface="Symbol"/>
                <a:cs typeface="Symbol"/>
              </a:rPr>
              <a:t></a:t>
            </a:r>
            <a:r>
              <a:rPr sz="3177" spc="-158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77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ijlk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96918" y="4441956"/>
            <a:ext cx="143435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22" dirty="0">
                <a:latin typeface="Times New Roman"/>
                <a:cs typeface="Times New Roman"/>
              </a:rPr>
              <a:t>zz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85079" y="4038529"/>
            <a:ext cx="294715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yyxx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0258" y="4038529"/>
            <a:ext cx="294715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yyyy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17385" y="3522014"/>
            <a:ext cx="52667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3177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xxyy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78803" y="4038529"/>
            <a:ext cx="279587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yyzz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65703" y="3522014"/>
            <a:ext cx="512109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3177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xxzz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11652" y="4038529"/>
            <a:ext cx="285750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yyyz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98559" y="3522014"/>
            <a:ext cx="518272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3177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xxyz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52601" y="4038529"/>
            <a:ext cx="285750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yyxz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38809" y="3522014"/>
            <a:ext cx="518272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3177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xxxz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89116" y="4441940"/>
            <a:ext cx="280707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zzxx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45741" y="3467723"/>
            <a:ext cx="695885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sz="2118" dirty="0">
                <a:latin typeface="Symbol"/>
                <a:cs typeface="Symbol"/>
              </a:rPr>
              <a:t></a:t>
            </a:r>
            <a:r>
              <a:rPr sz="3309" i="1" baseline="5555" dirty="0">
                <a:latin typeface="Symbol"/>
                <a:cs typeface="Symbol"/>
              </a:rPr>
              <a:t></a:t>
            </a:r>
            <a:r>
              <a:rPr sz="3309" spc="-377" baseline="5555" dirty="0">
                <a:latin typeface="Times New Roman"/>
                <a:cs typeface="Times New Roman"/>
              </a:rPr>
              <a:t> </a:t>
            </a:r>
            <a:r>
              <a:rPr sz="1853" i="1" baseline="-13888" dirty="0">
                <a:latin typeface="Times New Roman"/>
                <a:cs typeface="Times New Roman"/>
              </a:rPr>
              <a:t>xx</a:t>
            </a:r>
            <a:r>
              <a:rPr sz="1853" i="1" spc="357" baseline="-13888" dirty="0">
                <a:latin typeface="Times New Roman"/>
                <a:cs typeface="Times New Roman"/>
              </a:rPr>
              <a:t> </a:t>
            </a:r>
            <a:r>
              <a:rPr sz="2118" spc="-44" dirty="0">
                <a:latin typeface="Symbol"/>
                <a:cs typeface="Symbol"/>
              </a:rPr>
              <a:t></a:t>
            </a:r>
            <a:endParaRPr sz="2118" dirty="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24780" y="4328837"/>
            <a:ext cx="513229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3177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zzyy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73100" y="4328837"/>
            <a:ext cx="496981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3177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zzzz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05954" y="4328837"/>
            <a:ext cx="504825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3177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zzyz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36436" y="3856197"/>
            <a:ext cx="2022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84081" y="3856197"/>
            <a:ext cx="2022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17609" y="3856197"/>
            <a:ext cx="2022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57859" y="3856197"/>
            <a:ext cx="2022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98782" y="3856197"/>
            <a:ext cx="2022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80404" y="3506719"/>
            <a:ext cx="1310528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sz="3177" i="1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dirty="0">
                <a:solidFill>
                  <a:srgbClr val="FF0000"/>
                </a:solidFill>
                <a:latin typeface="Times New Roman"/>
                <a:cs typeface="Times New Roman"/>
              </a:rPr>
              <a:t>xxxy</a:t>
            </a:r>
            <a:r>
              <a:rPr sz="1235" i="1" spc="16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77" spc="146" baseline="8101" dirty="0">
                <a:solidFill>
                  <a:srgbClr val="FF0000"/>
                </a:solidFill>
                <a:latin typeface="Symbol"/>
                <a:cs typeface="Symbol"/>
              </a:rPr>
              <a:t></a:t>
            </a:r>
            <a:r>
              <a:rPr sz="3177" spc="146" baseline="8101" dirty="0">
                <a:latin typeface="Symbol"/>
                <a:cs typeface="Symbol"/>
              </a:rPr>
              <a:t></a:t>
            </a:r>
            <a:r>
              <a:rPr sz="3177" spc="-449" baseline="8101" dirty="0">
                <a:latin typeface="Times New Roman"/>
                <a:cs typeface="Times New Roman"/>
              </a:rPr>
              <a:t> </a:t>
            </a:r>
            <a:r>
              <a:rPr sz="3309" i="1" spc="-72" baseline="13333" dirty="0">
                <a:latin typeface="Symbol"/>
                <a:cs typeface="Symbol"/>
              </a:rPr>
              <a:t></a:t>
            </a:r>
            <a:r>
              <a:rPr sz="3309" spc="-476" baseline="13333" dirty="0">
                <a:latin typeface="Times New Roman"/>
                <a:cs typeface="Times New Roman"/>
              </a:rPr>
              <a:t> </a:t>
            </a:r>
            <a:r>
              <a:rPr sz="1235" i="1" dirty="0">
                <a:latin typeface="Times New Roman"/>
                <a:cs typeface="Times New Roman"/>
              </a:rPr>
              <a:t>xx</a:t>
            </a:r>
            <a:r>
              <a:rPr sz="1235" i="1" spc="185" dirty="0">
                <a:latin typeface="Times New Roman"/>
                <a:cs typeface="Times New Roman"/>
              </a:rPr>
              <a:t> </a:t>
            </a:r>
            <a:r>
              <a:rPr sz="3177" spc="-66" baseline="8101" dirty="0">
                <a:latin typeface="Symbol"/>
                <a:cs typeface="Symbol"/>
              </a:rPr>
              <a:t></a:t>
            </a:r>
            <a:endParaRPr sz="3177" baseline="8101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68153" y="4004065"/>
            <a:ext cx="1260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4" dirty="0">
                <a:latin typeface="Symbol"/>
                <a:cs typeface="Symbol"/>
              </a:rPr>
              <a:t>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70470" y="3925441"/>
            <a:ext cx="370915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235" i="1" dirty="0">
                <a:latin typeface="Times New Roman"/>
                <a:cs typeface="Times New Roman"/>
              </a:rPr>
              <a:t>yy</a:t>
            </a:r>
            <a:r>
              <a:rPr sz="1235" i="1" spc="154" dirty="0">
                <a:latin typeface="Times New Roman"/>
                <a:cs typeface="Times New Roman"/>
              </a:rPr>
              <a:t> </a:t>
            </a:r>
            <a:r>
              <a:rPr sz="3177" spc="-66" baseline="-16203" dirty="0">
                <a:latin typeface="Symbol"/>
                <a:cs typeface="Symbol"/>
              </a:rPr>
              <a:t></a:t>
            </a:r>
            <a:endParaRPr sz="3177" baseline="-16203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68153" y="4252319"/>
            <a:ext cx="651062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  <a:tabLst>
                <a:tab pos="536230" algn="l"/>
              </a:tabLst>
            </a:pPr>
            <a:r>
              <a:rPr sz="2118" spc="-9" dirty="0">
                <a:latin typeface="Symbol"/>
                <a:cs typeface="Symbol"/>
              </a:rPr>
              <a:t></a:t>
            </a:r>
            <a:r>
              <a:rPr sz="2118" spc="-322" dirty="0">
                <a:latin typeface="Times New Roman"/>
                <a:cs typeface="Times New Roman"/>
              </a:rPr>
              <a:t> </a:t>
            </a:r>
            <a:r>
              <a:rPr sz="3309" i="1" spc="-66" baseline="2222" dirty="0">
                <a:latin typeface="Symbol"/>
                <a:cs typeface="Symbol"/>
              </a:rPr>
              <a:t></a:t>
            </a:r>
            <a:r>
              <a:rPr sz="3309" baseline="2222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Symbol"/>
                <a:cs typeface="Symbol"/>
              </a:rPr>
              <a:t>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45741" y="4515868"/>
            <a:ext cx="695885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  <a:tabLst>
                <a:tab pos="558643" algn="l"/>
              </a:tabLst>
            </a:pPr>
            <a:r>
              <a:rPr sz="2118" spc="-22" dirty="0">
                <a:latin typeface="Symbol"/>
                <a:cs typeface="Symbol"/>
              </a:rPr>
              <a:t></a:t>
            </a:r>
            <a:r>
              <a:rPr sz="3309" i="1" spc="-33" baseline="-25555" dirty="0">
                <a:latin typeface="Symbol"/>
                <a:cs typeface="Symbol"/>
              </a:rPr>
              <a:t></a:t>
            </a:r>
            <a:r>
              <a:rPr sz="3309" baseline="-25555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Symbol"/>
                <a:cs typeface="Symbol"/>
              </a:rPr>
              <a:t>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57307" y="4476706"/>
            <a:ext cx="170329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4" dirty="0">
                <a:latin typeface="Symbol"/>
                <a:cs typeface="Symbol"/>
              </a:rPr>
              <a:t>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68153" y="4794040"/>
            <a:ext cx="1260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4" dirty="0">
                <a:latin typeface="Symbol"/>
                <a:cs typeface="Symbol"/>
              </a:rPr>
              <a:t>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74506" y="4732263"/>
            <a:ext cx="36699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235" i="1" dirty="0">
                <a:latin typeface="Times New Roman"/>
                <a:cs typeface="Times New Roman"/>
              </a:rPr>
              <a:t>yz</a:t>
            </a:r>
            <a:r>
              <a:rPr sz="1235" i="1" spc="190" dirty="0">
                <a:latin typeface="Times New Roman"/>
                <a:cs typeface="Times New Roman"/>
              </a:rPr>
              <a:t> </a:t>
            </a:r>
            <a:r>
              <a:rPr sz="3177" spc="-66" baseline="-12731" dirty="0">
                <a:latin typeface="Symbol"/>
                <a:cs typeface="Symbol"/>
              </a:rPr>
              <a:t></a:t>
            </a:r>
            <a:endParaRPr sz="3177" baseline="-12731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45741" y="5050470"/>
            <a:ext cx="695885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sz="3177" spc="-13" baseline="1157" dirty="0">
                <a:latin typeface="Symbol"/>
                <a:cs typeface="Symbol"/>
              </a:rPr>
              <a:t></a:t>
            </a:r>
            <a:r>
              <a:rPr sz="3177" spc="-522" baseline="1157" dirty="0">
                <a:latin typeface="Times New Roman"/>
                <a:cs typeface="Times New Roman"/>
              </a:rPr>
              <a:t> </a:t>
            </a:r>
            <a:r>
              <a:rPr sz="2206" i="1" spc="-75" dirty="0">
                <a:latin typeface="Symbol"/>
                <a:cs typeface="Symbol"/>
              </a:rPr>
              <a:t></a:t>
            </a:r>
            <a:r>
              <a:rPr sz="2206" spc="-269" dirty="0">
                <a:latin typeface="Times New Roman"/>
                <a:cs typeface="Times New Roman"/>
              </a:rPr>
              <a:t> </a:t>
            </a:r>
            <a:r>
              <a:rPr sz="1853" i="1" baseline="-23809" dirty="0">
                <a:latin typeface="Times New Roman"/>
                <a:cs typeface="Times New Roman"/>
              </a:rPr>
              <a:t>xz</a:t>
            </a:r>
            <a:r>
              <a:rPr sz="1853" i="1" spc="344" baseline="-23809" dirty="0">
                <a:latin typeface="Times New Roman"/>
                <a:cs typeface="Times New Roman"/>
              </a:rPr>
              <a:t> </a:t>
            </a:r>
            <a:r>
              <a:rPr sz="3177" spc="-66" baseline="1157" dirty="0">
                <a:latin typeface="Symbol"/>
                <a:cs typeface="Symbol"/>
              </a:rPr>
              <a:t></a:t>
            </a:r>
            <a:endParaRPr sz="3177" baseline="1157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68153" y="5563174"/>
            <a:ext cx="1260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4" dirty="0">
                <a:latin typeface="Symbol"/>
                <a:cs typeface="Symbol"/>
              </a:rPr>
              <a:t>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89516" y="5539086"/>
            <a:ext cx="32945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i="1" dirty="0">
                <a:latin typeface="Times New Roman"/>
                <a:cs typeface="Times New Roman"/>
              </a:rPr>
              <a:t>xy</a:t>
            </a:r>
            <a:r>
              <a:rPr sz="1235" i="1" spc="176" dirty="0">
                <a:latin typeface="Times New Roman"/>
                <a:cs typeface="Times New Roman"/>
              </a:rPr>
              <a:t> </a:t>
            </a:r>
            <a:r>
              <a:rPr sz="3177" spc="-79" baseline="-4629" dirty="0">
                <a:latin typeface="Symbol"/>
                <a:cs typeface="Symbol"/>
              </a:rPr>
              <a:t></a:t>
            </a:r>
            <a:endParaRPr sz="3177" baseline="-4629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69315" y="331055"/>
            <a:ext cx="6928985" cy="361031"/>
          </a:xfrm>
          <a:prstGeom prst="rect">
            <a:avLst/>
          </a:prstGeom>
        </p:spPr>
        <p:txBody>
          <a:bodyPr vert="horz" wrap="square" lIns="0" tIns="64994" rIns="0" bIns="0" rtlCol="0">
            <a:spAutoFit/>
          </a:bodyPr>
          <a:lstStyle/>
          <a:p>
            <a:pPr marL="11206" marR="4483" indent="275679">
              <a:lnSpc>
                <a:spcPts val="2118"/>
              </a:lnSpc>
              <a:spcBef>
                <a:spcPts val="512"/>
              </a:spcBef>
            </a:pPr>
            <a:r>
              <a:rPr sz="3200" b="1" spc="-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EQUILIBRIUM</a:t>
            </a:r>
            <a:r>
              <a:rPr lang="en-US" sz="3200" b="1" spc="-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-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CONSIDERATIONS</a:t>
            </a:r>
            <a:endParaRPr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789141" y="4845361"/>
            <a:ext cx="286871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yzxx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34801" y="4845361"/>
            <a:ext cx="286871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yzyy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283141" y="4845361"/>
            <a:ext cx="272303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yzzz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15915" y="4845361"/>
            <a:ext cx="278466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yzyz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56103" y="4845361"/>
            <a:ext cx="278466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yzxz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546240" y="4328846"/>
            <a:ext cx="504825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3177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zzxz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781740" y="5652184"/>
            <a:ext cx="294715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xyxx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36608" y="3522014"/>
            <a:ext cx="661707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3177" spc="-13" baseline="8101" dirty="0">
                <a:solidFill>
                  <a:srgbClr val="FF0000"/>
                </a:solidFill>
                <a:latin typeface="Symbol"/>
                <a:cs typeface="Symbol"/>
              </a:rPr>
              <a:t></a:t>
            </a:r>
            <a:r>
              <a:rPr sz="3177" spc="-416" baseline="810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77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xxxx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34535" y="3725893"/>
            <a:ext cx="1292038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44826">
              <a:spcBef>
                <a:spcPts val="119"/>
              </a:spcBef>
              <a:tabLst>
                <a:tab pos="569850" algn="l"/>
                <a:tab pos="935181" algn="l"/>
              </a:tabLst>
            </a:pPr>
            <a:r>
              <a:rPr sz="2118" spc="-22" dirty="0">
                <a:latin typeface="Symbol"/>
                <a:cs typeface="Symbol"/>
              </a:rPr>
              <a:t></a:t>
            </a:r>
            <a:r>
              <a:rPr sz="3309" i="1" spc="-33" baseline="-23333" dirty="0">
                <a:latin typeface="Symbol"/>
                <a:cs typeface="Symbol"/>
              </a:rPr>
              <a:t></a:t>
            </a:r>
            <a:r>
              <a:rPr sz="3309" baseline="-23333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Symbol"/>
                <a:cs typeface="Symbol"/>
              </a:rPr>
              <a:t>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9" dirty="0">
                <a:solidFill>
                  <a:srgbClr val="FF0000"/>
                </a:solidFill>
                <a:latin typeface="Symbol"/>
                <a:cs typeface="Symbol"/>
              </a:rPr>
              <a:t></a:t>
            </a:r>
            <a:r>
              <a:rPr sz="2118" spc="-30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77" i="1" spc="-66" baseline="-2430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3177" baseline="-24305" dirty="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27495" y="5652184"/>
            <a:ext cx="294715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xyyy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21400" y="5135668"/>
            <a:ext cx="518832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3177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xzyy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275946" y="5652184"/>
            <a:ext cx="279587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xyzz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69046" y="5135668"/>
            <a:ext cx="504825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3177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xzzz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008733" y="5652184"/>
            <a:ext cx="285750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xyyz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802573" y="5135668"/>
            <a:ext cx="510428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3177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xzyz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748919" y="5652184"/>
            <a:ext cx="285750" cy="2002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23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xyxz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542824" y="5135668"/>
            <a:ext cx="510428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3177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xzxz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339778" y="4662339"/>
            <a:ext cx="2022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088097" y="4662339"/>
            <a:ext cx="2022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820951" y="4662339"/>
            <a:ext cx="2022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561202" y="4662339"/>
            <a:ext cx="2022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302798" y="4662339"/>
            <a:ext cx="2022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287162" y="4313551"/>
            <a:ext cx="1303804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sz="3177" i="1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dirty="0">
                <a:solidFill>
                  <a:srgbClr val="FF0000"/>
                </a:solidFill>
                <a:latin typeface="Times New Roman"/>
                <a:cs typeface="Times New Roman"/>
              </a:rPr>
              <a:t>zzxy</a:t>
            </a:r>
            <a:r>
              <a:rPr sz="1235" i="1" spc="25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77" spc="146" baseline="12731" dirty="0">
                <a:solidFill>
                  <a:srgbClr val="FF0000"/>
                </a:solidFill>
                <a:latin typeface="Symbol"/>
                <a:cs typeface="Symbol"/>
              </a:rPr>
              <a:t></a:t>
            </a:r>
            <a:r>
              <a:rPr sz="3177" spc="146" baseline="12731" dirty="0">
                <a:latin typeface="Symbol"/>
                <a:cs typeface="Symbol"/>
              </a:rPr>
              <a:t></a:t>
            </a:r>
            <a:r>
              <a:rPr sz="3177" spc="-377" baseline="12731" dirty="0">
                <a:latin typeface="Times New Roman"/>
                <a:cs typeface="Times New Roman"/>
              </a:rPr>
              <a:t> </a:t>
            </a:r>
            <a:r>
              <a:rPr sz="3309" i="1" spc="-72" baseline="13333" dirty="0">
                <a:latin typeface="Symbol"/>
                <a:cs typeface="Symbol"/>
              </a:rPr>
              <a:t></a:t>
            </a:r>
            <a:r>
              <a:rPr sz="3309" spc="-476" baseline="13333" dirty="0">
                <a:latin typeface="Times New Roman"/>
                <a:cs typeface="Times New Roman"/>
              </a:rPr>
              <a:t> </a:t>
            </a:r>
            <a:r>
              <a:rPr sz="1235" i="1" dirty="0">
                <a:latin typeface="Times New Roman"/>
                <a:cs typeface="Times New Roman"/>
              </a:rPr>
              <a:t>zz</a:t>
            </a:r>
            <a:r>
              <a:rPr sz="1235" i="1" spc="274" dirty="0">
                <a:latin typeface="Times New Roman"/>
                <a:cs typeface="Times New Roman"/>
              </a:rPr>
              <a:t> </a:t>
            </a:r>
            <a:r>
              <a:rPr sz="3177" spc="-66" baseline="12731" dirty="0">
                <a:latin typeface="Symbol"/>
                <a:cs typeface="Symbol"/>
              </a:rPr>
              <a:t></a:t>
            </a:r>
            <a:endParaRPr sz="3177" baseline="12731">
              <a:latin typeface="Symbol"/>
              <a:cs typeface="Symbo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339778" y="5469176"/>
            <a:ext cx="2022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088097" y="5469176"/>
            <a:ext cx="2022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820951" y="5469176"/>
            <a:ext cx="2022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561202" y="5469176"/>
            <a:ext cx="2022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302798" y="5469176"/>
            <a:ext cx="2022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489776" y="5539080"/>
            <a:ext cx="10785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759799" algn="l"/>
              </a:tabLst>
            </a:pPr>
            <a:r>
              <a:rPr sz="1235" i="1" dirty="0">
                <a:solidFill>
                  <a:srgbClr val="FF0000"/>
                </a:solidFill>
                <a:latin typeface="Times New Roman"/>
                <a:cs typeface="Times New Roman"/>
              </a:rPr>
              <a:t>xyxy</a:t>
            </a:r>
            <a:r>
              <a:rPr sz="1235" i="1" spc="12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77" spc="112" baseline="-4629" dirty="0">
                <a:solidFill>
                  <a:srgbClr val="FF0000"/>
                </a:solidFill>
                <a:latin typeface="Symbol"/>
                <a:cs typeface="Symbol"/>
              </a:rPr>
              <a:t></a:t>
            </a:r>
            <a:r>
              <a:rPr sz="3177" spc="112" baseline="-4629" dirty="0">
                <a:latin typeface="Symbol"/>
                <a:cs typeface="Symbol"/>
              </a:rPr>
              <a:t></a:t>
            </a:r>
            <a:r>
              <a:rPr sz="3177" baseline="-4629" dirty="0">
                <a:latin typeface="Times New Roman"/>
                <a:cs typeface="Times New Roman"/>
              </a:rPr>
              <a:t>	</a:t>
            </a:r>
            <a:r>
              <a:rPr sz="1235" i="1" dirty="0">
                <a:latin typeface="Times New Roman"/>
                <a:cs typeface="Times New Roman"/>
              </a:rPr>
              <a:t>xy</a:t>
            </a:r>
            <a:r>
              <a:rPr sz="1235" i="1" spc="176" dirty="0">
                <a:latin typeface="Times New Roman"/>
                <a:cs typeface="Times New Roman"/>
              </a:rPr>
              <a:t> </a:t>
            </a:r>
            <a:r>
              <a:rPr sz="3177" spc="-66" baseline="-4629" dirty="0">
                <a:latin typeface="Symbol"/>
                <a:cs typeface="Symbol"/>
              </a:rPr>
              <a:t></a:t>
            </a:r>
            <a:endParaRPr sz="3177" baseline="-4629">
              <a:latin typeface="Symbol"/>
              <a:cs typeface="Symbo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283748" y="5120373"/>
            <a:ext cx="1307166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sz="3177" i="1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dirty="0">
                <a:solidFill>
                  <a:srgbClr val="FF0000"/>
                </a:solidFill>
                <a:latin typeface="Times New Roman"/>
                <a:cs typeface="Times New Roman"/>
              </a:rPr>
              <a:t>xzxy</a:t>
            </a:r>
            <a:r>
              <a:rPr sz="1235" i="1" spc="21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77" spc="146" baseline="16203" dirty="0">
                <a:solidFill>
                  <a:srgbClr val="FF0000"/>
                </a:solidFill>
                <a:latin typeface="Symbol"/>
                <a:cs typeface="Symbol"/>
              </a:rPr>
              <a:t></a:t>
            </a:r>
            <a:r>
              <a:rPr sz="3177" spc="146" baseline="16203" dirty="0">
                <a:latin typeface="Symbol"/>
                <a:cs typeface="Symbol"/>
              </a:rPr>
              <a:t></a:t>
            </a:r>
            <a:r>
              <a:rPr sz="3177" spc="-416" baseline="16203" dirty="0">
                <a:latin typeface="Times New Roman"/>
                <a:cs typeface="Times New Roman"/>
              </a:rPr>
              <a:t> </a:t>
            </a:r>
            <a:r>
              <a:rPr sz="3309" i="1" spc="-72" baseline="13333" dirty="0">
                <a:latin typeface="Symbol"/>
                <a:cs typeface="Symbol"/>
              </a:rPr>
              <a:t></a:t>
            </a:r>
            <a:r>
              <a:rPr sz="3309" spc="-483" baseline="13333" dirty="0">
                <a:latin typeface="Times New Roman"/>
                <a:cs typeface="Times New Roman"/>
              </a:rPr>
              <a:t> </a:t>
            </a:r>
            <a:r>
              <a:rPr sz="1235" i="1" dirty="0">
                <a:latin typeface="Times New Roman"/>
                <a:cs typeface="Times New Roman"/>
              </a:rPr>
              <a:t>xz</a:t>
            </a:r>
            <a:r>
              <a:rPr sz="1235" i="1" spc="238" dirty="0">
                <a:latin typeface="Times New Roman"/>
                <a:cs typeface="Times New Roman"/>
              </a:rPr>
              <a:t> </a:t>
            </a:r>
            <a:r>
              <a:rPr sz="3177" spc="-66" baseline="16203" dirty="0">
                <a:latin typeface="Symbol"/>
                <a:cs typeface="Symbol"/>
              </a:rPr>
              <a:t></a:t>
            </a:r>
            <a:endParaRPr sz="3177" baseline="16203">
              <a:latin typeface="Symbol"/>
              <a:cs typeface="Symbo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806952" y="3725901"/>
            <a:ext cx="783851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  <a:tabLst>
                <a:tab pos="646614" algn="l"/>
              </a:tabLst>
            </a:pPr>
            <a:r>
              <a:rPr sz="2118" spc="97" dirty="0">
                <a:solidFill>
                  <a:srgbClr val="FF0000"/>
                </a:solidFill>
                <a:latin typeface="Symbol"/>
                <a:cs typeface="Symbol"/>
              </a:rPr>
              <a:t></a:t>
            </a:r>
            <a:r>
              <a:rPr sz="2118" spc="97" dirty="0">
                <a:latin typeface="Symbol"/>
                <a:cs typeface="Symbol"/>
              </a:rPr>
              <a:t></a:t>
            </a:r>
            <a:r>
              <a:rPr sz="2118" spc="-340" dirty="0">
                <a:latin typeface="Times New Roman"/>
                <a:cs typeface="Times New Roman"/>
              </a:rPr>
              <a:t> </a:t>
            </a:r>
            <a:r>
              <a:rPr sz="3309" i="1" spc="-66" baseline="-23333" dirty="0">
                <a:latin typeface="Symbol"/>
                <a:cs typeface="Symbol"/>
              </a:rPr>
              <a:t></a:t>
            </a:r>
            <a:r>
              <a:rPr sz="3309" baseline="-23333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Symbol"/>
                <a:cs typeface="Symbol"/>
              </a:rPr>
              <a:t>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470470" y="3925426"/>
            <a:ext cx="1120588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782772" algn="l"/>
              </a:tabLst>
            </a:pPr>
            <a:r>
              <a:rPr sz="1235" i="1" dirty="0">
                <a:solidFill>
                  <a:srgbClr val="FF0000"/>
                </a:solidFill>
                <a:latin typeface="Times New Roman"/>
                <a:cs typeface="Times New Roman"/>
              </a:rPr>
              <a:t>yyxy</a:t>
            </a:r>
            <a:r>
              <a:rPr sz="1235" i="1" spc="10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77" spc="112" baseline="-16203" dirty="0">
                <a:solidFill>
                  <a:srgbClr val="FF0000"/>
                </a:solidFill>
                <a:latin typeface="Symbol"/>
                <a:cs typeface="Symbol"/>
              </a:rPr>
              <a:t></a:t>
            </a:r>
            <a:r>
              <a:rPr sz="3177" spc="112" baseline="-16203" dirty="0">
                <a:latin typeface="Symbol"/>
                <a:cs typeface="Symbol"/>
              </a:rPr>
              <a:t></a:t>
            </a:r>
            <a:r>
              <a:rPr sz="3177" baseline="-16203" dirty="0">
                <a:latin typeface="Times New Roman"/>
                <a:cs typeface="Times New Roman"/>
              </a:rPr>
              <a:t>	</a:t>
            </a:r>
            <a:r>
              <a:rPr sz="1235" i="1" dirty="0">
                <a:latin typeface="Times New Roman"/>
                <a:cs typeface="Times New Roman"/>
              </a:rPr>
              <a:t>yy</a:t>
            </a:r>
            <a:r>
              <a:rPr sz="1235" i="1" spc="154" dirty="0">
                <a:latin typeface="Times New Roman"/>
                <a:cs typeface="Times New Roman"/>
              </a:rPr>
              <a:t> </a:t>
            </a:r>
            <a:r>
              <a:rPr sz="3177" spc="-66" baseline="-16203" dirty="0">
                <a:latin typeface="Symbol"/>
                <a:cs typeface="Symbol"/>
              </a:rPr>
              <a:t></a:t>
            </a:r>
            <a:endParaRPr sz="3177" baseline="-16203">
              <a:latin typeface="Symbol"/>
              <a:cs typeface="Symbo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806952" y="4515877"/>
            <a:ext cx="783851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  <a:tabLst>
                <a:tab pos="646614" algn="l"/>
              </a:tabLst>
            </a:pPr>
            <a:r>
              <a:rPr sz="2118" spc="97" dirty="0">
                <a:solidFill>
                  <a:srgbClr val="FF0000"/>
                </a:solidFill>
                <a:latin typeface="Symbol"/>
                <a:cs typeface="Symbol"/>
              </a:rPr>
              <a:t></a:t>
            </a:r>
            <a:r>
              <a:rPr sz="2118" spc="97" dirty="0">
                <a:latin typeface="Symbol"/>
                <a:cs typeface="Symbol"/>
              </a:rPr>
              <a:t></a:t>
            </a:r>
            <a:r>
              <a:rPr sz="2118" spc="-313" dirty="0">
                <a:latin typeface="Times New Roman"/>
                <a:cs typeface="Times New Roman"/>
              </a:rPr>
              <a:t> </a:t>
            </a:r>
            <a:r>
              <a:rPr sz="3309" i="1" spc="-66" baseline="-25555" dirty="0">
                <a:latin typeface="Symbol"/>
                <a:cs typeface="Symbol"/>
              </a:rPr>
              <a:t></a:t>
            </a:r>
            <a:r>
              <a:rPr sz="3309" baseline="-25555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Symbol"/>
                <a:cs typeface="Symbol"/>
              </a:rPr>
              <a:t>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474550" y="4732257"/>
            <a:ext cx="111610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782772" algn="l"/>
              </a:tabLst>
            </a:pPr>
            <a:r>
              <a:rPr sz="1235" i="1" dirty="0">
                <a:solidFill>
                  <a:srgbClr val="FF0000"/>
                </a:solidFill>
                <a:latin typeface="Times New Roman"/>
                <a:cs typeface="Times New Roman"/>
              </a:rPr>
              <a:t>yzxy</a:t>
            </a:r>
            <a:r>
              <a:rPr sz="1235" i="1" spc="14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77" spc="112" baseline="-12731" dirty="0">
                <a:solidFill>
                  <a:srgbClr val="FF0000"/>
                </a:solidFill>
                <a:latin typeface="Symbol"/>
                <a:cs typeface="Symbol"/>
              </a:rPr>
              <a:t></a:t>
            </a:r>
            <a:r>
              <a:rPr sz="3177" spc="112" baseline="-12731" dirty="0">
                <a:latin typeface="Symbol"/>
                <a:cs typeface="Symbol"/>
              </a:rPr>
              <a:t></a:t>
            </a:r>
            <a:r>
              <a:rPr sz="3177" baseline="-12731" dirty="0">
                <a:latin typeface="Times New Roman"/>
                <a:cs typeface="Times New Roman"/>
              </a:rPr>
              <a:t>	</a:t>
            </a:r>
            <a:r>
              <a:rPr sz="1235" i="1" dirty="0">
                <a:latin typeface="Times New Roman"/>
                <a:cs typeface="Times New Roman"/>
              </a:rPr>
              <a:t>yz</a:t>
            </a:r>
            <a:r>
              <a:rPr sz="1235" i="1" spc="190" dirty="0">
                <a:latin typeface="Times New Roman"/>
                <a:cs typeface="Times New Roman"/>
              </a:rPr>
              <a:t> </a:t>
            </a:r>
            <a:r>
              <a:rPr sz="3177" spc="-66" baseline="-12731" dirty="0">
                <a:latin typeface="Symbol"/>
                <a:cs typeface="Symbol"/>
              </a:rPr>
              <a:t></a:t>
            </a:r>
            <a:endParaRPr sz="3177" baseline="-12731">
              <a:latin typeface="Symbol"/>
              <a:cs typeface="Symbo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806900" y="5305944"/>
            <a:ext cx="783851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  <a:tabLst>
                <a:tab pos="646614" algn="l"/>
              </a:tabLst>
            </a:pPr>
            <a:r>
              <a:rPr sz="2118" spc="97" dirty="0">
                <a:solidFill>
                  <a:srgbClr val="FF0000"/>
                </a:solidFill>
                <a:latin typeface="Symbol"/>
                <a:cs typeface="Symbol"/>
              </a:rPr>
              <a:t></a:t>
            </a:r>
            <a:r>
              <a:rPr sz="2118" spc="97" dirty="0">
                <a:latin typeface="Symbol"/>
                <a:cs typeface="Symbol"/>
              </a:rPr>
              <a:t></a:t>
            </a:r>
            <a:r>
              <a:rPr sz="2118" spc="-313" dirty="0">
                <a:latin typeface="Times New Roman"/>
                <a:cs typeface="Times New Roman"/>
              </a:rPr>
              <a:t> </a:t>
            </a:r>
            <a:r>
              <a:rPr sz="3309" i="1" spc="-66" baseline="-28888" dirty="0">
                <a:latin typeface="Symbol"/>
                <a:cs typeface="Symbol"/>
              </a:rPr>
              <a:t></a:t>
            </a:r>
            <a:r>
              <a:rPr sz="3309" baseline="-28888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Symbol"/>
                <a:cs typeface="Symbol"/>
              </a:rPr>
              <a:t>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459019" y="4004073"/>
            <a:ext cx="1260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4" dirty="0">
                <a:solidFill>
                  <a:srgbClr val="FF0000"/>
                </a:solidFill>
                <a:latin typeface="Symbol"/>
                <a:cs typeface="Symbol"/>
              </a:rPr>
              <a:t>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459019" y="4267622"/>
            <a:ext cx="344581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9" dirty="0">
                <a:solidFill>
                  <a:srgbClr val="FF0000"/>
                </a:solidFill>
                <a:latin typeface="Symbol"/>
                <a:cs typeface="Symbol"/>
              </a:rPr>
              <a:t></a:t>
            </a:r>
            <a:r>
              <a:rPr sz="2118" spc="-22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77" i="1" spc="-66" baseline="231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3177" baseline="2314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436607" y="4531172"/>
            <a:ext cx="382121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118" spc="-9" dirty="0">
                <a:solidFill>
                  <a:srgbClr val="FF0000"/>
                </a:solidFill>
                <a:latin typeface="Symbol"/>
                <a:cs typeface="Symbol"/>
              </a:rPr>
              <a:t></a:t>
            </a:r>
            <a:r>
              <a:rPr sz="2118" spc="-28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77" i="1" spc="-66" baseline="-2662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3177" baseline="-2662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459019" y="4794048"/>
            <a:ext cx="1260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4" dirty="0">
                <a:solidFill>
                  <a:srgbClr val="FF0000"/>
                </a:solidFill>
                <a:latin typeface="Symbol"/>
                <a:cs typeface="Symbol"/>
              </a:rPr>
              <a:t>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436607" y="5135668"/>
            <a:ext cx="65834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3177" spc="-13" baseline="16203" dirty="0">
                <a:solidFill>
                  <a:srgbClr val="FF0000"/>
                </a:solidFill>
                <a:latin typeface="Symbol"/>
                <a:cs typeface="Symbol"/>
              </a:rPr>
              <a:t></a:t>
            </a:r>
            <a:r>
              <a:rPr sz="3177" spc="-370" baseline="1620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77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23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xzxx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534535" y="5305843"/>
            <a:ext cx="1295400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44826">
              <a:spcBef>
                <a:spcPts val="119"/>
              </a:spcBef>
              <a:tabLst>
                <a:tab pos="569850" algn="l"/>
                <a:tab pos="935181" algn="l"/>
              </a:tabLst>
            </a:pPr>
            <a:r>
              <a:rPr sz="2118" spc="-22" dirty="0">
                <a:latin typeface="Symbol"/>
                <a:cs typeface="Symbol"/>
              </a:rPr>
              <a:t></a:t>
            </a:r>
            <a:r>
              <a:rPr sz="3309" i="1" spc="-33" baseline="-28888" dirty="0">
                <a:latin typeface="Symbol"/>
                <a:cs typeface="Symbol"/>
              </a:rPr>
              <a:t></a:t>
            </a:r>
            <a:r>
              <a:rPr sz="3309" baseline="-28888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Symbol"/>
                <a:cs typeface="Symbol"/>
              </a:rPr>
              <a:t>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9" dirty="0">
                <a:solidFill>
                  <a:srgbClr val="FF0000"/>
                </a:solidFill>
                <a:latin typeface="Symbol"/>
                <a:cs typeface="Symbol"/>
              </a:rPr>
              <a:t></a:t>
            </a:r>
            <a:r>
              <a:rPr sz="2118" spc="-28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177" i="1" spc="-66" baseline="-30092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3177" baseline="-30092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459021" y="5563274"/>
            <a:ext cx="1260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4" dirty="0">
                <a:solidFill>
                  <a:srgbClr val="FF0000"/>
                </a:solidFill>
                <a:latin typeface="Symbol"/>
                <a:cs typeface="Symbol"/>
              </a:rPr>
              <a:t>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294530" y="1613647"/>
            <a:ext cx="2554941" cy="0"/>
          </a:xfrm>
          <a:custGeom>
            <a:avLst/>
            <a:gdLst/>
            <a:ahLst/>
            <a:cxnLst/>
            <a:rect l="l" t="t" r="r" b="b"/>
            <a:pathLst>
              <a:path w="2895600">
                <a:moveTo>
                  <a:pt x="0" y="0"/>
                </a:moveTo>
                <a:lnTo>
                  <a:pt x="28956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44206" y="4581329"/>
            <a:ext cx="227479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yyxx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84900" y="4581329"/>
            <a:ext cx="226359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yyyy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7388" y="4193891"/>
            <a:ext cx="38436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1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xxyy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26914" y="4581329"/>
            <a:ext cx="214032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yyzz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89305" y="4193891"/>
            <a:ext cx="37147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1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xxzz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57707" y="4581329"/>
            <a:ext cx="220756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yyyz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0468" y="4193891"/>
            <a:ext cx="37707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1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xxyz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4310" y="4581329"/>
            <a:ext cx="220756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yyxz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56998" y="4193891"/>
            <a:ext cx="37707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26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xxxz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46893" y="4883892"/>
            <a:ext cx="216274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zzxx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46893" y="5186455"/>
            <a:ext cx="221876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yzxx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7528" y="5186455"/>
            <a:ext cx="221876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yzyy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52774" y="4799017"/>
            <a:ext cx="37371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1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zzyy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29518" y="5186455"/>
            <a:ext cx="208989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yzzz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95357" y="4799017"/>
            <a:ext cx="36082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1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zzzz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60405" y="5186455"/>
            <a:ext cx="214592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yzyz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25834" y="4799017"/>
            <a:ext cx="36699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1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zzyz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96749" y="5186455"/>
            <a:ext cx="214592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yzxz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62364" y="4799017"/>
            <a:ext cx="36699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1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zzxz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23171" y="5404144"/>
            <a:ext cx="37147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1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xzyz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59701" y="5404144"/>
            <a:ext cx="37091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1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xzxz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41530" y="5791582"/>
            <a:ext cx="76816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  <a:tabLst>
                <a:tab pos="551359" algn="l"/>
              </a:tabLst>
            </a:pPr>
            <a:r>
              <a:rPr sz="927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xyxx</a:t>
            </a:r>
            <a:r>
              <a:rPr sz="927" i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927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xyyy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96748" y="4883903"/>
            <a:ext cx="114299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22" dirty="0">
                <a:latin typeface="Times New Roman"/>
                <a:cs typeface="Times New Roman"/>
              </a:rPr>
              <a:t>zz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50091" y="5404144"/>
            <a:ext cx="37819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1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xzyy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92008" y="5404144"/>
            <a:ext cx="36643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26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xzzz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67117" y="4444681"/>
            <a:ext cx="12382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09033" y="4444681"/>
            <a:ext cx="12382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40196" y="4444681"/>
            <a:ext cx="12382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76726" y="4444681"/>
            <a:ext cx="12382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13256" y="4444681"/>
            <a:ext cx="12382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93527" y="4182417"/>
            <a:ext cx="1004047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i="1" dirty="0">
                <a:solidFill>
                  <a:srgbClr val="0000FF"/>
                </a:solidFill>
                <a:latin typeface="Times New Roman"/>
                <a:cs typeface="Times New Roman"/>
              </a:rPr>
              <a:t>xxxy</a:t>
            </a:r>
            <a:r>
              <a:rPr sz="927" i="1" spc="17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382" spc="106" baseline="7716" dirty="0">
                <a:solidFill>
                  <a:srgbClr val="0000FF"/>
                </a:solidFill>
                <a:latin typeface="Symbol"/>
                <a:cs typeface="Symbol"/>
              </a:rPr>
              <a:t></a:t>
            </a:r>
            <a:r>
              <a:rPr sz="2382" spc="106" baseline="7716" dirty="0">
                <a:latin typeface="Symbol"/>
                <a:cs typeface="Symbol"/>
              </a:rPr>
              <a:t></a:t>
            </a:r>
            <a:r>
              <a:rPr sz="2515" i="1" spc="106" baseline="13157" dirty="0">
                <a:latin typeface="Symbol"/>
                <a:cs typeface="Symbol"/>
              </a:rPr>
              <a:t></a:t>
            </a:r>
            <a:r>
              <a:rPr sz="2515" spc="-284" baseline="13157" dirty="0">
                <a:latin typeface="Times New Roman"/>
                <a:cs typeface="Times New Roman"/>
              </a:rPr>
              <a:t> </a:t>
            </a:r>
            <a:r>
              <a:rPr sz="927" i="1" dirty="0">
                <a:latin typeface="Times New Roman"/>
                <a:cs typeface="Times New Roman"/>
              </a:rPr>
              <a:t>xx</a:t>
            </a:r>
            <a:r>
              <a:rPr sz="927" i="1" spc="176" dirty="0">
                <a:latin typeface="Times New Roman"/>
                <a:cs typeface="Times New Roman"/>
              </a:rPr>
              <a:t> </a:t>
            </a:r>
            <a:r>
              <a:rPr sz="2382" spc="-66" baseline="7716" dirty="0">
                <a:latin typeface="Symbol"/>
                <a:cs typeface="Symbol"/>
              </a:rPr>
              <a:t></a:t>
            </a:r>
            <a:endParaRPr sz="2382" baseline="7716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69800" y="5049805"/>
            <a:ext cx="12382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11716" y="5049805"/>
            <a:ext cx="12382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42880" y="5049805"/>
            <a:ext cx="12382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79409" y="5049805"/>
            <a:ext cx="12382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15939" y="5049805"/>
            <a:ext cx="12382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799580" y="4787544"/>
            <a:ext cx="998444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i="1" dirty="0">
                <a:solidFill>
                  <a:srgbClr val="0000FF"/>
                </a:solidFill>
                <a:latin typeface="Times New Roman"/>
                <a:cs typeface="Times New Roman"/>
              </a:rPr>
              <a:t>zzxy</a:t>
            </a:r>
            <a:r>
              <a:rPr sz="927" i="1" spc="21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382" spc="112" baseline="12345" dirty="0">
                <a:solidFill>
                  <a:srgbClr val="0000FF"/>
                </a:solidFill>
                <a:latin typeface="Symbol"/>
                <a:cs typeface="Symbol"/>
              </a:rPr>
              <a:t></a:t>
            </a:r>
            <a:r>
              <a:rPr sz="2382" spc="112" baseline="12345" dirty="0">
                <a:latin typeface="Symbol"/>
                <a:cs typeface="Symbol"/>
              </a:rPr>
              <a:t></a:t>
            </a:r>
            <a:r>
              <a:rPr sz="2382" spc="-350" baseline="12345" dirty="0">
                <a:latin typeface="Times New Roman"/>
                <a:cs typeface="Times New Roman"/>
              </a:rPr>
              <a:t> </a:t>
            </a:r>
            <a:r>
              <a:rPr sz="2515" i="1" spc="-99" baseline="13157" dirty="0">
                <a:latin typeface="Symbol"/>
                <a:cs typeface="Symbol"/>
              </a:rPr>
              <a:t></a:t>
            </a:r>
            <a:r>
              <a:rPr sz="2515" spc="-291" baseline="13157" dirty="0">
                <a:latin typeface="Times New Roman"/>
                <a:cs typeface="Times New Roman"/>
              </a:rPr>
              <a:t> </a:t>
            </a:r>
            <a:r>
              <a:rPr sz="927" i="1" dirty="0">
                <a:latin typeface="Times New Roman"/>
                <a:cs typeface="Times New Roman"/>
              </a:rPr>
              <a:t>zz</a:t>
            </a:r>
            <a:r>
              <a:rPr sz="927" i="1" spc="229" dirty="0">
                <a:latin typeface="Times New Roman"/>
                <a:cs typeface="Times New Roman"/>
              </a:rPr>
              <a:t> </a:t>
            </a:r>
            <a:r>
              <a:rPr sz="2382" spc="-66" baseline="12345" dirty="0">
                <a:latin typeface="Symbol"/>
                <a:cs typeface="Symbol"/>
              </a:rPr>
              <a:t></a:t>
            </a:r>
            <a:endParaRPr sz="2382" baseline="12345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69800" y="5654929"/>
            <a:ext cx="66562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553040" algn="l"/>
              </a:tabLst>
            </a:pP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588" i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85791" y="4735767"/>
            <a:ext cx="111498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i="1" spc="-44" dirty="0">
                <a:latin typeface="Symbol"/>
                <a:cs typeface="Symbol"/>
              </a:rPr>
              <a:t>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59839" y="4153506"/>
            <a:ext cx="507626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lang="en-US" altLang="zh-CN" sz="1588" dirty="0">
                <a:latin typeface="Symbol"/>
                <a:cs typeface="Symbol"/>
              </a:rPr>
              <a:t></a:t>
            </a:r>
            <a:r>
              <a:rPr lang="en-US" altLang="zh-CN" sz="1588" spc="-224" dirty="0">
                <a:latin typeface="Times New Roman"/>
                <a:cs typeface="Times New Roman"/>
              </a:rPr>
              <a:t> </a:t>
            </a:r>
            <a:r>
              <a:rPr lang="en-US" altLang="zh-CN" sz="2515" i="1" spc="-79" baseline="5847" dirty="0">
                <a:latin typeface="Symbol"/>
                <a:cs typeface="Symbol"/>
              </a:rPr>
              <a:t></a:t>
            </a:r>
            <a:r>
              <a:rPr lang="en-US" altLang="zh-CN" sz="2515" spc="-377" baseline="5847" dirty="0">
                <a:latin typeface="Times New Roman"/>
                <a:cs typeface="Times New Roman"/>
              </a:rPr>
              <a:t> </a:t>
            </a:r>
            <a:r>
              <a:rPr lang="en-US" altLang="zh-CN" sz="1390" i="1" baseline="-13227" dirty="0">
                <a:latin typeface="Times New Roman"/>
                <a:cs typeface="Times New Roman"/>
              </a:rPr>
              <a:t>xx</a:t>
            </a:r>
            <a:r>
              <a:rPr lang="en-US" altLang="zh-CN" sz="1390" i="1" spc="224" baseline="-13227" dirty="0">
                <a:latin typeface="Times New Roman"/>
                <a:cs typeface="Times New Roman"/>
              </a:rPr>
              <a:t> </a:t>
            </a:r>
            <a:r>
              <a:rPr lang="en-US" altLang="zh-CN" sz="1588" spc="-44" dirty="0">
                <a:latin typeface="Symbol"/>
                <a:cs typeface="Symbol"/>
              </a:rPr>
              <a:t></a:t>
            </a:r>
            <a:endParaRPr lang="en-US" altLang="zh-CN" sz="1588" dirty="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382251" y="4555624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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571636" y="4496465"/>
            <a:ext cx="29583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927" i="1" dirty="0">
                <a:latin typeface="Times New Roman"/>
                <a:cs typeface="Times New Roman"/>
              </a:rPr>
              <a:t>yy</a:t>
            </a:r>
            <a:r>
              <a:rPr sz="927" i="1" spc="132" dirty="0">
                <a:latin typeface="Times New Roman"/>
                <a:cs typeface="Times New Roman"/>
              </a:rPr>
              <a:t> </a:t>
            </a:r>
            <a:r>
              <a:rPr sz="2382" spc="-66" baseline="-16975" dirty="0">
                <a:latin typeface="Symbol"/>
                <a:cs typeface="Symbol"/>
              </a:rPr>
              <a:t></a:t>
            </a:r>
            <a:endParaRPr sz="2382" baseline="-16975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382251" y="4753297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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67011" y="4910621"/>
            <a:ext cx="13335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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82251" y="5147978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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574336" y="5101592"/>
            <a:ext cx="29303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927" i="1" dirty="0">
                <a:latin typeface="Times New Roman"/>
                <a:cs typeface="Times New Roman"/>
              </a:rPr>
              <a:t>yz</a:t>
            </a:r>
            <a:r>
              <a:rPr sz="927" i="1" spc="150" dirty="0">
                <a:latin typeface="Times New Roman"/>
                <a:cs typeface="Times New Roman"/>
              </a:rPr>
              <a:t> </a:t>
            </a:r>
            <a:r>
              <a:rPr sz="2382" spc="-66" baseline="-12345" dirty="0">
                <a:latin typeface="Symbol"/>
                <a:cs typeface="Symbol"/>
              </a:rPr>
              <a:t></a:t>
            </a:r>
            <a:endParaRPr sz="2382" baseline="-12345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359839" y="5340891"/>
            <a:ext cx="507626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baseline="1543" dirty="0">
                <a:latin typeface="Symbol"/>
                <a:cs typeface="Symbol"/>
              </a:rPr>
              <a:t></a:t>
            </a:r>
            <a:r>
              <a:rPr sz="2382" spc="-324" baseline="1543" dirty="0">
                <a:latin typeface="Times New Roman"/>
                <a:cs typeface="Times New Roman"/>
              </a:rPr>
              <a:t> </a:t>
            </a:r>
            <a:r>
              <a:rPr sz="1677" i="1" spc="-53" dirty="0">
                <a:latin typeface="Symbol"/>
                <a:cs typeface="Symbol"/>
              </a:rPr>
              <a:t></a:t>
            </a:r>
            <a:r>
              <a:rPr sz="1677" spc="-243" dirty="0">
                <a:latin typeface="Times New Roman"/>
                <a:cs typeface="Times New Roman"/>
              </a:rPr>
              <a:t> </a:t>
            </a:r>
            <a:r>
              <a:rPr sz="1390" i="1" baseline="-23809" dirty="0">
                <a:latin typeface="Times New Roman"/>
                <a:cs typeface="Times New Roman"/>
              </a:rPr>
              <a:t>xz</a:t>
            </a:r>
            <a:r>
              <a:rPr sz="1390" i="1" spc="271" baseline="-23809" dirty="0">
                <a:latin typeface="Times New Roman"/>
                <a:cs typeface="Times New Roman"/>
              </a:rPr>
              <a:t> </a:t>
            </a:r>
            <a:r>
              <a:rPr sz="2382" spc="-79" baseline="1543" dirty="0">
                <a:latin typeface="Symbol"/>
                <a:cs typeface="Symbol"/>
              </a:rPr>
              <a:t></a:t>
            </a:r>
            <a:endParaRPr sz="2382" baseline="1543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382251" y="5724858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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591371" y="5706707"/>
            <a:ext cx="25325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927" i="1" dirty="0">
                <a:latin typeface="Times New Roman"/>
                <a:cs typeface="Times New Roman"/>
              </a:rPr>
              <a:t>xy</a:t>
            </a:r>
            <a:r>
              <a:rPr sz="927" i="1" spc="141" dirty="0">
                <a:latin typeface="Times New Roman"/>
                <a:cs typeface="Times New Roman"/>
              </a:rPr>
              <a:t> </a:t>
            </a:r>
            <a:r>
              <a:rPr sz="2382" spc="-66" baseline="-4629" dirty="0">
                <a:latin typeface="Symbol"/>
                <a:cs typeface="Symbol"/>
              </a:rPr>
              <a:t></a:t>
            </a:r>
            <a:endParaRPr sz="2382" baseline="-4629">
              <a:latin typeface="Symbol"/>
              <a:cs typeface="Symbo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324027" y="5791582"/>
            <a:ext cx="214592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xyzz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995887" y="4193891"/>
            <a:ext cx="49530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baseline="7716" dirty="0">
                <a:solidFill>
                  <a:srgbClr val="0000FF"/>
                </a:solidFill>
                <a:latin typeface="Symbol"/>
                <a:cs typeface="Symbol"/>
              </a:rPr>
              <a:t></a:t>
            </a:r>
            <a:r>
              <a:rPr sz="2382" spc="-205" baseline="771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382" i="1" spc="-26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xxxx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348633" y="4346478"/>
            <a:ext cx="935131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826">
              <a:spcBef>
                <a:spcPts val="88"/>
              </a:spcBef>
              <a:tabLst>
                <a:tab pos="406794" algn="l"/>
                <a:tab pos="680794" algn="l"/>
              </a:tabLst>
            </a:pPr>
            <a:r>
              <a:rPr sz="1588" dirty="0">
                <a:latin typeface="Symbol"/>
                <a:cs typeface="Symbol"/>
              </a:rPr>
              <a:t></a:t>
            </a:r>
            <a:r>
              <a:rPr sz="1588" spc="-256" dirty="0">
                <a:latin typeface="Times New Roman"/>
                <a:cs typeface="Times New Roman"/>
              </a:rPr>
              <a:t> </a:t>
            </a:r>
            <a:r>
              <a:rPr sz="2515" i="1" spc="-66" baseline="-21929" dirty="0">
                <a:latin typeface="Symbol"/>
                <a:cs typeface="Symbol"/>
              </a:rPr>
              <a:t></a:t>
            </a:r>
            <a:r>
              <a:rPr sz="2515" baseline="-21929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dirty="0">
                <a:solidFill>
                  <a:srgbClr val="0000FF"/>
                </a:solidFill>
                <a:latin typeface="Symbol"/>
                <a:cs typeface="Symbol"/>
              </a:rPr>
              <a:t></a:t>
            </a:r>
            <a:r>
              <a:rPr sz="1588" spc="-15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382" i="1" spc="-66" baseline="-2314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2382" baseline="-23148" dirty="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854851" y="5791558"/>
            <a:ext cx="220195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xyyz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391511" y="5791558"/>
            <a:ext cx="220195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xyxz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742882" y="5654913"/>
            <a:ext cx="12382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279412" y="5654913"/>
            <a:ext cx="66002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547437" algn="l"/>
              </a:tabLst>
            </a:pP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588" i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796231" y="5392671"/>
            <a:ext cx="1001246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i="1" dirty="0">
                <a:solidFill>
                  <a:srgbClr val="0000FF"/>
                </a:solidFill>
                <a:latin typeface="Times New Roman"/>
                <a:cs typeface="Times New Roman"/>
              </a:rPr>
              <a:t>xzxy</a:t>
            </a:r>
            <a:r>
              <a:rPr sz="927" i="1" spc="199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382" spc="112" baseline="15432" dirty="0">
                <a:solidFill>
                  <a:srgbClr val="0000FF"/>
                </a:solidFill>
                <a:latin typeface="Symbol"/>
                <a:cs typeface="Symbol"/>
              </a:rPr>
              <a:t></a:t>
            </a:r>
            <a:r>
              <a:rPr sz="2382" spc="112" baseline="15432" dirty="0">
                <a:latin typeface="Symbol"/>
                <a:cs typeface="Symbol"/>
              </a:rPr>
              <a:t></a:t>
            </a:r>
            <a:r>
              <a:rPr sz="2382" spc="-383" baseline="15432" dirty="0">
                <a:latin typeface="Times New Roman"/>
                <a:cs typeface="Times New Roman"/>
              </a:rPr>
              <a:t> </a:t>
            </a:r>
            <a:r>
              <a:rPr sz="2515" i="1" spc="-99" baseline="13157" dirty="0">
                <a:latin typeface="Symbol"/>
                <a:cs typeface="Symbol"/>
              </a:rPr>
              <a:t></a:t>
            </a:r>
            <a:r>
              <a:rPr sz="2515" spc="-291" baseline="13157" dirty="0">
                <a:latin typeface="Times New Roman"/>
                <a:cs typeface="Times New Roman"/>
              </a:rPr>
              <a:t> </a:t>
            </a:r>
            <a:r>
              <a:rPr sz="927" i="1" dirty="0">
                <a:latin typeface="Times New Roman"/>
                <a:cs typeface="Times New Roman"/>
              </a:rPr>
              <a:t>xz</a:t>
            </a:r>
            <a:r>
              <a:rPr sz="927" i="1" spc="207" dirty="0">
                <a:latin typeface="Times New Roman"/>
                <a:cs typeface="Times New Roman"/>
              </a:rPr>
              <a:t> </a:t>
            </a:r>
            <a:r>
              <a:rPr sz="2382" spc="-66" baseline="15432" dirty="0">
                <a:latin typeface="Symbol"/>
                <a:cs typeface="Symbol"/>
              </a:rPr>
              <a:t></a:t>
            </a:r>
            <a:endParaRPr sz="2382" baseline="15432">
              <a:latin typeface="Symbol"/>
              <a:cs typeface="Symbo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160696" y="4346478"/>
            <a:ext cx="637054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525584" algn="l"/>
              </a:tabLst>
            </a:pPr>
            <a:r>
              <a:rPr sz="1588" spc="40" dirty="0">
                <a:solidFill>
                  <a:srgbClr val="0000FF"/>
                </a:solidFill>
                <a:latin typeface="Symbol"/>
                <a:cs typeface="Symbol"/>
              </a:rPr>
              <a:t></a:t>
            </a:r>
            <a:r>
              <a:rPr sz="1588" spc="40" dirty="0">
                <a:latin typeface="Symbol"/>
                <a:cs typeface="Symbol"/>
              </a:rPr>
              <a:t></a:t>
            </a:r>
            <a:r>
              <a:rPr sz="2515" i="1" spc="59" baseline="-21929" dirty="0">
                <a:latin typeface="Symbol"/>
                <a:cs typeface="Symbol"/>
              </a:rPr>
              <a:t></a:t>
            </a:r>
            <a:r>
              <a:rPr sz="2515" baseline="-21929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908502" y="4496453"/>
            <a:ext cx="88918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627003" algn="l"/>
              </a:tabLst>
            </a:pPr>
            <a:r>
              <a:rPr sz="927" i="1" dirty="0">
                <a:solidFill>
                  <a:srgbClr val="0000FF"/>
                </a:solidFill>
                <a:latin typeface="Times New Roman"/>
                <a:cs typeface="Times New Roman"/>
              </a:rPr>
              <a:t>yyxy</a:t>
            </a:r>
            <a:r>
              <a:rPr sz="927" i="1" spc="10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382" spc="79" baseline="-16975" dirty="0">
                <a:solidFill>
                  <a:srgbClr val="0000FF"/>
                </a:solidFill>
                <a:latin typeface="Symbol"/>
                <a:cs typeface="Symbol"/>
              </a:rPr>
              <a:t></a:t>
            </a:r>
            <a:r>
              <a:rPr sz="2382" spc="79" baseline="-16975" dirty="0">
                <a:latin typeface="Symbol"/>
                <a:cs typeface="Symbol"/>
              </a:rPr>
              <a:t></a:t>
            </a:r>
            <a:r>
              <a:rPr sz="2382" baseline="-16975" dirty="0">
                <a:latin typeface="Times New Roman"/>
                <a:cs typeface="Times New Roman"/>
              </a:rPr>
              <a:t>	</a:t>
            </a:r>
            <a:r>
              <a:rPr sz="927" i="1" dirty="0">
                <a:latin typeface="Times New Roman"/>
                <a:cs typeface="Times New Roman"/>
              </a:rPr>
              <a:t>yy</a:t>
            </a:r>
            <a:r>
              <a:rPr sz="927" i="1" spc="128" dirty="0">
                <a:latin typeface="Times New Roman"/>
                <a:cs typeface="Times New Roman"/>
              </a:rPr>
              <a:t> </a:t>
            </a:r>
            <a:r>
              <a:rPr sz="2382" spc="-66" baseline="-16975" dirty="0">
                <a:latin typeface="Symbol"/>
                <a:cs typeface="Symbol"/>
              </a:rPr>
              <a:t></a:t>
            </a:r>
            <a:endParaRPr sz="2382" baseline="-16975">
              <a:latin typeface="Symbol"/>
              <a:cs typeface="Symbo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160696" y="4939497"/>
            <a:ext cx="637054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525584" algn="l"/>
              </a:tabLst>
            </a:pPr>
            <a:r>
              <a:rPr sz="1588" spc="44" dirty="0">
                <a:solidFill>
                  <a:srgbClr val="0000FF"/>
                </a:solidFill>
                <a:latin typeface="Symbol"/>
                <a:cs typeface="Symbol"/>
              </a:rPr>
              <a:t></a:t>
            </a:r>
            <a:r>
              <a:rPr sz="1588" spc="44" dirty="0">
                <a:latin typeface="Symbol"/>
                <a:cs typeface="Symbol"/>
              </a:rPr>
              <a:t></a:t>
            </a:r>
            <a:r>
              <a:rPr sz="2515" i="1" spc="66" baseline="-26315" dirty="0">
                <a:latin typeface="Symbol"/>
                <a:cs typeface="Symbol"/>
              </a:rPr>
              <a:t></a:t>
            </a:r>
            <a:r>
              <a:rPr sz="2515" baseline="-26315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910680" y="5101580"/>
            <a:ext cx="88694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627563" algn="l"/>
              </a:tabLst>
            </a:pPr>
            <a:r>
              <a:rPr sz="927" i="1" dirty="0">
                <a:solidFill>
                  <a:srgbClr val="0000FF"/>
                </a:solidFill>
                <a:latin typeface="Times New Roman"/>
                <a:cs typeface="Times New Roman"/>
              </a:rPr>
              <a:t>yzxy</a:t>
            </a:r>
            <a:r>
              <a:rPr sz="927" i="1" spc="13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382" spc="79" baseline="-12345" dirty="0">
                <a:solidFill>
                  <a:srgbClr val="0000FF"/>
                </a:solidFill>
                <a:latin typeface="Symbol"/>
                <a:cs typeface="Symbol"/>
              </a:rPr>
              <a:t></a:t>
            </a:r>
            <a:r>
              <a:rPr sz="2382" spc="79" baseline="-12345" dirty="0">
                <a:latin typeface="Symbol"/>
                <a:cs typeface="Symbol"/>
              </a:rPr>
              <a:t></a:t>
            </a:r>
            <a:r>
              <a:rPr sz="2382" baseline="-12345" dirty="0">
                <a:latin typeface="Times New Roman"/>
                <a:cs typeface="Times New Roman"/>
              </a:rPr>
              <a:t>	</a:t>
            </a:r>
            <a:r>
              <a:rPr sz="927" i="1" dirty="0">
                <a:latin typeface="Times New Roman"/>
                <a:cs typeface="Times New Roman"/>
              </a:rPr>
              <a:t>yz</a:t>
            </a:r>
            <a:r>
              <a:rPr sz="927" i="1" spc="150" dirty="0">
                <a:latin typeface="Times New Roman"/>
                <a:cs typeface="Times New Roman"/>
              </a:rPr>
              <a:t> </a:t>
            </a:r>
            <a:r>
              <a:rPr sz="2382" spc="-66" baseline="-12345" dirty="0">
                <a:latin typeface="Symbol"/>
                <a:cs typeface="Symbol"/>
              </a:rPr>
              <a:t></a:t>
            </a:r>
            <a:endParaRPr sz="2382" baseline="-12345">
              <a:latin typeface="Symbol"/>
              <a:cs typeface="Symbo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160656" y="5531830"/>
            <a:ext cx="637054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525584" algn="l"/>
              </a:tabLst>
            </a:pPr>
            <a:r>
              <a:rPr sz="1588" spc="44" dirty="0">
                <a:solidFill>
                  <a:srgbClr val="0000FF"/>
                </a:solidFill>
                <a:latin typeface="Symbol"/>
                <a:cs typeface="Symbol"/>
              </a:rPr>
              <a:t></a:t>
            </a:r>
            <a:r>
              <a:rPr sz="1588" spc="44" dirty="0">
                <a:latin typeface="Symbol"/>
                <a:cs typeface="Symbol"/>
              </a:rPr>
              <a:t></a:t>
            </a:r>
            <a:r>
              <a:rPr sz="2515" i="1" spc="66" baseline="-29239" dirty="0">
                <a:latin typeface="Symbol"/>
                <a:cs typeface="Symbol"/>
              </a:rPr>
              <a:t></a:t>
            </a:r>
            <a:r>
              <a:rPr sz="2515" baseline="-29239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928172" y="5706683"/>
            <a:ext cx="84716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604590" algn="l"/>
              </a:tabLst>
            </a:pPr>
            <a:r>
              <a:rPr sz="927" i="1" dirty="0">
                <a:solidFill>
                  <a:srgbClr val="0000FF"/>
                </a:solidFill>
                <a:latin typeface="Times New Roman"/>
                <a:cs typeface="Times New Roman"/>
              </a:rPr>
              <a:t>xyxy</a:t>
            </a:r>
            <a:r>
              <a:rPr sz="927" i="1" spc="12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382" spc="79" baseline="-4629" dirty="0">
                <a:solidFill>
                  <a:srgbClr val="0000FF"/>
                </a:solidFill>
                <a:latin typeface="Symbol"/>
                <a:cs typeface="Symbol"/>
              </a:rPr>
              <a:t></a:t>
            </a:r>
            <a:r>
              <a:rPr sz="2382" spc="79" baseline="-4629" dirty="0">
                <a:latin typeface="Symbol"/>
                <a:cs typeface="Symbol"/>
              </a:rPr>
              <a:t></a:t>
            </a:r>
            <a:r>
              <a:rPr sz="2382" baseline="-4629" dirty="0">
                <a:latin typeface="Times New Roman"/>
                <a:cs typeface="Times New Roman"/>
              </a:rPr>
              <a:t>	</a:t>
            </a:r>
            <a:r>
              <a:rPr sz="927" i="1" dirty="0">
                <a:latin typeface="Times New Roman"/>
                <a:cs typeface="Times New Roman"/>
              </a:rPr>
              <a:t>xy</a:t>
            </a:r>
            <a:r>
              <a:rPr sz="927" i="1" spc="150" dirty="0">
                <a:latin typeface="Times New Roman"/>
                <a:cs typeface="Times New Roman"/>
              </a:rPr>
              <a:t> </a:t>
            </a:r>
            <a:r>
              <a:rPr sz="2382" spc="-66" baseline="-4629" dirty="0">
                <a:latin typeface="Symbol"/>
                <a:cs typeface="Symbol"/>
              </a:rPr>
              <a:t></a:t>
            </a:r>
            <a:endParaRPr sz="2382" baseline="-4629">
              <a:latin typeface="Symbol"/>
              <a:cs typeface="Symbo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018299" y="4555624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solidFill>
                  <a:srgbClr val="0000FF"/>
                </a:solidFill>
                <a:latin typeface="Symbol"/>
                <a:cs typeface="Symbol"/>
              </a:rPr>
              <a:t>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744691" y="4753297"/>
            <a:ext cx="51435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284645" algn="l"/>
              </a:tabLst>
            </a:pPr>
            <a:r>
              <a:rPr sz="1588" spc="-44" dirty="0">
                <a:latin typeface="Symbol"/>
                <a:cs typeface="Symbol"/>
              </a:rPr>
              <a:t>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dirty="0">
                <a:solidFill>
                  <a:srgbClr val="0000FF"/>
                </a:solidFill>
                <a:latin typeface="Symbol"/>
                <a:cs typeface="Symbol"/>
              </a:rPr>
              <a:t></a:t>
            </a:r>
            <a:r>
              <a:rPr sz="1588" spc="-8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382" i="1" spc="-66" baseline="1543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2382" baseline="1543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359839" y="4939498"/>
            <a:ext cx="915521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395588" algn="l"/>
                <a:tab pos="669587" algn="l"/>
              </a:tabLst>
            </a:pPr>
            <a:r>
              <a:rPr sz="1588" dirty="0">
                <a:latin typeface="Symbol"/>
                <a:cs typeface="Symbol"/>
              </a:rPr>
              <a:t></a:t>
            </a:r>
            <a:r>
              <a:rPr sz="1588" spc="-238" dirty="0">
                <a:latin typeface="Times New Roman"/>
                <a:cs typeface="Times New Roman"/>
              </a:rPr>
              <a:t> </a:t>
            </a:r>
            <a:r>
              <a:rPr sz="2515" i="1" spc="-66" baseline="-26315" dirty="0">
                <a:latin typeface="Symbol"/>
                <a:cs typeface="Symbol"/>
              </a:rPr>
              <a:t></a:t>
            </a:r>
            <a:r>
              <a:rPr sz="2515" baseline="-26315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dirty="0">
                <a:solidFill>
                  <a:srgbClr val="0000FF"/>
                </a:solidFill>
                <a:latin typeface="Symbol"/>
                <a:cs typeface="Symbol"/>
              </a:rPr>
              <a:t></a:t>
            </a:r>
            <a:r>
              <a:rPr sz="1588" spc="-137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382" i="1" spc="-66" baseline="-27777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2382" baseline="-27777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018299" y="5147978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solidFill>
                  <a:srgbClr val="0000FF"/>
                </a:solidFill>
                <a:latin typeface="Symbol"/>
                <a:cs typeface="Symbol"/>
              </a:rPr>
              <a:t>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995888" y="5404144"/>
            <a:ext cx="49249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baseline="15432" dirty="0">
                <a:solidFill>
                  <a:srgbClr val="0000FF"/>
                </a:solidFill>
                <a:latin typeface="Symbol"/>
                <a:cs typeface="Symbol"/>
              </a:rPr>
              <a:t></a:t>
            </a:r>
            <a:r>
              <a:rPr sz="2382" spc="-165" baseline="1543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382" i="1" spc="-1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xzxx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348633" y="5531851"/>
            <a:ext cx="937932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826">
              <a:spcBef>
                <a:spcPts val="88"/>
              </a:spcBef>
              <a:tabLst>
                <a:tab pos="406794" algn="l"/>
                <a:tab pos="680794" algn="l"/>
              </a:tabLst>
            </a:pPr>
            <a:r>
              <a:rPr sz="1588" dirty="0">
                <a:latin typeface="Symbol"/>
                <a:cs typeface="Symbol"/>
              </a:rPr>
              <a:t></a:t>
            </a:r>
            <a:r>
              <a:rPr sz="1588" spc="-238" dirty="0">
                <a:latin typeface="Times New Roman"/>
                <a:cs typeface="Times New Roman"/>
              </a:rPr>
              <a:t> </a:t>
            </a:r>
            <a:r>
              <a:rPr sz="2515" i="1" spc="-66" baseline="-29239" dirty="0">
                <a:latin typeface="Symbol"/>
                <a:cs typeface="Symbol"/>
              </a:rPr>
              <a:t></a:t>
            </a:r>
            <a:r>
              <a:rPr sz="2515" baseline="-29239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dirty="0">
                <a:solidFill>
                  <a:srgbClr val="0000FF"/>
                </a:solidFill>
                <a:latin typeface="Symbol"/>
                <a:cs typeface="Symbol"/>
              </a:rPr>
              <a:t></a:t>
            </a:r>
            <a:r>
              <a:rPr sz="1588" spc="-137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382" i="1" spc="-66" baseline="-3086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2382" baseline="-30864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018299" y="5724836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solidFill>
                  <a:srgbClr val="0000FF"/>
                </a:solidFill>
                <a:latin typeface="Symbol"/>
                <a:cs typeface="Symbol"/>
              </a:rPr>
              <a:t>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261686" y="1700431"/>
            <a:ext cx="227479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yyxx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821197" y="1700431"/>
            <a:ext cx="226359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yyyy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655473" y="1312993"/>
            <a:ext cx="41293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xxyy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382041" y="1700431"/>
            <a:ext cx="214032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yyzz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216213" y="1312993"/>
            <a:ext cx="40005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xxzz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931661" y="1700431"/>
            <a:ext cx="220756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yyyz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766199" y="1312993"/>
            <a:ext cx="40621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xxyz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487092" y="1700431"/>
            <a:ext cx="220756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yyxz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321572" y="1312993"/>
            <a:ext cx="40621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xxxz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264374" y="2002994"/>
            <a:ext cx="2157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zzxx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264374" y="2305559"/>
            <a:ext cx="221316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yzxx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823828" y="2305559"/>
            <a:ext cx="221316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yzyy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660859" y="1918120"/>
            <a:ext cx="40117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26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zzyy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385305" y="2305559"/>
            <a:ext cx="208429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yzzz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222286" y="1918120"/>
            <a:ext cx="38828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26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zzzz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934343" y="2305559"/>
            <a:ext cx="214592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yzyz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771606" y="1918120"/>
            <a:ext cx="39444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26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zzyz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489621" y="2305559"/>
            <a:ext cx="2157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yzxz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326979" y="1918120"/>
            <a:ext cx="39444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26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zzxz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768883" y="2523247"/>
            <a:ext cx="40061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xzyz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324256" y="2523247"/>
            <a:ext cx="40061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xzxz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259010" y="2910685"/>
            <a:ext cx="226359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xyxx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818486" y="2910685"/>
            <a:ext cx="227479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xyyy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3658156" y="2523247"/>
            <a:ext cx="40621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xzyy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218895" y="2523247"/>
            <a:ext cx="39444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26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xzzz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2595400" y="2003007"/>
            <a:ext cx="112619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22" dirty="0">
                <a:latin typeface="Times New Roman"/>
                <a:cs typeface="Times New Roman"/>
              </a:rPr>
              <a:t>zz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3675201" y="1563784"/>
            <a:ext cx="15744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4235941" y="1563784"/>
            <a:ext cx="15744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4785927" y="1563784"/>
            <a:ext cx="15744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5341301" y="1563784"/>
            <a:ext cx="15744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5896674" y="1563784"/>
            <a:ext cx="15744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5877611" y="1301520"/>
            <a:ext cx="999565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i="1" dirty="0">
                <a:solidFill>
                  <a:srgbClr val="FF0000"/>
                </a:solidFill>
                <a:latin typeface="Times New Roman"/>
                <a:cs typeface="Times New Roman"/>
              </a:rPr>
              <a:t>xxxy</a:t>
            </a:r>
            <a:r>
              <a:rPr sz="927" i="1" spc="15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82" spc="119" baseline="7716" dirty="0">
                <a:solidFill>
                  <a:srgbClr val="FF0000"/>
                </a:solidFill>
                <a:latin typeface="Symbol"/>
                <a:cs typeface="Symbol"/>
              </a:rPr>
              <a:t></a:t>
            </a:r>
            <a:r>
              <a:rPr sz="2382" spc="119" baseline="7716" dirty="0">
                <a:latin typeface="Symbol"/>
                <a:cs typeface="Symbol"/>
              </a:rPr>
              <a:t></a:t>
            </a:r>
            <a:r>
              <a:rPr sz="2382" spc="-344" baseline="7716" dirty="0">
                <a:latin typeface="Times New Roman"/>
                <a:cs typeface="Times New Roman"/>
              </a:rPr>
              <a:t> </a:t>
            </a:r>
            <a:r>
              <a:rPr sz="2515" i="1" spc="-79" baseline="13157" dirty="0">
                <a:latin typeface="Symbol"/>
                <a:cs typeface="Symbol"/>
              </a:rPr>
              <a:t></a:t>
            </a:r>
            <a:r>
              <a:rPr sz="2515" spc="-370" baseline="13157" dirty="0">
                <a:latin typeface="Times New Roman"/>
                <a:cs typeface="Times New Roman"/>
              </a:rPr>
              <a:t> </a:t>
            </a:r>
            <a:r>
              <a:rPr sz="927" i="1" dirty="0">
                <a:latin typeface="Times New Roman"/>
                <a:cs typeface="Times New Roman"/>
              </a:rPr>
              <a:t>xx</a:t>
            </a:r>
            <a:r>
              <a:rPr sz="927" i="1" spc="154" dirty="0">
                <a:latin typeface="Times New Roman"/>
                <a:cs typeface="Times New Roman"/>
              </a:rPr>
              <a:t> </a:t>
            </a:r>
            <a:r>
              <a:rPr sz="2382" spc="-66" baseline="7716" dirty="0">
                <a:latin typeface="Symbol"/>
                <a:cs typeface="Symbol"/>
              </a:rPr>
              <a:t></a:t>
            </a:r>
            <a:endParaRPr sz="2382" baseline="7716">
              <a:latin typeface="Symbol"/>
              <a:cs typeface="Symbo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677884" y="2168909"/>
            <a:ext cx="15744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238625" y="2168909"/>
            <a:ext cx="15744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4788611" y="2168909"/>
            <a:ext cx="15744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343984" y="2168909"/>
            <a:ext cx="15744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900023" y="2168909"/>
            <a:ext cx="15744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5883018" y="1906647"/>
            <a:ext cx="994522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i="1" dirty="0">
                <a:solidFill>
                  <a:srgbClr val="FF0000"/>
                </a:solidFill>
                <a:latin typeface="Times New Roman"/>
                <a:cs typeface="Times New Roman"/>
              </a:rPr>
              <a:t>zzxy</a:t>
            </a:r>
            <a:r>
              <a:rPr sz="927" i="1" spc="19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82" spc="119" baseline="12345" dirty="0">
                <a:solidFill>
                  <a:srgbClr val="FF0000"/>
                </a:solidFill>
                <a:latin typeface="Symbol"/>
                <a:cs typeface="Symbol"/>
              </a:rPr>
              <a:t></a:t>
            </a:r>
            <a:r>
              <a:rPr sz="2382" spc="119" baseline="12345" dirty="0">
                <a:latin typeface="Symbol"/>
                <a:cs typeface="Symbol"/>
              </a:rPr>
              <a:t></a:t>
            </a:r>
            <a:r>
              <a:rPr sz="2382" spc="-291" baseline="12345" dirty="0">
                <a:latin typeface="Times New Roman"/>
                <a:cs typeface="Times New Roman"/>
              </a:rPr>
              <a:t> </a:t>
            </a:r>
            <a:r>
              <a:rPr sz="2515" i="1" spc="-79" baseline="13157" dirty="0">
                <a:latin typeface="Symbol"/>
                <a:cs typeface="Symbol"/>
              </a:rPr>
              <a:t></a:t>
            </a:r>
            <a:r>
              <a:rPr sz="2515" spc="-370" baseline="13157" dirty="0">
                <a:latin typeface="Times New Roman"/>
                <a:cs typeface="Times New Roman"/>
              </a:rPr>
              <a:t> </a:t>
            </a:r>
            <a:r>
              <a:rPr sz="927" i="1" dirty="0">
                <a:latin typeface="Times New Roman"/>
                <a:cs typeface="Times New Roman"/>
              </a:rPr>
              <a:t>zz</a:t>
            </a:r>
            <a:r>
              <a:rPr sz="927" i="1" spc="216" dirty="0">
                <a:latin typeface="Times New Roman"/>
                <a:cs typeface="Times New Roman"/>
              </a:rPr>
              <a:t> </a:t>
            </a:r>
            <a:r>
              <a:rPr sz="2382" spc="-66" baseline="12345" dirty="0">
                <a:latin typeface="Symbol"/>
                <a:cs typeface="Symbol"/>
              </a:rPr>
              <a:t></a:t>
            </a:r>
            <a:endParaRPr sz="2382" baseline="12345">
              <a:latin typeface="Symbol"/>
              <a:cs typeface="Symbo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677884" y="2774033"/>
            <a:ext cx="71773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571530" algn="l"/>
              </a:tabLst>
            </a:pP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588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379153" y="2910685"/>
            <a:ext cx="214592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xyzz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2419607" y="1883114"/>
            <a:ext cx="144556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i="1" spc="-44" dirty="0">
                <a:latin typeface="Symbol"/>
                <a:cs typeface="Symbol"/>
              </a:rPr>
              <a:t></a:t>
            </a:r>
            <a:endParaRPr sz="1677" dirty="0">
              <a:latin typeface="Symbol"/>
              <a:cs typeface="Symbol"/>
            </a:endParaRPr>
          </a:p>
        </p:txBody>
      </p:sp>
      <p:sp>
        <p:nvSpPr>
          <p:cNvPr id="113" name="object 113"/>
          <p:cNvSpPr txBox="1">
            <a:spLocks noGrp="1"/>
          </p:cNvSpPr>
          <p:nvPr>
            <p:ph type="title" idx="4294967295"/>
          </p:nvPr>
        </p:nvSpPr>
        <p:spPr>
          <a:xfrm>
            <a:off x="0" y="649288"/>
            <a:ext cx="538163" cy="26828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33619">
              <a:lnSpc>
                <a:spcPct val="100000"/>
              </a:lnSpc>
              <a:spcBef>
                <a:spcPts val="88"/>
              </a:spcBef>
            </a:pPr>
            <a:r>
              <a:rPr sz="1588" dirty="0">
                <a:solidFill>
                  <a:srgbClr val="000000"/>
                </a:solidFill>
                <a:latin typeface="Symbol"/>
                <a:cs typeface="Symbol"/>
              </a:rPr>
              <a:t></a:t>
            </a:r>
            <a:r>
              <a:rPr sz="2515" i="1" baseline="5847" dirty="0">
                <a:solidFill>
                  <a:srgbClr val="000000"/>
                </a:solidFill>
                <a:latin typeface="Symbol"/>
                <a:cs typeface="Symbol"/>
              </a:rPr>
              <a:t></a:t>
            </a:r>
            <a:r>
              <a:rPr sz="2515" spc="-278" baseline="584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390" i="1" baseline="-13227" dirty="0">
                <a:solidFill>
                  <a:srgbClr val="000000"/>
                </a:solidFill>
                <a:latin typeface="Times New Roman"/>
                <a:cs typeface="Times New Roman"/>
              </a:rPr>
              <a:t>xx</a:t>
            </a:r>
            <a:r>
              <a:rPr sz="1390" i="1" spc="271" baseline="-13227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588" spc="-44" dirty="0">
                <a:solidFill>
                  <a:srgbClr val="000000"/>
                </a:solidFill>
                <a:latin typeface="Symbol"/>
                <a:cs typeface="Symbol"/>
              </a:rPr>
              <a:t>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2325898" y="1488497"/>
            <a:ext cx="539003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427527" algn="l"/>
              </a:tabLst>
            </a:pPr>
            <a:r>
              <a:rPr sz="1588" spc="-22" dirty="0">
                <a:latin typeface="Symbol"/>
                <a:cs typeface="Symbol"/>
              </a:rPr>
              <a:t></a:t>
            </a:r>
            <a:r>
              <a:rPr sz="2515" i="1" spc="-33" baseline="-21929" dirty="0">
                <a:latin typeface="Symbol"/>
                <a:cs typeface="Symbol"/>
              </a:rPr>
              <a:t></a:t>
            </a:r>
            <a:r>
              <a:rPr sz="2515" baseline="-21929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endParaRPr sz="1588" dirty="0">
              <a:latin typeface="Symbol"/>
              <a:cs typeface="Symbo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2348633" y="1674728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</a:t>
            </a:r>
            <a:endParaRPr sz="1588" dirty="0">
              <a:latin typeface="Symbol"/>
              <a:cs typeface="Symbol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2570288" y="1615569"/>
            <a:ext cx="29471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927" i="1" dirty="0">
                <a:latin typeface="Times New Roman"/>
                <a:cs typeface="Times New Roman"/>
              </a:rPr>
              <a:t>yy</a:t>
            </a:r>
            <a:r>
              <a:rPr sz="927" i="1" spc="124" dirty="0">
                <a:latin typeface="Times New Roman"/>
                <a:cs typeface="Times New Roman"/>
              </a:rPr>
              <a:t> </a:t>
            </a:r>
            <a:r>
              <a:rPr sz="2382" spc="-66" baseline="-16975" dirty="0">
                <a:latin typeface="Symbol"/>
                <a:cs typeface="Symbol"/>
              </a:rPr>
              <a:t></a:t>
            </a:r>
            <a:endParaRPr sz="2382" baseline="-16975" dirty="0">
              <a:latin typeface="Symbol"/>
              <a:cs typeface="Symbo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2348633" y="1872400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</a:t>
            </a:r>
            <a:endParaRPr sz="1588" dirty="0">
              <a:latin typeface="Symbol"/>
              <a:cs typeface="Symbol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2865673" y="2029724"/>
            <a:ext cx="13335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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2348633" y="2267081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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2572987" y="2220695"/>
            <a:ext cx="29247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927" i="1" dirty="0">
                <a:latin typeface="Times New Roman"/>
                <a:cs typeface="Times New Roman"/>
              </a:rPr>
              <a:t>yz</a:t>
            </a:r>
            <a:r>
              <a:rPr sz="927" i="1" spc="146" dirty="0">
                <a:latin typeface="Times New Roman"/>
                <a:cs typeface="Times New Roman"/>
              </a:rPr>
              <a:t> </a:t>
            </a:r>
            <a:r>
              <a:rPr sz="2382" spc="-66" baseline="-12345" dirty="0">
                <a:latin typeface="Symbol"/>
                <a:cs typeface="Symbol"/>
              </a:rPr>
              <a:t></a:t>
            </a:r>
            <a:endParaRPr sz="2382" baseline="-12345" dirty="0">
              <a:latin typeface="Symbol"/>
              <a:cs typeface="Symbo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2326221" y="2459995"/>
            <a:ext cx="539003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baseline="1543" dirty="0">
                <a:latin typeface="Symbol"/>
                <a:cs typeface="Symbol"/>
              </a:rPr>
              <a:t></a:t>
            </a:r>
            <a:r>
              <a:rPr lang="zh-CN" altLang="en-US" sz="2382" spc="-397" baseline="1543" dirty="0">
                <a:latin typeface="Times New Roman"/>
                <a:cs typeface="Times New Roman"/>
              </a:rPr>
              <a:t> </a:t>
            </a:r>
            <a:r>
              <a:rPr sz="1677" i="1" spc="-66" dirty="0">
                <a:latin typeface="Symbol"/>
                <a:cs typeface="Symbol"/>
              </a:rPr>
              <a:t></a:t>
            </a:r>
            <a:r>
              <a:rPr sz="1677" spc="-202" dirty="0">
                <a:latin typeface="Times New Roman"/>
                <a:cs typeface="Times New Roman"/>
              </a:rPr>
              <a:t> </a:t>
            </a:r>
            <a:r>
              <a:rPr sz="1390" i="1" baseline="-23809" dirty="0" err="1">
                <a:latin typeface="Times New Roman"/>
                <a:cs typeface="Times New Roman"/>
              </a:rPr>
              <a:t>xz</a:t>
            </a:r>
            <a:r>
              <a:rPr sz="1390" i="1" spc="258" baseline="-23809" dirty="0">
                <a:latin typeface="Times New Roman"/>
                <a:cs typeface="Times New Roman"/>
              </a:rPr>
              <a:t> </a:t>
            </a:r>
            <a:r>
              <a:rPr sz="2382" spc="-66" baseline="1543" dirty="0">
                <a:latin typeface="Symbol"/>
                <a:cs typeface="Symbol"/>
              </a:rPr>
              <a:t></a:t>
            </a:r>
            <a:endParaRPr sz="2382" baseline="1543" dirty="0">
              <a:latin typeface="Symbol"/>
              <a:cs typeface="Symbo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2348633" y="2843961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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2590024" y="2825810"/>
            <a:ext cx="25269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927" i="1" dirty="0">
                <a:latin typeface="Times New Roman"/>
                <a:cs typeface="Times New Roman"/>
              </a:rPr>
              <a:t>xy</a:t>
            </a:r>
            <a:r>
              <a:rPr sz="927" i="1" spc="146" dirty="0">
                <a:latin typeface="Times New Roman"/>
                <a:cs typeface="Times New Roman"/>
              </a:rPr>
              <a:t> </a:t>
            </a:r>
            <a:r>
              <a:rPr sz="2382" spc="-66" baseline="-4629" dirty="0">
                <a:latin typeface="Symbol"/>
                <a:cs typeface="Symbol"/>
              </a:rPr>
              <a:t></a:t>
            </a:r>
            <a:endParaRPr sz="2382" baseline="-4629" dirty="0">
              <a:latin typeface="Symbol"/>
              <a:cs typeface="Symbo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2994526" y="1312993"/>
            <a:ext cx="51322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baseline="7716" dirty="0">
                <a:solidFill>
                  <a:srgbClr val="FF0000"/>
                </a:solidFill>
                <a:latin typeface="Symbol"/>
                <a:cs typeface="Symbol"/>
              </a:rPr>
              <a:t></a:t>
            </a:r>
            <a:r>
              <a:rPr sz="2382" spc="-311" baseline="771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82" i="1" spc="-26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xxxx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2994526" y="1477055"/>
            <a:ext cx="30087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solidFill>
                  <a:srgbClr val="FF0000"/>
                </a:solidFill>
                <a:latin typeface="Symbol"/>
                <a:cs typeface="Symbol"/>
              </a:rPr>
              <a:t></a:t>
            </a:r>
            <a:r>
              <a:rPr sz="1588" spc="-22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82" i="1" spc="-66" baseline="-2314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382" baseline="-23148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928823" y="2910662"/>
            <a:ext cx="220195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xyyz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5484335" y="2910662"/>
            <a:ext cx="220756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xyxz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4788601" y="2774016"/>
            <a:ext cx="15744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5344317" y="2774016"/>
            <a:ext cx="71269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566488" algn="l"/>
              </a:tabLst>
            </a:pP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588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5880295" y="2511774"/>
            <a:ext cx="996763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i="1" dirty="0">
                <a:solidFill>
                  <a:srgbClr val="FF0000"/>
                </a:solidFill>
                <a:latin typeface="Times New Roman"/>
                <a:cs typeface="Times New Roman"/>
              </a:rPr>
              <a:t>xzxy</a:t>
            </a:r>
            <a:r>
              <a:rPr sz="927" i="1" spc="17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82" spc="119" baseline="15432" dirty="0">
                <a:solidFill>
                  <a:srgbClr val="FF0000"/>
                </a:solidFill>
                <a:latin typeface="Symbol"/>
                <a:cs typeface="Symbol"/>
              </a:rPr>
              <a:t></a:t>
            </a:r>
            <a:r>
              <a:rPr sz="2382" spc="119" baseline="15432" dirty="0">
                <a:latin typeface="Symbol"/>
                <a:cs typeface="Symbol"/>
              </a:rPr>
              <a:t></a:t>
            </a:r>
            <a:r>
              <a:rPr sz="2382" spc="-324" baseline="15432" dirty="0">
                <a:latin typeface="Times New Roman"/>
                <a:cs typeface="Times New Roman"/>
              </a:rPr>
              <a:t> </a:t>
            </a:r>
            <a:r>
              <a:rPr sz="2515" i="1" spc="-79" baseline="13157" dirty="0">
                <a:latin typeface="Symbol"/>
                <a:cs typeface="Symbol"/>
              </a:rPr>
              <a:t></a:t>
            </a:r>
            <a:r>
              <a:rPr sz="2515" spc="-370" baseline="13157" dirty="0">
                <a:latin typeface="Times New Roman"/>
                <a:cs typeface="Times New Roman"/>
              </a:rPr>
              <a:t> </a:t>
            </a:r>
            <a:r>
              <a:rPr sz="927" i="1" dirty="0">
                <a:latin typeface="Times New Roman"/>
                <a:cs typeface="Times New Roman"/>
              </a:rPr>
              <a:t>xz</a:t>
            </a:r>
            <a:r>
              <a:rPr sz="927" i="1" spc="185" dirty="0">
                <a:latin typeface="Times New Roman"/>
                <a:cs typeface="Times New Roman"/>
              </a:rPr>
              <a:t> </a:t>
            </a:r>
            <a:r>
              <a:rPr sz="2382" spc="-66" baseline="15432" dirty="0">
                <a:latin typeface="Symbol"/>
                <a:cs typeface="Symbol"/>
              </a:rPr>
              <a:t></a:t>
            </a:r>
            <a:endParaRPr sz="2382" baseline="15432">
              <a:latin typeface="Symbol"/>
              <a:cs typeface="Symbol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6272293" y="1465583"/>
            <a:ext cx="605678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493645" algn="l"/>
              </a:tabLst>
            </a:pPr>
            <a:r>
              <a:rPr sz="1588" spc="79" dirty="0">
                <a:solidFill>
                  <a:srgbClr val="FF0000"/>
                </a:solidFill>
                <a:latin typeface="Symbol"/>
                <a:cs typeface="Symbol"/>
              </a:rPr>
              <a:t></a:t>
            </a:r>
            <a:r>
              <a:rPr sz="1588" spc="79" dirty="0">
                <a:latin typeface="Symbol"/>
                <a:cs typeface="Symbol"/>
              </a:rPr>
              <a:t></a:t>
            </a:r>
            <a:r>
              <a:rPr sz="1588" spc="-256" dirty="0">
                <a:latin typeface="Times New Roman"/>
                <a:cs typeface="Times New Roman"/>
              </a:rPr>
              <a:t> </a:t>
            </a:r>
            <a:r>
              <a:rPr sz="2515" i="1" spc="-66" baseline="-21929" dirty="0">
                <a:latin typeface="Symbol"/>
                <a:cs typeface="Symbol"/>
              </a:rPr>
              <a:t></a:t>
            </a:r>
            <a:r>
              <a:rPr sz="2515" baseline="-21929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6020016" y="1615556"/>
            <a:ext cx="85781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595624" algn="l"/>
              </a:tabLst>
            </a:pPr>
            <a:r>
              <a:rPr sz="927" i="1" dirty="0">
                <a:solidFill>
                  <a:srgbClr val="FF0000"/>
                </a:solidFill>
                <a:latin typeface="Times New Roman"/>
                <a:cs typeface="Times New Roman"/>
              </a:rPr>
              <a:t>yyxy</a:t>
            </a:r>
            <a:r>
              <a:rPr sz="927" i="1" spc="10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82" spc="86" baseline="-16975" dirty="0">
                <a:solidFill>
                  <a:srgbClr val="FF0000"/>
                </a:solidFill>
                <a:latin typeface="Symbol"/>
                <a:cs typeface="Symbol"/>
              </a:rPr>
              <a:t></a:t>
            </a:r>
            <a:r>
              <a:rPr sz="2382" spc="86" baseline="-16975" dirty="0">
                <a:latin typeface="Symbol"/>
                <a:cs typeface="Symbol"/>
              </a:rPr>
              <a:t></a:t>
            </a:r>
            <a:r>
              <a:rPr sz="2382" baseline="-16975" dirty="0">
                <a:latin typeface="Times New Roman"/>
                <a:cs typeface="Times New Roman"/>
              </a:rPr>
              <a:t>	</a:t>
            </a:r>
            <a:r>
              <a:rPr sz="927" i="1" dirty="0">
                <a:latin typeface="Times New Roman"/>
                <a:cs typeface="Times New Roman"/>
              </a:rPr>
              <a:t>yy</a:t>
            </a:r>
            <a:r>
              <a:rPr sz="927" i="1" spc="119" dirty="0">
                <a:latin typeface="Times New Roman"/>
                <a:cs typeface="Times New Roman"/>
              </a:rPr>
              <a:t> </a:t>
            </a:r>
            <a:r>
              <a:rPr sz="2382" spc="-66" baseline="-16975" dirty="0">
                <a:latin typeface="Symbol"/>
                <a:cs typeface="Symbol"/>
              </a:rPr>
              <a:t></a:t>
            </a:r>
            <a:endParaRPr sz="2382" baseline="-16975" dirty="0">
              <a:latin typeface="Symbol"/>
              <a:cs typeface="Symbol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6272293" y="2058581"/>
            <a:ext cx="605678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493645" algn="l"/>
              </a:tabLst>
            </a:pPr>
            <a:r>
              <a:rPr sz="1588" spc="79" dirty="0">
                <a:solidFill>
                  <a:srgbClr val="FF0000"/>
                </a:solidFill>
                <a:latin typeface="Symbol"/>
                <a:cs typeface="Symbol"/>
              </a:rPr>
              <a:t></a:t>
            </a:r>
            <a:r>
              <a:rPr sz="1588" spc="79" dirty="0">
                <a:latin typeface="Symbol"/>
                <a:cs typeface="Symbol"/>
              </a:rPr>
              <a:t></a:t>
            </a:r>
            <a:r>
              <a:rPr sz="1588" spc="-234" dirty="0">
                <a:latin typeface="Times New Roman"/>
                <a:cs typeface="Times New Roman"/>
              </a:rPr>
              <a:t> </a:t>
            </a:r>
            <a:r>
              <a:rPr sz="2515" i="1" spc="-66" baseline="-26315" dirty="0">
                <a:latin typeface="Symbol"/>
                <a:cs typeface="Symbol"/>
              </a:rPr>
              <a:t></a:t>
            </a:r>
            <a:r>
              <a:rPr sz="2515" baseline="-26315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6023317" y="2220684"/>
            <a:ext cx="85444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595064" algn="l"/>
              </a:tabLst>
            </a:pPr>
            <a:r>
              <a:rPr sz="927" i="1" dirty="0">
                <a:solidFill>
                  <a:srgbClr val="FF0000"/>
                </a:solidFill>
                <a:latin typeface="Times New Roman"/>
                <a:cs typeface="Times New Roman"/>
              </a:rPr>
              <a:t>yzxy</a:t>
            </a:r>
            <a:r>
              <a:rPr sz="927" i="1" spc="1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82" spc="86" baseline="-12345" dirty="0">
                <a:solidFill>
                  <a:srgbClr val="FF0000"/>
                </a:solidFill>
                <a:latin typeface="Symbol"/>
                <a:cs typeface="Symbol"/>
              </a:rPr>
              <a:t></a:t>
            </a:r>
            <a:r>
              <a:rPr sz="2382" spc="86" baseline="-12345" dirty="0">
                <a:latin typeface="Symbol"/>
                <a:cs typeface="Symbol"/>
              </a:rPr>
              <a:t></a:t>
            </a:r>
            <a:r>
              <a:rPr sz="2382" baseline="-12345" dirty="0">
                <a:latin typeface="Times New Roman"/>
                <a:cs typeface="Times New Roman"/>
              </a:rPr>
              <a:t>	</a:t>
            </a:r>
            <a:r>
              <a:rPr sz="927" i="1" dirty="0">
                <a:latin typeface="Times New Roman"/>
                <a:cs typeface="Times New Roman"/>
              </a:rPr>
              <a:t>yz</a:t>
            </a:r>
            <a:r>
              <a:rPr sz="927" i="1" spc="150" dirty="0">
                <a:latin typeface="Times New Roman"/>
                <a:cs typeface="Times New Roman"/>
              </a:rPr>
              <a:t> </a:t>
            </a:r>
            <a:r>
              <a:rPr sz="2382" spc="-66" baseline="-12345" dirty="0">
                <a:latin typeface="Symbol"/>
                <a:cs typeface="Symbol"/>
              </a:rPr>
              <a:t></a:t>
            </a:r>
            <a:endParaRPr sz="2382" baseline="-12345">
              <a:latin typeface="Symbol"/>
              <a:cs typeface="Symbol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6272938" y="2650935"/>
            <a:ext cx="603997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492525" algn="l"/>
              </a:tabLst>
            </a:pPr>
            <a:r>
              <a:rPr sz="1588" spc="75" dirty="0">
                <a:solidFill>
                  <a:srgbClr val="FF0000"/>
                </a:solidFill>
                <a:latin typeface="Symbol"/>
                <a:cs typeface="Symbol"/>
              </a:rPr>
              <a:t></a:t>
            </a:r>
            <a:r>
              <a:rPr sz="1588" spc="75" dirty="0">
                <a:latin typeface="Symbol"/>
                <a:cs typeface="Symbol"/>
              </a:rPr>
              <a:t></a:t>
            </a:r>
            <a:r>
              <a:rPr sz="1588" spc="-229" dirty="0">
                <a:latin typeface="Times New Roman"/>
                <a:cs typeface="Times New Roman"/>
              </a:rPr>
              <a:t> </a:t>
            </a:r>
            <a:r>
              <a:rPr sz="2515" i="1" spc="-66" baseline="-29239" dirty="0">
                <a:latin typeface="Symbol"/>
                <a:cs typeface="Symbol"/>
              </a:rPr>
              <a:t></a:t>
            </a:r>
            <a:r>
              <a:rPr sz="2515" baseline="-29239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6040551" y="2825787"/>
            <a:ext cx="81410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572091" algn="l"/>
              </a:tabLst>
            </a:pPr>
            <a:r>
              <a:rPr sz="927" i="1" dirty="0">
                <a:solidFill>
                  <a:srgbClr val="FF0000"/>
                </a:solidFill>
                <a:latin typeface="Times New Roman"/>
                <a:cs typeface="Times New Roman"/>
              </a:rPr>
              <a:t>xyxy</a:t>
            </a:r>
            <a:r>
              <a:rPr sz="927" i="1" spc="12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82" spc="79" baseline="-4629" dirty="0">
                <a:solidFill>
                  <a:srgbClr val="FF0000"/>
                </a:solidFill>
                <a:latin typeface="Symbol"/>
                <a:cs typeface="Symbol"/>
              </a:rPr>
              <a:t></a:t>
            </a:r>
            <a:r>
              <a:rPr sz="2382" spc="79" baseline="-4629" dirty="0">
                <a:latin typeface="Symbol"/>
                <a:cs typeface="Symbol"/>
              </a:rPr>
              <a:t></a:t>
            </a:r>
            <a:r>
              <a:rPr sz="2382" baseline="-4629" dirty="0">
                <a:latin typeface="Times New Roman"/>
                <a:cs typeface="Times New Roman"/>
              </a:rPr>
              <a:t>	</a:t>
            </a:r>
            <a:r>
              <a:rPr sz="927" i="1" dirty="0">
                <a:latin typeface="Times New Roman"/>
                <a:cs typeface="Times New Roman"/>
              </a:rPr>
              <a:t>xy</a:t>
            </a:r>
            <a:r>
              <a:rPr sz="927" i="1" spc="137" dirty="0">
                <a:latin typeface="Times New Roman"/>
                <a:cs typeface="Times New Roman"/>
              </a:rPr>
              <a:t> </a:t>
            </a:r>
            <a:r>
              <a:rPr sz="2382" spc="-66" baseline="-4629" dirty="0">
                <a:latin typeface="Symbol"/>
                <a:cs typeface="Symbol"/>
              </a:rPr>
              <a:t></a:t>
            </a:r>
            <a:endParaRPr sz="2382" baseline="-4629">
              <a:latin typeface="Symbol"/>
              <a:cs typeface="Symbol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3016937" y="1674728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solidFill>
                  <a:srgbClr val="FF0000"/>
                </a:solidFill>
                <a:latin typeface="Symbol"/>
                <a:cs typeface="Symbol"/>
              </a:rPr>
              <a:t>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2742667" y="1872400"/>
            <a:ext cx="53844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285205" algn="l"/>
              </a:tabLst>
            </a:pPr>
            <a:r>
              <a:rPr lang="zh-CN" altLang="en-US" sz="1588" spc="-44" dirty="0">
                <a:latin typeface="Symbol"/>
                <a:cs typeface="Symbol"/>
              </a:rPr>
              <a:t>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dirty="0">
                <a:solidFill>
                  <a:srgbClr val="FF0000"/>
                </a:solidFill>
                <a:latin typeface="Symbol"/>
                <a:cs typeface="Symbol"/>
              </a:rPr>
              <a:t></a:t>
            </a:r>
            <a:r>
              <a:rPr sz="1588" spc="-17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82" i="1" spc="-66" baseline="1543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382" baseline="1543" dirty="0">
              <a:latin typeface="Times New Roman"/>
              <a:cs typeface="Times New Roman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2326930" y="2061961"/>
            <a:ext cx="972110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427527" algn="l"/>
                <a:tab pos="701526" algn="l"/>
              </a:tabLst>
            </a:pPr>
            <a:r>
              <a:rPr lang="zh-CN" altLang="en-US" sz="1588" spc="-22" dirty="0">
                <a:latin typeface="Symbol"/>
                <a:cs typeface="Symbol"/>
              </a:rPr>
              <a:t></a:t>
            </a:r>
            <a:r>
              <a:rPr lang="zh-CN" altLang="en-US" sz="2515" i="1" spc="-33" baseline="-26315" dirty="0">
                <a:latin typeface="Symbol"/>
                <a:cs typeface="Symbol"/>
              </a:rPr>
              <a:t></a:t>
            </a:r>
            <a:r>
              <a:rPr sz="2515" baseline="-26315" dirty="0">
                <a:latin typeface="Times New Roman"/>
                <a:cs typeface="Times New Roman"/>
              </a:rPr>
              <a:t>	</a:t>
            </a:r>
            <a:r>
              <a:rPr lang="zh-CN" altLang="en-US" sz="1588" spc="-44" dirty="0">
                <a:latin typeface="Symbol"/>
                <a:cs typeface="Symbol"/>
              </a:rPr>
              <a:t>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dirty="0">
                <a:solidFill>
                  <a:srgbClr val="FF0000"/>
                </a:solidFill>
                <a:latin typeface="Symbol"/>
                <a:cs typeface="Symbol"/>
              </a:rPr>
              <a:t></a:t>
            </a:r>
            <a:r>
              <a:rPr sz="1588" spc="-20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82" i="1" spc="-66" baseline="-27777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382" baseline="-27777" dirty="0">
              <a:latin typeface="Times New Roman"/>
              <a:cs typeface="Times New Roman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3016937" y="2267061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solidFill>
                  <a:srgbClr val="FF0000"/>
                </a:solidFill>
                <a:latin typeface="Symbol"/>
                <a:cs typeface="Symbol"/>
              </a:rPr>
              <a:t>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2994526" y="2523247"/>
            <a:ext cx="51154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baseline="15432" dirty="0">
                <a:solidFill>
                  <a:srgbClr val="FF0000"/>
                </a:solidFill>
                <a:latin typeface="Symbol"/>
                <a:cs typeface="Symbol"/>
              </a:rPr>
              <a:t></a:t>
            </a:r>
            <a:r>
              <a:rPr sz="2382" spc="-284" baseline="1543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82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xzxx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2315015" y="2650955"/>
            <a:ext cx="994522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826">
              <a:spcBef>
                <a:spcPts val="88"/>
              </a:spcBef>
              <a:tabLst>
                <a:tab pos="438734" algn="l"/>
                <a:tab pos="712732" algn="l"/>
              </a:tabLst>
            </a:pPr>
            <a:r>
              <a:rPr lang="zh-CN" altLang="en-US" sz="1588" spc="-22" dirty="0">
                <a:latin typeface="Symbol"/>
                <a:cs typeface="Symbol"/>
              </a:rPr>
              <a:t></a:t>
            </a:r>
            <a:r>
              <a:rPr lang="zh-CN" altLang="en-US" sz="2515" i="1" spc="-33" baseline="-29239" dirty="0">
                <a:latin typeface="Symbol"/>
                <a:cs typeface="Symbol"/>
              </a:rPr>
              <a:t></a:t>
            </a:r>
            <a:r>
              <a:rPr lang="zh-CN" altLang="en-US" sz="2515" baseline="-29239" dirty="0">
                <a:latin typeface="Times New Roman"/>
                <a:cs typeface="Times New Roman"/>
              </a:rPr>
              <a:t>	</a:t>
            </a:r>
            <a:r>
              <a:rPr lang="zh-CN" altLang="en-US" sz="1588" spc="-44" dirty="0">
                <a:latin typeface="Symbol"/>
                <a:cs typeface="Symbol"/>
              </a:rPr>
              <a:t>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dirty="0">
                <a:solidFill>
                  <a:srgbClr val="FF0000"/>
                </a:solidFill>
                <a:latin typeface="Symbol"/>
                <a:cs typeface="Symbol"/>
              </a:rPr>
              <a:t></a:t>
            </a:r>
            <a:r>
              <a:rPr sz="1588" spc="-20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82" i="1" spc="-66" baseline="-3086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382" baseline="-30864" dirty="0">
              <a:latin typeface="Times New Roman"/>
              <a:cs typeface="Times New Roman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3016958" y="2843941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solidFill>
                  <a:srgbClr val="FF0000"/>
                </a:solidFill>
                <a:latin typeface="Symbol"/>
                <a:cs typeface="Symbol"/>
              </a:rPr>
              <a:t>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3338111" y="3346451"/>
            <a:ext cx="976032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515" i="1" spc="-99" baseline="13157" dirty="0">
                <a:latin typeface="Symbol"/>
                <a:cs typeface="Symbol"/>
              </a:rPr>
              <a:t></a:t>
            </a:r>
            <a:r>
              <a:rPr sz="2515" spc="-410" baseline="13157" dirty="0">
                <a:latin typeface="Times New Roman"/>
                <a:cs typeface="Times New Roman"/>
              </a:rPr>
              <a:t> </a:t>
            </a:r>
            <a:r>
              <a:rPr sz="927" i="1" dirty="0">
                <a:latin typeface="Times New Roman"/>
                <a:cs typeface="Times New Roman"/>
              </a:rPr>
              <a:t>ij</a:t>
            </a:r>
            <a:r>
              <a:rPr sz="927" i="1" spc="335" dirty="0">
                <a:latin typeface="Times New Roman"/>
                <a:cs typeface="Times New Roman"/>
              </a:rPr>
              <a:t> </a:t>
            </a:r>
            <a:r>
              <a:rPr sz="2382" baseline="13888" dirty="0">
                <a:latin typeface="Symbol"/>
                <a:cs typeface="Symbol"/>
              </a:rPr>
              <a:t></a:t>
            </a:r>
            <a:r>
              <a:rPr sz="2382" spc="-119" baseline="13888" dirty="0">
                <a:latin typeface="Times New Roman"/>
                <a:cs typeface="Times New Roman"/>
              </a:rPr>
              <a:t> </a:t>
            </a:r>
            <a:r>
              <a:rPr sz="2382" i="1" spc="-1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ijkl</a:t>
            </a:r>
            <a:r>
              <a:rPr sz="2515" i="1" spc="-13" baseline="13157" dirty="0">
                <a:latin typeface="Symbol"/>
                <a:cs typeface="Symbol"/>
              </a:rPr>
              <a:t></a:t>
            </a:r>
            <a:r>
              <a:rPr sz="927" i="1" spc="-9" dirty="0">
                <a:latin typeface="Times New Roman"/>
                <a:cs typeface="Times New Roman"/>
              </a:rPr>
              <a:t>kl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3322647" y="6135234"/>
            <a:ext cx="950259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515" i="1" baseline="13157" dirty="0">
                <a:latin typeface="Symbol"/>
                <a:cs typeface="Symbol"/>
              </a:rPr>
              <a:t></a:t>
            </a:r>
            <a:r>
              <a:rPr sz="927" i="1" dirty="0">
                <a:latin typeface="Times New Roman"/>
                <a:cs typeface="Times New Roman"/>
              </a:rPr>
              <a:t>ij</a:t>
            </a:r>
            <a:r>
              <a:rPr sz="927" i="1" spc="366" dirty="0">
                <a:latin typeface="Times New Roman"/>
                <a:cs typeface="Times New Roman"/>
              </a:rPr>
              <a:t> </a:t>
            </a:r>
            <a:r>
              <a:rPr sz="2382" baseline="13888" dirty="0">
                <a:latin typeface="Symbol"/>
                <a:cs typeface="Symbol"/>
              </a:rPr>
              <a:t></a:t>
            </a:r>
            <a:r>
              <a:rPr sz="2382" spc="26" baseline="13888" dirty="0">
                <a:latin typeface="Times New Roman"/>
                <a:cs typeface="Times New Roman"/>
              </a:rPr>
              <a:t> </a:t>
            </a:r>
            <a:r>
              <a:rPr sz="2382" i="1" spc="-1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ijkl</a:t>
            </a:r>
            <a:r>
              <a:rPr sz="2515" i="1" spc="-13" baseline="13157" dirty="0">
                <a:latin typeface="Symbol"/>
                <a:cs typeface="Symbol"/>
              </a:rPr>
              <a:t></a:t>
            </a:r>
            <a:r>
              <a:rPr sz="2515" spc="-357" baseline="13157" dirty="0">
                <a:latin typeface="Times New Roman"/>
                <a:cs typeface="Times New Roman"/>
              </a:rPr>
              <a:t> </a:t>
            </a:r>
            <a:r>
              <a:rPr sz="927" i="1" spc="-22" dirty="0">
                <a:latin typeface="Times New Roman"/>
                <a:cs typeface="Times New Roman"/>
              </a:rPr>
              <a:t>kl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5033114" y="6128921"/>
            <a:ext cx="276225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i="1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588" i="1" baseline="-23148" dirty="0">
                <a:solidFill>
                  <a:srgbClr val="0000FF"/>
                </a:solidFill>
                <a:latin typeface="Times New Roman"/>
                <a:cs typeface="Times New Roman"/>
              </a:rPr>
              <a:t>ijkl</a:t>
            </a:r>
            <a:r>
              <a:rPr sz="1588" i="1" spc="178" baseline="-2314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0000FF"/>
                </a:solidFill>
                <a:latin typeface="Times New Roman"/>
                <a:cs typeface="Times New Roman"/>
              </a:rPr>
              <a:t>is</a:t>
            </a:r>
            <a:r>
              <a:rPr sz="1588" spc="-1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sz="1588" spc="-1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0000FF"/>
                </a:solidFill>
                <a:latin typeface="Times New Roman"/>
                <a:cs typeface="Times New Roman"/>
              </a:rPr>
              <a:t>COMPLIANCE</a:t>
            </a:r>
            <a:r>
              <a:rPr sz="1588" spc="-1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88" spc="-9" dirty="0">
                <a:solidFill>
                  <a:srgbClr val="0000FF"/>
                </a:solidFill>
                <a:latin typeface="Times New Roman"/>
                <a:cs typeface="Times New Roman"/>
              </a:rPr>
              <a:t>matrix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5058663" y="3340137"/>
            <a:ext cx="239133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i="1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588" i="1" baseline="-23148" dirty="0">
                <a:solidFill>
                  <a:srgbClr val="FF0000"/>
                </a:solidFill>
                <a:latin typeface="Times New Roman"/>
                <a:cs typeface="Times New Roman"/>
              </a:rPr>
              <a:t>ijkl</a:t>
            </a:r>
            <a:r>
              <a:rPr sz="1588" i="1" spc="172" baseline="-2314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1588" spc="-2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588" spc="-2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0000"/>
                </a:solidFill>
                <a:latin typeface="Times New Roman"/>
                <a:cs typeface="Times New Roman"/>
              </a:rPr>
              <a:t>STIFNESS</a:t>
            </a:r>
            <a:r>
              <a:rPr sz="1588" spc="-2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88" spc="-9" dirty="0">
                <a:solidFill>
                  <a:srgbClr val="FF0000"/>
                </a:solidFill>
                <a:latin typeface="Times New Roman"/>
                <a:cs typeface="Times New Roman"/>
              </a:rPr>
              <a:t>matrix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4373536" y="6225559"/>
            <a:ext cx="530599" cy="86846"/>
          </a:xfrm>
          <a:custGeom>
            <a:avLst/>
            <a:gdLst/>
            <a:ahLst/>
            <a:cxnLst/>
            <a:rect l="l" t="t" r="r" b="b"/>
            <a:pathLst>
              <a:path w="601345" h="98425">
                <a:moveTo>
                  <a:pt x="582623" y="49184"/>
                </a:moveTo>
                <a:lnTo>
                  <a:pt x="574022" y="44196"/>
                </a:lnTo>
                <a:lnTo>
                  <a:pt x="4572" y="44196"/>
                </a:lnTo>
                <a:lnTo>
                  <a:pt x="1524" y="45720"/>
                </a:lnTo>
                <a:lnTo>
                  <a:pt x="0" y="49530"/>
                </a:lnTo>
                <a:lnTo>
                  <a:pt x="1524" y="52578"/>
                </a:lnTo>
                <a:lnTo>
                  <a:pt x="4572" y="54102"/>
                </a:lnTo>
                <a:lnTo>
                  <a:pt x="574289" y="54102"/>
                </a:lnTo>
                <a:lnTo>
                  <a:pt x="582623" y="49184"/>
                </a:lnTo>
                <a:close/>
              </a:path>
              <a:path w="601345" h="98425">
                <a:moveTo>
                  <a:pt x="592074" y="44196"/>
                </a:moveTo>
                <a:lnTo>
                  <a:pt x="589788" y="42818"/>
                </a:lnTo>
                <a:lnTo>
                  <a:pt x="518160" y="762"/>
                </a:lnTo>
                <a:lnTo>
                  <a:pt x="514350" y="0"/>
                </a:lnTo>
                <a:lnTo>
                  <a:pt x="511302" y="2286"/>
                </a:lnTo>
                <a:lnTo>
                  <a:pt x="511302" y="6096"/>
                </a:lnTo>
                <a:lnTo>
                  <a:pt x="513588" y="9144"/>
                </a:lnTo>
                <a:lnTo>
                  <a:pt x="574022" y="44196"/>
                </a:lnTo>
                <a:lnTo>
                  <a:pt x="592074" y="44196"/>
                </a:lnTo>
                <a:close/>
              </a:path>
              <a:path w="601345" h="98425">
                <a:moveTo>
                  <a:pt x="596646" y="52172"/>
                </a:moveTo>
                <a:lnTo>
                  <a:pt x="596646" y="49530"/>
                </a:lnTo>
                <a:lnTo>
                  <a:pt x="595122" y="52578"/>
                </a:lnTo>
                <a:lnTo>
                  <a:pt x="592074" y="54102"/>
                </a:lnTo>
                <a:lnTo>
                  <a:pt x="574289" y="54102"/>
                </a:lnTo>
                <a:lnTo>
                  <a:pt x="513588" y="89916"/>
                </a:lnTo>
                <a:lnTo>
                  <a:pt x="511302" y="92202"/>
                </a:lnTo>
                <a:lnTo>
                  <a:pt x="511302" y="96012"/>
                </a:lnTo>
                <a:lnTo>
                  <a:pt x="514350" y="98298"/>
                </a:lnTo>
                <a:lnTo>
                  <a:pt x="518160" y="97536"/>
                </a:lnTo>
                <a:lnTo>
                  <a:pt x="596646" y="52172"/>
                </a:lnTo>
                <a:close/>
              </a:path>
              <a:path w="601345" h="98425">
                <a:moveTo>
                  <a:pt x="601218" y="49530"/>
                </a:moveTo>
                <a:lnTo>
                  <a:pt x="592475" y="44396"/>
                </a:lnTo>
                <a:lnTo>
                  <a:pt x="592074" y="44196"/>
                </a:lnTo>
                <a:lnTo>
                  <a:pt x="574022" y="44196"/>
                </a:lnTo>
                <a:lnTo>
                  <a:pt x="582623" y="49184"/>
                </a:lnTo>
                <a:lnTo>
                  <a:pt x="589788" y="44958"/>
                </a:lnTo>
                <a:lnTo>
                  <a:pt x="589788" y="54102"/>
                </a:lnTo>
                <a:lnTo>
                  <a:pt x="592074" y="54102"/>
                </a:lnTo>
                <a:lnTo>
                  <a:pt x="595122" y="52578"/>
                </a:lnTo>
                <a:lnTo>
                  <a:pt x="595122" y="45720"/>
                </a:lnTo>
                <a:lnTo>
                  <a:pt x="596646" y="49530"/>
                </a:lnTo>
                <a:lnTo>
                  <a:pt x="596646" y="52172"/>
                </a:lnTo>
                <a:lnTo>
                  <a:pt x="601218" y="49530"/>
                </a:lnTo>
                <a:close/>
              </a:path>
              <a:path w="601345" h="98425">
                <a:moveTo>
                  <a:pt x="589788" y="54102"/>
                </a:moveTo>
                <a:lnTo>
                  <a:pt x="589788" y="53340"/>
                </a:lnTo>
                <a:lnTo>
                  <a:pt x="582623" y="49184"/>
                </a:lnTo>
                <a:lnTo>
                  <a:pt x="574289" y="54102"/>
                </a:lnTo>
                <a:lnTo>
                  <a:pt x="589788" y="54102"/>
                </a:lnTo>
                <a:close/>
              </a:path>
              <a:path w="601345" h="98425">
                <a:moveTo>
                  <a:pt x="589788" y="53340"/>
                </a:moveTo>
                <a:lnTo>
                  <a:pt x="589788" y="44958"/>
                </a:lnTo>
                <a:lnTo>
                  <a:pt x="582623" y="49184"/>
                </a:lnTo>
                <a:lnTo>
                  <a:pt x="589788" y="53340"/>
                </a:lnTo>
                <a:close/>
              </a:path>
              <a:path w="601345" h="98425">
                <a:moveTo>
                  <a:pt x="596646" y="49530"/>
                </a:moveTo>
                <a:lnTo>
                  <a:pt x="595122" y="45720"/>
                </a:lnTo>
                <a:lnTo>
                  <a:pt x="592475" y="44396"/>
                </a:lnTo>
                <a:lnTo>
                  <a:pt x="595122" y="45950"/>
                </a:lnTo>
                <a:lnTo>
                  <a:pt x="595122" y="52578"/>
                </a:lnTo>
                <a:lnTo>
                  <a:pt x="596646" y="49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9" name="object 149"/>
          <p:cNvSpPr/>
          <p:nvPr/>
        </p:nvSpPr>
        <p:spPr>
          <a:xfrm>
            <a:off x="4399085" y="3436775"/>
            <a:ext cx="530599" cy="86846"/>
          </a:xfrm>
          <a:custGeom>
            <a:avLst/>
            <a:gdLst/>
            <a:ahLst/>
            <a:cxnLst/>
            <a:rect l="l" t="t" r="r" b="b"/>
            <a:pathLst>
              <a:path w="601345" h="98425">
                <a:moveTo>
                  <a:pt x="582623" y="49184"/>
                </a:moveTo>
                <a:lnTo>
                  <a:pt x="574022" y="44196"/>
                </a:lnTo>
                <a:lnTo>
                  <a:pt x="4572" y="44196"/>
                </a:lnTo>
                <a:lnTo>
                  <a:pt x="1524" y="45720"/>
                </a:lnTo>
                <a:lnTo>
                  <a:pt x="0" y="49530"/>
                </a:lnTo>
                <a:lnTo>
                  <a:pt x="1524" y="52578"/>
                </a:lnTo>
                <a:lnTo>
                  <a:pt x="4572" y="54102"/>
                </a:lnTo>
                <a:lnTo>
                  <a:pt x="574289" y="54102"/>
                </a:lnTo>
                <a:lnTo>
                  <a:pt x="582623" y="49184"/>
                </a:lnTo>
                <a:close/>
              </a:path>
              <a:path w="601345" h="98425">
                <a:moveTo>
                  <a:pt x="592074" y="44196"/>
                </a:moveTo>
                <a:lnTo>
                  <a:pt x="589788" y="42818"/>
                </a:lnTo>
                <a:lnTo>
                  <a:pt x="518160" y="762"/>
                </a:lnTo>
                <a:lnTo>
                  <a:pt x="514350" y="0"/>
                </a:lnTo>
                <a:lnTo>
                  <a:pt x="511302" y="2286"/>
                </a:lnTo>
                <a:lnTo>
                  <a:pt x="511302" y="6096"/>
                </a:lnTo>
                <a:lnTo>
                  <a:pt x="513588" y="9144"/>
                </a:lnTo>
                <a:lnTo>
                  <a:pt x="574022" y="44196"/>
                </a:lnTo>
                <a:lnTo>
                  <a:pt x="592074" y="44196"/>
                </a:lnTo>
                <a:close/>
              </a:path>
              <a:path w="601345" h="98425">
                <a:moveTo>
                  <a:pt x="596646" y="52172"/>
                </a:moveTo>
                <a:lnTo>
                  <a:pt x="596646" y="49530"/>
                </a:lnTo>
                <a:lnTo>
                  <a:pt x="595122" y="52578"/>
                </a:lnTo>
                <a:lnTo>
                  <a:pt x="592074" y="54102"/>
                </a:lnTo>
                <a:lnTo>
                  <a:pt x="574289" y="54102"/>
                </a:lnTo>
                <a:lnTo>
                  <a:pt x="513588" y="89916"/>
                </a:lnTo>
                <a:lnTo>
                  <a:pt x="511302" y="92202"/>
                </a:lnTo>
                <a:lnTo>
                  <a:pt x="511302" y="96012"/>
                </a:lnTo>
                <a:lnTo>
                  <a:pt x="514350" y="98298"/>
                </a:lnTo>
                <a:lnTo>
                  <a:pt x="518160" y="97536"/>
                </a:lnTo>
                <a:lnTo>
                  <a:pt x="596646" y="52172"/>
                </a:lnTo>
                <a:close/>
              </a:path>
              <a:path w="601345" h="98425">
                <a:moveTo>
                  <a:pt x="601218" y="49530"/>
                </a:moveTo>
                <a:lnTo>
                  <a:pt x="592475" y="44396"/>
                </a:lnTo>
                <a:lnTo>
                  <a:pt x="592074" y="44196"/>
                </a:lnTo>
                <a:lnTo>
                  <a:pt x="574022" y="44196"/>
                </a:lnTo>
                <a:lnTo>
                  <a:pt x="582623" y="49184"/>
                </a:lnTo>
                <a:lnTo>
                  <a:pt x="589788" y="44958"/>
                </a:lnTo>
                <a:lnTo>
                  <a:pt x="589788" y="54102"/>
                </a:lnTo>
                <a:lnTo>
                  <a:pt x="592074" y="54102"/>
                </a:lnTo>
                <a:lnTo>
                  <a:pt x="595122" y="52578"/>
                </a:lnTo>
                <a:lnTo>
                  <a:pt x="595122" y="45720"/>
                </a:lnTo>
                <a:lnTo>
                  <a:pt x="596646" y="49530"/>
                </a:lnTo>
                <a:lnTo>
                  <a:pt x="596646" y="52172"/>
                </a:lnTo>
                <a:lnTo>
                  <a:pt x="601218" y="49530"/>
                </a:lnTo>
                <a:close/>
              </a:path>
              <a:path w="601345" h="98425">
                <a:moveTo>
                  <a:pt x="589788" y="54102"/>
                </a:moveTo>
                <a:lnTo>
                  <a:pt x="589788" y="53340"/>
                </a:lnTo>
                <a:lnTo>
                  <a:pt x="582623" y="49184"/>
                </a:lnTo>
                <a:lnTo>
                  <a:pt x="574289" y="54102"/>
                </a:lnTo>
                <a:lnTo>
                  <a:pt x="589788" y="54102"/>
                </a:lnTo>
                <a:close/>
              </a:path>
              <a:path w="601345" h="98425">
                <a:moveTo>
                  <a:pt x="589788" y="53340"/>
                </a:moveTo>
                <a:lnTo>
                  <a:pt x="589788" y="44958"/>
                </a:lnTo>
                <a:lnTo>
                  <a:pt x="582623" y="49184"/>
                </a:lnTo>
                <a:lnTo>
                  <a:pt x="589788" y="53340"/>
                </a:lnTo>
                <a:close/>
              </a:path>
              <a:path w="601345" h="98425">
                <a:moveTo>
                  <a:pt x="596646" y="49530"/>
                </a:moveTo>
                <a:lnTo>
                  <a:pt x="595122" y="45720"/>
                </a:lnTo>
                <a:lnTo>
                  <a:pt x="592475" y="44396"/>
                </a:lnTo>
                <a:lnTo>
                  <a:pt x="595122" y="45950"/>
                </a:lnTo>
                <a:lnTo>
                  <a:pt x="595122" y="52578"/>
                </a:lnTo>
                <a:lnTo>
                  <a:pt x="596646" y="49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80" name="object 17">
            <a:extLst>
              <a:ext uri="{FF2B5EF4-FFF2-40B4-BE49-F238E27FC236}">
                <a16:creationId xmlns:a16="http://schemas.microsoft.com/office/drawing/2014/main" id="{AEC42C95-0ADE-4CDC-8C04-6D247C6B51FE}"/>
              </a:ext>
            </a:extLst>
          </p:cNvPr>
          <p:cNvSpPr txBox="1"/>
          <p:nvPr/>
        </p:nvSpPr>
        <p:spPr>
          <a:xfrm>
            <a:off x="2326221" y="1295699"/>
            <a:ext cx="695885" cy="264575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lang="en-US" sz="1620" dirty="0">
                <a:latin typeface="Symbol"/>
                <a:cs typeface="Symbol"/>
              </a:rPr>
              <a:t></a:t>
            </a:r>
            <a:r>
              <a:rPr lang="en-US" altLang="zh-CN" sz="1620" i="1" spc="-66" dirty="0">
                <a:latin typeface="Symbol"/>
                <a:cs typeface="Symbol"/>
              </a:rPr>
              <a:t></a:t>
            </a:r>
            <a:r>
              <a:rPr lang="en-US" altLang="zh-CN" sz="1620" spc="-202" dirty="0">
                <a:latin typeface="Times New Roman"/>
                <a:cs typeface="Times New Roman"/>
              </a:rPr>
              <a:t> </a:t>
            </a:r>
            <a:r>
              <a:rPr lang="en-US" altLang="zh-CN" sz="1620" i="1" baseline="-23809" dirty="0" err="1">
                <a:latin typeface="Times New Roman"/>
                <a:cs typeface="Times New Roman"/>
              </a:rPr>
              <a:t>xz</a:t>
            </a:r>
            <a:r>
              <a:rPr lang="en-US" altLang="zh-CN" sz="1620" i="1" spc="258" baseline="-23809" dirty="0">
                <a:latin typeface="Times New Roman"/>
                <a:cs typeface="Times New Roman"/>
              </a:rPr>
              <a:t> </a:t>
            </a:r>
            <a:r>
              <a:rPr sz="1620" spc="-44" dirty="0">
                <a:latin typeface="Symbol"/>
                <a:cs typeface="Symbol"/>
              </a:rPr>
              <a:t></a:t>
            </a:r>
            <a:endParaRPr sz="1620" dirty="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109539" y="146950"/>
            <a:ext cx="7253522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Matrix/Contracted Notation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2501" y="1164067"/>
            <a:ext cx="7620560" cy="98908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4483" indent="-302575">
              <a:spcBef>
                <a:spcPts val="88"/>
              </a:spcBef>
              <a:buChar char="•"/>
              <a:tabLst>
                <a:tab pos="313781" algn="l"/>
              </a:tabLst>
            </a:pPr>
            <a:r>
              <a:rPr sz="2118" dirty="0">
                <a:latin typeface="Arial"/>
                <a:cs typeface="Arial"/>
              </a:rPr>
              <a:t>We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often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replace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indices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with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matrix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(contracted)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notation </a:t>
            </a:r>
            <a:r>
              <a:rPr sz="2118" dirty="0">
                <a:latin typeface="Arial"/>
                <a:cs typeface="Arial"/>
              </a:rPr>
              <a:t>for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simplicity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[Voigt,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Lehrbuch</a:t>
            </a:r>
            <a:r>
              <a:rPr sz="2118" u="heavy" spc="-57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118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der</a:t>
            </a:r>
            <a:r>
              <a:rPr sz="2118" u="heavy" spc="-62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118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Kristallphysik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(Teubner </a:t>
            </a:r>
            <a:r>
              <a:rPr sz="2118" dirty="0">
                <a:latin typeface="Arial"/>
                <a:cs typeface="Arial"/>
              </a:rPr>
              <a:t>VErlag,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Berlin,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1910)].</a:t>
            </a:r>
            <a:endParaRPr sz="2118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089" y="4747585"/>
            <a:ext cx="6852956" cy="998422"/>
          </a:xfrm>
          <a:prstGeom prst="rect">
            <a:avLst/>
          </a:prstGeom>
        </p:spPr>
        <p:txBody>
          <a:bodyPr vert="horz" wrap="square" lIns="0" tIns="164726" rIns="0" bIns="0" rtlCol="0">
            <a:spAutoFit/>
          </a:bodyPr>
          <a:lstStyle/>
          <a:p>
            <a:pPr marL="335634" indent="-302015">
              <a:spcBef>
                <a:spcPts val="1297"/>
              </a:spcBef>
              <a:buChar char="•"/>
              <a:tabLst>
                <a:tab pos="335634" algn="l"/>
              </a:tabLst>
            </a:pPr>
            <a:r>
              <a:rPr sz="2118" dirty="0">
                <a:latin typeface="Arial"/>
                <a:cs typeface="Arial"/>
              </a:rPr>
              <a:t>Thus,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Hooke’s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law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is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often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spc="-18" dirty="0">
                <a:latin typeface="Arial"/>
                <a:cs typeface="Arial"/>
              </a:rPr>
              <a:t>re-</a:t>
            </a:r>
            <a:r>
              <a:rPr sz="2118" dirty="0">
                <a:latin typeface="Arial"/>
                <a:cs typeface="Arial"/>
              </a:rPr>
              <a:t>written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in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matrix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form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as:</a:t>
            </a:r>
            <a:endParaRPr sz="2118">
              <a:latin typeface="Arial"/>
              <a:cs typeface="Arial"/>
            </a:endParaRPr>
          </a:p>
          <a:p>
            <a:pPr marL="991213">
              <a:spcBef>
                <a:spcPts val="1306"/>
              </a:spcBef>
              <a:tabLst>
                <a:tab pos="2334870" algn="l"/>
                <a:tab pos="2700762" algn="l"/>
              </a:tabLst>
            </a:pPr>
            <a:r>
              <a:rPr sz="2206" i="1" spc="-75" dirty="0">
                <a:solidFill>
                  <a:srgbClr val="FF0000"/>
                </a:solidFill>
                <a:latin typeface="Symbol"/>
                <a:cs typeface="Symbol"/>
              </a:rPr>
              <a:t></a:t>
            </a:r>
            <a:r>
              <a:rPr sz="2206" spc="-16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53" i="1" baseline="-23809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1853" i="1" spc="649" baseline="-2380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srgbClr val="FF0000"/>
                </a:solidFill>
                <a:latin typeface="Symbol"/>
                <a:cs typeface="Symbol"/>
              </a:rPr>
              <a:t></a:t>
            </a:r>
            <a:r>
              <a:rPr sz="2118" spc="-10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i="1" spc="49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853" i="1" spc="72" baseline="-23809" dirty="0">
                <a:solidFill>
                  <a:srgbClr val="FF0000"/>
                </a:solidFill>
                <a:latin typeface="Times New Roman"/>
                <a:cs typeface="Times New Roman"/>
              </a:rPr>
              <a:t>pq</a:t>
            </a:r>
            <a:r>
              <a:rPr sz="2206" i="1" spc="49" dirty="0">
                <a:solidFill>
                  <a:srgbClr val="FF0000"/>
                </a:solidFill>
                <a:latin typeface="Symbol"/>
                <a:cs typeface="Symbol"/>
              </a:rPr>
              <a:t></a:t>
            </a:r>
            <a:r>
              <a:rPr sz="1853" i="1" spc="72" baseline="-23809" dirty="0">
                <a:solidFill>
                  <a:srgbClr val="FF0000"/>
                </a:solidFill>
                <a:latin typeface="Times New Roman"/>
                <a:cs typeface="Times New Roman"/>
              </a:rPr>
              <a:t>q</a:t>
            </a:r>
            <a:r>
              <a:rPr sz="1853" i="1" baseline="-23809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118" spc="-22" dirty="0">
                <a:latin typeface="Times New Roman"/>
                <a:cs typeface="Times New Roman"/>
              </a:rPr>
              <a:t>or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206" i="1" spc="-49" dirty="0">
                <a:solidFill>
                  <a:srgbClr val="0000FF"/>
                </a:solidFill>
                <a:latin typeface="Symbol"/>
                <a:cs typeface="Symbol"/>
              </a:rPr>
              <a:t></a:t>
            </a:r>
            <a:r>
              <a:rPr sz="2206" spc="-207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53" i="1" baseline="-23809" dirty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sz="1853" i="1" spc="112" baseline="-23809" dirty="0">
                <a:solidFill>
                  <a:srgbClr val="0000FF"/>
                </a:solidFill>
                <a:latin typeface="Times New Roman"/>
                <a:cs typeface="Times New Roman"/>
              </a:rPr>
              <a:t>  </a:t>
            </a:r>
            <a:r>
              <a:rPr sz="2118" dirty="0">
                <a:solidFill>
                  <a:srgbClr val="0000FF"/>
                </a:solidFill>
                <a:latin typeface="Symbol"/>
                <a:cs typeface="Symbol"/>
              </a:rPr>
              <a:t></a:t>
            </a:r>
            <a:r>
              <a:rPr sz="2118" spc="2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118" i="1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853" i="1" baseline="-23809" dirty="0">
                <a:solidFill>
                  <a:srgbClr val="0000FF"/>
                </a:solidFill>
                <a:latin typeface="Times New Roman"/>
                <a:cs typeface="Times New Roman"/>
              </a:rPr>
              <a:t>pq</a:t>
            </a:r>
            <a:r>
              <a:rPr sz="2206" i="1" dirty="0">
                <a:solidFill>
                  <a:srgbClr val="0000FF"/>
                </a:solidFill>
                <a:latin typeface="Symbol"/>
                <a:cs typeface="Symbol"/>
              </a:rPr>
              <a:t></a:t>
            </a:r>
            <a:r>
              <a:rPr sz="2206" spc="-30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53" i="1" spc="-66" baseline="-23809" dirty="0">
                <a:solidFill>
                  <a:srgbClr val="0000FF"/>
                </a:solidFill>
                <a:latin typeface="Times New Roman"/>
                <a:cs typeface="Times New Roman"/>
              </a:rPr>
              <a:t>q</a:t>
            </a:r>
            <a:endParaRPr sz="1853" baseline="-23809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68070" y="2206279"/>
            <a:ext cx="1409140" cy="821575"/>
          </a:xfrm>
          <a:prstGeom prst="rect">
            <a:avLst/>
          </a:prstGeom>
        </p:spPr>
        <p:txBody>
          <a:bodyPr vert="horz" wrap="square" lIns="0" tIns="91888" rIns="0" bIns="0" rtlCol="0">
            <a:spAutoFit/>
          </a:bodyPr>
          <a:lstStyle/>
          <a:p>
            <a:pPr marL="11206">
              <a:spcBef>
                <a:spcPts val="724"/>
              </a:spcBef>
            </a:pPr>
            <a:r>
              <a:rPr sz="2118" i="1" dirty="0">
                <a:latin typeface="Times New Roman"/>
                <a:cs typeface="Times New Roman"/>
              </a:rPr>
              <a:t>xx</a:t>
            </a:r>
            <a:r>
              <a:rPr sz="2118" i="1" spc="-57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</a:t>
            </a:r>
            <a:r>
              <a:rPr sz="2118" spc="-304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11</a:t>
            </a:r>
            <a:r>
              <a:rPr sz="2118" spc="-26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</a:t>
            </a:r>
            <a:r>
              <a:rPr sz="2118" spc="-309" dirty="0">
                <a:latin typeface="Times New Roman"/>
                <a:cs typeface="Times New Roman"/>
              </a:rPr>
              <a:t> </a:t>
            </a:r>
            <a:r>
              <a:rPr sz="2118" spc="-44" dirty="0">
                <a:latin typeface="Times New Roman"/>
                <a:cs typeface="Times New Roman"/>
              </a:rPr>
              <a:t>1</a:t>
            </a:r>
            <a:endParaRPr sz="2118">
              <a:latin typeface="Times New Roman"/>
              <a:cs typeface="Times New Roman"/>
            </a:endParaRPr>
          </a:p>
          <a:p>
            <a:pPr marL="11206">
              <a:spcBef>
                <a:spcPts val="635"/>
              </a:spcBef>
            </a:pPr>
            <a:r>
              <a:rPr sz="2118" i="1" dirty="0">
                <a:latin typeface="Times New Roman"/>
                <a:cs typeface="Times New Roman"/>
              </a:rPr>
              <a:t>yz</a:t>
            </a:r>
            <a:r>
              <a:rPr sz="2118" i="1" spc="-13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</a:t>
            </a:r>
            <a:r>
              <a:rPr sz="2118" spc="-79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23</a:t>
            </a:r>
            <a:r>
              <a:rPr sz="2118" spc="-16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</a:t>
            </a:r>
            <a:r>
              <a:rPr sz="2118" spc="-79" dirty="0">
                <a:latin typeface="Times New Roman"/>
                <a:cs typeface="Times New Roman"/>
              </a:rPr>
              <a:t> </a:t>
            </a:r>
            <a:r>
              <a:rPr sz="2118" spc="-44" dirty="0">
                <a:latin typeface="Times New Roman"/>
                <a:cs typeface="Times New Roman"/>
              </a:rPr>
              <a:t>4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90392" y="2206279"/>
            <a:ext cx="1455644" cy="821575"/>
          </a:xfrm>
          <a:prstGeom prst="rect">
            <a:avLst/>
          </a:prstGeom>
        </p:spPr>
        <p:txBody>
          <a:bodyPr vert="horz" wrap="square" lIns="0" tIns="91888" rIns="0" bIns="0" rtlCol="0">
            <a:spAutoFit/>
          </a:bodyPr>
          <a:lstStyle/>
          <a:p>
            <a:pPr marL="35861">
              <a:spcBef>
                <a:spcPts val="724"/>
              </a:spcBef>
            </a:pPr>
            <a:r>
              <a:rPr sz="2118" i="1" dirty="0">
                <a:latin typeface="Times New Roman"/>
                <a:cs typeface="Times New Roman"/>
              </a:rPr>
              <a:t>yy</a:t>
            </a:r>
            <a:r>
              <a:rPr sz="2118" i="1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</a:t>
            </a:r>
            <a:r>
              <a:rPr sz="2118" spc="-7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22</a:t>
            </a:r>
            <a:r>
              <a:rPr sz="2118" spc="-10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</a:t>
            </a:r>
            <a:r>
              <a:rPr sz="2118" spc="-75" dirty="0">
                <a:latin typeface="Times New Roman"/>
                <a:cs typeface="Times New Roman"/>
              </a:rPr>
              <a:t> </a:t>
            </a:r>
            <a:r>
              <a:rPr sz="2118" spc="-53" dirty="0">
                <a:latin typeface="Times New Roman"/>
                <a:cs typeface="Times New Roman"/>
              </a:rPr>
              <a:t>2</a:t>
            </a:r>
            <a:endParaRPr sz="2118">
              <a:latin typeface="Times New Roman"/>
              <a:cs typeface="Times New Roman"/>
            </a:endParaRPr>
          </a:p>
          <a:p>
            <a:pPr marL="11206">
              <a:spcBef>
                <a:spcPts val="635"/>
              </a:spcBef>
            </a:pPr>
            <a:r>
              <a:rPr sz="2118" i="1" dirty="0">
                <a:latin typeface="Times New Roman"/>
                <a:cs typeface="Times New Roman"/>
              </a:rPr>
              <a:t>xz</a:t>
            </a:r>
            <a:r>
              <a:rPr sz="2118" i="1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</a:t>
            </a:r>
            <a:r>
              <a:rPr sz="2118" spc="-309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13</a:t>
            </a:r>
            <a:r>
              <a:rPr sz="2118" spc="-16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</a:t>
            </a:r>
            <a:r>
              <a:rPr sz="2118" spc="-141" dirty="0">
                <a:latin typeface="Times New Roman"/>
                <a:cs typeface="Times New Roman"/>
              </a:rPr>
              <a:t> </a:t>
            </a:r>
            <a:r>
              <a:rPr sz="2118" spc="-44" dirty="0">
                <a:latin typeface="Times New Roman"/>
                <a:cs typeface="Times New Roman"/>
              </a:rPr>
              <a:t>5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03963" y="2206279"/>
            <a:ext cx="1396813" cy="821575"/>
          </a:xfrm>
          <a:prstGeom prst="rect">
            <a:avLst/>
          </a:prstGeom>
        </p:spPr>
        <p:txBody>
          <a:bodyPr vert="horz" wrap="square" lIns="0" tIns="91888" rIns="0" bIns="0" rtlCol="0">
            <a:spAutoFit/>
          </a:bodyPr>
          <a:lstStyle/>
          <a:p>
            <a:pPr marL="23534">
              <a:spcBef>
                <a:spcPts val="724"/>
              </a:spcBef>
            </a:pPr>
            <a:r>
              <a:rPr sz="2118" i="1" dirty="0">
                <a:latin typeface="Times New Roman"/>
                <a:cs typeface="Times New Roman"/>
              </a:rPr>
              <a:t>zz </a:t>
            </a:r>
            <a:r>
              <a:rPr sz="2118" dirty="0">
                <a:latin typeface="Symbol"/>
                <a:cs typeface="Symbol"/>
              </a:rPr>
              <a:t></a:t>
            </a:r>
            <a:r>
              <a:rPr sz="2118" spc="-141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33</a:t>
            </a:r>
            <a:r>
              <a:rPr sz="2118" spc="-17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</a:t>
            </a:r>
            <a:r>
              <a:rPr sz="2118" spc="-141" dirty="0">
                <a:latin typeface="Times New Roman"/>
                <a:cs typeface="Times New Roman"/>
              </a:rPr>
              <a:t> </a:t>
            </a:r>
            <a:r>
              <a:rPr sz="2118" spc="-44" dirty="0">
                <a:latin typeface="Times New Roman"/>
                <a:cs typeface="Times New Roman"/>
              </a:rPr>
              <a:t>3</a:t>
            </a:r>
            <a:endParaRPr sz="2118">
              <a:latin typeface="Times New Roman"/>
              <a:cs typeface="Times New Roman"/>
            </a:endParaRPr>
          </a:p>
          <a:p>
            <a:pPr marL="11206">
              <a:spcBef>
                <a:spcPts val="635"/>
              </a:spcBef>
            </a:pPr>
            <a:r>
              <a:rPr sz="2118" i="1" dirty="0">
                <a:latin typeface="Times New Roman"/>
                <a:cs typeface="Times New Roman"/>
              </a:rPr>
              <a:t>xy</a:t>
            </a:r>
            <a:r>
              <a:rPr sz="2118" i="1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</a:t>
            </a:r>
            <a:r>
              <a:rPr sz="2118" spc="-30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12</a:t>
            </a:r>
            <a:r>
              <a:rPr sz="2118" spc="-10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</a:t>
            </a:r>
            <a:r>
              <a:rPr sz="2118" spc="-115" dirty="0">
                <a:latin typeface="Times New Roman"/>
                <a:cs typeface="Times New Roman"/>
              </a:rPr>
              <a:t> </a:t>
            </a:r>
            <a:r>
              <a:rPr sz="2118" spc="-44" dirty="0">
                <a:latin typeface="Times New Roman"/>
                <a:cs typeface="Times New Roman"/>
              </a:rPr>
              <a:t>6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62835" y="3290343"/>
            <a:ext cx="3048560" cy="821575"/>
          </a:xfrm>
          <a:prstGeom prst="rect">
            <a:avLst/>
          </a:prstGeom>
        </p:spPr>
        <p:txBody>
          <a:bodyPr vert="horz" wrap="square" lIns="0" tIns="91888" rIns="0" bIns="0" rtlCol="0">
            <a:spAutoFit/>
          </a:bodyPr>
          <a:lstStyle/>
          <a:p>
            <a:pPr marL="44826">
              <a:spcBef>
                <a:spcPts val="724"/>
              </a:spcBef>
              <a:tabLst>
                <a:tab pos="640450" algn="l"/>
                <a:tab pos="1161552" algn="l"/>
                <a:tab pos="1828897" algn="l"/>
                <a:tab pos="2338792" algn="l"/>
                <a:tab pos="2725416" algn="l"/>
              </a:tabLst>
            </a:pPr>
            <a:r>
              <a:rPr sz="3177" spc="-33" baseline="-6944" dirty="0">
                <a:latin typeface="Symbol"/>
                <a:cs typeface="Symbol"/>
              </a:rPr>
              <a:t></a:t>
            </a:r>
            <a:r>
              <a:rPr sz="2118" spc="-22" dirty="0">
                <a:latin typeface="Times New Roman"/>
                <a:cs typeface="Times New Roman"/>
              </a:rPr>
              <a:t>11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22" dirty="0">
                <a:latin typeface="Times New Roman"/>
                <a:cs typeface="Times New Roman"/>
              </a:rPr>
              <a:t>12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9" dirty="0">
                <a:latin typeface="Times New Roman"/>
                <a:cs typeface="Times New Roman"/>
              </a:rPr>
              <a:t>13</a:t>
            </a:r>
            <a:r>
              <a:rPr sz="2118" spc="-269" dirty="0">
                <a:latin typeface="Times New Roman"/>
                <a:cs typeface="Times New Roman"/>
              </a:rPr>
              <a:t> </a:t>
            </a:r>
            <a:r>
              <a:rPr sz="3177" spc="-66" baseline="-6944" dirty="0">
                <a:latin typeface="Symbol"/>
                <a:cs typeface="Symbol"/>
              </a:rPr>
              <a:t></a:t>
            </a:r>
            <a:r>
              <a:rPr sz="3177" baseline="-6944" dirty="0">
                <a:latin typeface="Times New Roman"/>
                <a:cs typeface="Times New Roman"/>
              </a:rPr>
              <a:t>	</a:t>
            </a:r>
            <a:r>
              <a:rPr sz="3177" spc="-13" baseline="-6944" dirty="0">
                <a:latin typeface="Symbol"/>
                <a:cs typeface="Symbol"/>
              </a:rPr>
              <a:t></a:t>
            </a:r>
            <a:r>
              <a:rPr sz="3177" spc="-502" baseline="-6944" dirty="0">
                <a:latin typeface="Times New Roman"/>
                <a:cs typeface="Times New Roman"/>
              </a:rPr>
              <a:t> </a:t>
            </a:r>
            <a:r>
              <a:rPr sz="2118" spc="-44" dirty="0">
                <a:latin typeface="Times New Roman"/>
                <a:cs typeface="Times New Roman"/>
              </a:rPr>
              <a:t>1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Times New Roman"/>
                <a:cs typeface="Times New Roman"/>
              </a:rPr>
              <a:t>6</a:t>
            </a:r>
            <a:r>
              <a:rPr sz="2118" dirty="0">
                <a:latin typeface="Times New Roman"/>
                <a:cs typeface="Times New Roman"/>
              </a:rPr>
              <a:t>	5</a:t>
            </a:r>
            <a:r>
              <a:rPr sz="2118" spc="-304" dirty="0">
                <a:latin typeface="Times New Roman"/>
                <a:cs typeface="Times New Roman"/>
              </a:rPr>
              <a:t> </a:t>
            </a:r>
            <a:r>
              <a:rPr sz="3177" spc="-66" baseline="-6944" dirty="0">
                <a:latin typeface="Symbol"/>
                <a:cs typeface="Symbol"/>
              </a:rPr>
              <a:t></a:t>
            </a:r>
            <a:endParaRPr sz="3177" baseline="-6944" dirty="0">
              <a:latin typeface="Symbol"/>
              <a:cs typeface="Symbol"/>
            </a:endParaRPr>
          </a:p>
          <a:p>
            <a:pPr marL="44826">
              <a:spcBef>
                <a:spcPts val="635"/>
              </a:spcBef>
              <a:tabLst>
                <a:tab pos="655019" algn="l"/>
                <a:tab pos="1176120" algn="l"/>
                <a:tab pos="2340473" algn="l"/>
                <a:tab pos="2727097" algn="l"/>
              </a:tabLst>
            </a:pPr>
            <a:r>
              <a:rPr sz="3177" spc="-66" baseline="23148" dirty="0">
                <a:latin typeface="Symbol"/>
                <a:cs typeface="Symbol"/>
              </a:rPr>
              <a:t></a:t>
            </a:r>
            <a:r>
              <a:rPr sz="3177" baseline="23148" dirty="0">
                <a:latin typeface="Times New Roman"/>
                <a:cs typeface="Times New Roman"/>
              </a:rPr>
              <a:t>	</a:t>
            </a:r>
            <a:r>
              <a:rPr sz="2118" spc="-22" dirty="0">
                <a:latin typeface="Times New Roman"/>
                <a:cs typeface="Times New Roman"/>
              </a:rPr>
              <a:t>22</a:t>
            </a:r>
            <a:r>
              <a:rPr sz="2118" dirty="0">
                <a:latin typeface="Times New Roman"/>
                <a:cs typeface="Times New Roman"/>
              </a:rPr>
              <a:t>	23</a:t>
            </a:r>
            <a:r>
              <a:rPr sz="3177" baseline="23148" dirty="0">
                <a:latin typeface="Symbol"/>
                <a:cs typeface="Symbol"/>
              </a:rPr>
              <a:t></a:t>
            </a:r>
            <a:r>
              <a:rPr sz="3177" spc="19" baseline="2314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</a:t>
            </a:r>
            <a:r>
              <a:rPr sz="2118" spc="-44" dirty="0">
                <a:latin typeface="Times New Roman"/>
                <a:cs typeface="Times New Roman"/>
              </a:rPr>
              <a:t> </a:t>
            </a:r>
            <a:r>
              <a:rPr sz="3177" spc="-66" baseline="23148" dirty="0">
                <a:latin typeface="Symbol"/>
                <a:cs typeface="Symbol"/>
              </a:rPr>
              <a:t></a:t>
            </a:r>
            <a:r>
              <a:rPr sz="3177" baseline="23148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Times New Roman"/>
                <a:cs typeface="Times New Roman"/>
              </a:rPr>
              <a:t>2</a:t>
            </a:r>
            <a:r>
              <a:rPr sz="2118" dirty="0">
                <a:latin typeface="Times New Roman"/>
                <a:cs typeface="Times New Roman"/>
              </a:rPr>
              <a:t>	4</a:t>
            </a:r>
            <a:r>
              <a:rPr sz="2118" spc="-331" dirty="0">
                <a:latin typeface="Times New Roman"/>
                <a:cs typeface="Times New Roman"/>
              </a:rPr>
              <a:t> </a:t>
            </a:r>
            <a:r>
              <a:rPr sz="3177" spc="-66" baseline="23148" dirty="0">
                <a:latin typeface="Symbol"/>
                <a:cs typeface="Symbol"/>
              </a:rPr>
              <a:t></a:t>
            </a:r>
            <a:endParaRPr sz="3177" baseline="23148" dirty="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96453" y="4070838"/>
            <a:ext cx="12606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4" dirty="0">
                <a:latin typeface="Symbol"/>
                <a:cs typeface="Symbol"/>
              </a:rPr>
              <a:t>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01605" y="4177425"/>
            <a:ext cx="461682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118" spc="31" dirty="0">
                <a:latin typeface="Times New Roman"/>
                <a:cs typeface="Times New Roman"/>
              </a:rPr>
              <a:t>33</a:t>
            </a:r>
            <a:r>
              <a:rPr sz="3177" spc="46" baseline="21990" dirty="0">
                <a:latin typeface="Symbol"/>
                <a:cs typeface="Symbol"/>
              </a:rPr>
              <a:t></a:t>
            </a:r>
            <a:endParaRPr sz="3177" baseline="2199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58576" y="4070539"/>
            <a:ext cx="1241612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931258" algn="l"/>
              </a:tabLst>
            </a:pPr>
            <a:r>
              <a:rPr sz="2118" spc="-44" dirty="0">
                <a:latin typeface="Symbol"/>
                <a:cs typeface="Symbol"/>
              </a:rPr>
              <a:t>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3177" baseline="-21990" dirty="0">
                <a:latin typeface="Times New Roman"/>
                <a:cs typeface="Times New Roman"/>
              </a:rPr>
              <a:t>3</a:t>
            </a:r>
            <a:r>
              <a:rPr sz="3177" spc="-496" baseline="-21990" dirty="0">
                <a:latin typeface="Times New Roman"/>
                <a:cs typeface="Times New Roman"/>
              </a:rPr>
              <a:t> </a:t>
            </a:r>
            <a:r>
              <a:rPr sz="2118" spc="-44" dirty="0">
                <a:latin typeface="Symbol"/>
                <a:cs typeface="Symbol"/>
              </a:rPr>
              <a:t></a:t>
            </a:r>
            <a:endParaRPr sz="2118" dirty="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96453" y="4239595"/>
            <a:ext cx="2970119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1429947" algn="l"/>
                <a:tab pos="1795277" algn="l"/>
                <a:tab pos="2855411" algn="l"/>
              </a:tabLst>
            </a:pPr>
            <a:r>
              <a:rPr sz="2118" spc="-44" dirty="0">
                <a:latin typeface="Symbol"/>
                <a:cs typeface="Symbol"/>
              </a:rPr>
              <a:t>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Symbol"/>
                <a:cs typeface="Symbol"/>
              </a:rPr>
              <a:t>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Symbol"/>
                <a:cs typeface="Symbol"/>
              </a:rPr>
              <a:t>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2118" spc="-44" dirty="0">
                <a:latin typeface="Symbol"/>
                <a:cs typeface="Symbol"/>
              </a:rPr>
              <a:t></a:t>
            </a:r>
            <a:endParaRPr sz="2118">
              <a:latin typeface="Symbol"/>
              <a:cs typeface="Symbo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2511" y="3684725"/>
            <a:ext cx="168761" cy="1371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6776" y="4088137"/>
            <a:ext cx="168761" cy="13716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7845" y="3685398"/>
            <a:ext cx="161364" cy="15329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89325" y="4088809"/>
            <a:ext cx="161364" cy="15329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19250" y="4092170"/>
            <a:ext cx="98163" cy="17077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19250" y="3680018"/>
            <a:ext cx="98163" cy="17077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98426" y="4092170"/>
            <a:ext cx="98163" cy="17077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98426" y="3680018"/>
            <a:ext cx="98163" cy="170778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3895849" y="3524706"/>
            <a:ext cx="238125" cy="97490"/>
          </a:xfrm>
          <a:custGeom>
            <a:avLst/>
            <a:gdLst/>
            <a:ahLst/>
            <a:cxnLst/>
            <a:rect l="l" t="t" r="r" b="b"/>
            <a:pathLst>
              <a:path w="269875" h="110489">
                <a:moveTo>
                  <a:pt x="105918" y="10668"/>
                </a:moveTo>
                <a:lnTo>
                  <a:pt x="103632" y="6096"/>
                </a:lnTo>
                <a:lnTo>
                  <a:pt x="100584" y="1524"/>
                </a:lnTo>
                <a:lnTo>
                  <a:pt x="94487" y="0"/>
                </a:lnTo>
                <a:lnTo>
                  <a:pt x="90677" y="3048"/>
                </a:lnTo>
                <a:lnTo>
                  <a:pt x="0" y="55625"/>
                </a:lnTo>
                <a:lnTo>
                  <a:pt x="19050" y="66671"/>
                </a:lnTo>
                <a:lnTo>
                  <a:pt x="19050" y="45720"/>
                </a:lnTo>
                <a:lnTo>
                  <a:pt x="54618" y="45720"/>
                </a:lnTo>
                <a:lnTo>
                  <a:pt x="99822" y="19050"/>
                </a:lnTo>
                <a:lnTo>
                  <a:pt x="104394" y="16763"/>
                </a:lnTo>
                <a:lnTo>
                  <a:pt x="105918" y="10668"/>
                </a:lnTo>
                <a:close/>
              </a:path>
              <a:path w="269875" h="110489">
                <a:moveTo>
                  <a:pt x="54618" y="45720"/>
                </a:moveTo>
                <a:lnTo>
                  <a:pt x="19050" y="45720"/>
                </a:lnTo>
                <a:lnTo>
                  <a:pt x="19050" y="64770"/>
                </a:lnTo>
                <a:lnTo>
                  <a:pt x="23622" y="64770"/>
                </a:lnTo>
                <a:lnTo>
                  <a:pt x="23622" y="47244"/>
                </a:lnTo>
                <a:lnTo>
                  <a:pt x="37950" y="55554"/>
                </a:lnTo>
                <a:lnTo>
                  <a:pt x="54618" y="45720"/>
                </a:lnTo>
                <a:close/>
              </a:path>
              <a:path w="269875" h="110489">
                <a:moveTo>
                  <a:pt x="105918" y="99822"/>
                </a:moveTo>
                <a:lnTo>
                  <a:pt x="104394" y="94487"/>
                </a:lnTo>
                <a:lnTo>
                  <a:pt x="99822" y="91439"/>
                </a:lnTo>
                <a:lnTo>
                  <a:pt x="53839" y="64770"/>
                </a:lnTo>
                <a:lnTo>
                  <a:pt x="19050" y="64770"/>
                </a:lnTo>
                <a:lnTo>
                  <a:pt x="19050" y="66671"/>
                </a:lnTo>
                <a:lnTo>
                  <a:pt x="90677" y="108203"/>
                </a:lnTo>
                <a:lnTo>
                  <a:pt x="94487" y="110489"/>
                </a:lnTo>
                <a:lnTo>
                  <a:pt x="100584" y="108965"/>
                </a:lnTo>
                <a:lnTo>
                  <a:pt x="103632" y="104394"/>
                </a:lnTo>
                <a:lnTo>
                  <a:pt x="105918" y="99822"/>
                </a:lnTo>
                <a:close/>
              </a:path>
              <a:path w="269875" h="110489">
                <a:moveTo>
                  <a:pt x="37950" y="55554"/>
                </a:moveTo>
                <a:lnTo>
                  <a:pt x="23622" y="47244"/>
                </a:lnTo>
                <a:lnTo>
                  <a:pt x="23622" y="64008"/>
                </a:lnTo>
                <a:lnTo>
                  <a:pt x="37950" y="55554"/>
                </a:lnTo>
                <a:close/>
              </a:path>
              <a:path w="269875" h="110489">
                <a:moveTo>
                  <a:pt x="53839" y="64770"/>
                </a:moveTo>
                <a:lnTo>
                  <a:pt x="37950" y="55554"/>
                </a:lnTo>
                <a:lnTo>
                  <a:pt x="23622" y="64008"/>
                </a:lnTo>
                <a:lnTo>
                  <a:pt x="23622" y="64770"/>
                </a:lnTo>
                <a:lnTo>
                  <a:pt x="53839" y="64770"/>
                </a:lnTo>
                <a:close/>
              </a:path>
              <a:path w="269875" h="110489">
                <a:moveTo>
                  <a:pt x="269748" y="64770"/>
                </a:moveTo>
                <a:lnTo>
                  <a:pt x="269748" y="45720"/>
                </a:lnTo>
                <a:lnTo>
                  <a:pt x="54618" y="45720"/>
                </a:lnTo>
                <a:lnTo>
                  <a:pt x="37950" y="55554"/>
                </a:lnTo>
                <a:lnTo>
                  <a:pt x="53839" y="64770"/>
                </a:lnTo>
                <a:lnTo>
                  <a:pt x="269748" y="647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5442261" y="3524706"/>
            <a:ext cx="238125" cy="97490"/>
          </a:xfrm>
          <a:custGeom>
            <a:avLst/>
            <a:gdLst/>
            <a:ahLst/>
            <a:cxnLst/>
            <a:rect l="l" t="t" r="r" b="b"/>
            <a:pathLst>
              <a:path w="269875" h="110489">
                <a:moveTo>
                  <a:pt x="105918" y="10668"/>
                </a:moveTo>
                <a:lnTo>
                  <a:pt x="103632" y="6096"/>
                </a:lnTo>
                <a:lnTo>
                  <a:pt x="100584" y="1524"/>
                </a:lnTo>
                <a:lnTo>
                  <a:pt x="94487" y="0"/>
                </a:lnTo>
                <a:lnTo>
                  <a:pt x="90677" y="3048"/>
                </a:lnTo>
                <a:lnTo>
                  <a:pt x="0" y="55625"/>
                </a:lnTo>
                <a:lnTo>
                  <a:pt x="19050" y="66671"/>
                </a:lnTo>
                <a:lnTo>
                  <a:pt x="19050" y="45720"/>
                </a:lnTo>
                <a:lnTo>
                  <a:pt x="54618" y="45720"/>
                </a:lnTo>
                <a:lnTo>
                  <a:pt x="99822" y="19050"/>
                </a:lnTo>
                <a:lnTo>
                  <a:pt x="104394" y="16763"/>
                </a:lnTo>
                <a:lnTo>
                  <a:pt x="105918" y="10668"/>
                </a:lnTo>
                <a:close/>
              </a:path>
              <a:path w="269875" h="110489">
                <a:moveTo>
                  <a:pt x="54618" y="45720"/>
                </a:moveTo>
                <a:lnTo>
                  <a:pt x="19050" y="45720"/>
                </a:lnTo>
                <a:lnTo>
                  <a:pt x="19050" y="64770"/>
                </a:lnTo>
                <a:lnTo>
                  <a:pt x="23622" y="64770"/>
                </a:lnTo>
                <a:lnTo>
                  <a:pt x="23622" y="47244"/>
                </a:lnTo>
                <a:lnTo>
                  <a:pt x="37950" y="55554"/>
                </a:lnTo>
                <a:lnTo>
                  <a:pt x="54618" y="45720"/>
                </a:lnTo>
                <a:close/>
              </a:path>
              <a:path w="269875" h="110489">
                <a:moveTo>
                  <a:pt x="105918" y="99822"/>
                </a:moveTo>
                <a:lnTo>
                  <a:pt x="104394" y="94487"/>
                </a:lnTo>
                <a:lnTo>
                  <a:pt x="99822" y="91439"/>
                </a:lnTo>
                <a:lnTo>
                  <a:pt x="53839" y="64770"/>
                </a:lnTo>
                <a:lnTo>
                  <a:pt x="19050" y="64770"/>
                </a:lnTo>
                <a:lnTo>
                  <a:pt x="19050" y="66671"/>
                </a:lnTo>
                <a:lnTo>
                  <a:pt x="90677" y="108203"/>
                </a:lnTo>
                <a:lnTo>
                  <a:pt x="94487" y="110489"/>
                </a:lnTo>
                <a:lnTo>
                  <a:pt x="100584" y="108965"/>
                </a:lnTo>
                <a:lnTo>
                  <a:pt x="103632" y="104394"/>
                </a:lnTo>
                <a:lnTo>
                  <a:pt x="105918" y="99822"/>
                </a:lnTo>
                <a:close/>
              </a:path>
              <a:path w="269875" h="110489">
                <a:moveTo>
                  <a:pt x="37950" y="55554"/>
                </a:moveTo>
                <a:lnTo>
                  <a:pt x="23622" y="47244"/>
                </a:lnTo>
                <a:lnTo>
                  <a:pt x="23622" y="64008"/>
                </a:lnTo>
                <a:lnTo>
                  <a:pt x="37950" y="55554"/>
                </a:lnTo>
                <a:close/>
              </a:path>
              <a:path w="269875" h="110489">
                <a:moveTo>
                  <a:pt x="53839" y="64770"/>
                </a:moveTo>
                <a:lnTo>
                  <a:pt x="37950" y="55554"/>
                </a:lnTo>
                <a:lnTo>
                  <a:pt x="23622" y="64008"/>
                </a:lnTo>
                <a:lnTo>
                  <a:pt x="23622" y="64770"/>
                </a:lnTo>
                <a:lnTo>
                  <a:pt x="53839" y="64770"/>
                </a:lnTo>
                <a:close/>
              </a:path>
              <a:path w="269875" h="110489">
                <a:moveTo>
                  <a:pt x="269748" y="64770"/>
                </a:moveTo>
                <a:lnTo>
                  <a:pt x="269748" y="45720"/>
                </a:lnTo>
                <a:lnTo>
                  <a:pt x="54618" y="45720"/>
                </a:lnTo>
                <a:lnTo>
                  <a:pt x="37950" y="55554"/>
                </a:lnTo>
                <a:lnTo>
                  <a:pt x="53839" y="64770"/>
                </a:lnTo>
                <a:lnTo>
                  <a:pt x="269748" y="647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3" name="object 23"/>
          <p:cNvSpPr txBox="1"/>
          <p:nvPr/>
        </p:nvSpPr>
        <p:spPr>
          <a:xfrm>
            <a:off x="1881467" y="6152252"/>
            <a:ext cx="275665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spc="-22" dirty="0">
                <a:latin typeface="Arial"/>
                <a:cs typeface="Arial"/>
              </a:rPr>
              <a:t>row</a:t>
            </a:r>
            <a:endParaRPr sz="1235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16607" y="6152252"/>
            <a:ext cx="527237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spc="-9" dirty="0">
                <a:latin typeface="Arial"/>
                <a:cs typeface="Arial"/>
              </a:rPr>
              <a:t>column</a:t>
            </a:r>
            <a:endParaRPr sz="1235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80259" y="5815853"/>
            <a:ext cx="407894" cy="374276"/>
          </a:xfrm>
          <a:custGeom>
            <a:avLst/>
            <a:gdLst/>
            <a:ahLst/>
            <a:cxnLst/>
            <a:rect l="l" t="t" r="r" b="b"/>
            <a:pathLst>
              <a:path w="462280" h="424179">
                <a:moveTo>
                  <a:pt x="408861" y="55167"/>
                </a:moveTo>
                <a:lnTo>
                  <a:pt x="402255" y="48076"/>
                </a:lnTo>
                <a:lnTo>
                  <a:pt x="1524" y="415290"/>
                </a:lnTo>
                <a:lnTo>
                  <a:pt x="0" y="419100"/>
                </a:lnTo>
                <a:lnTo>
                  <a:pt x="762" y="422148"/>
                </a:lnTo>
                <a:lnTo>
                  <a:pt x="4572" y="423672"/>
                </a:lnTo>
                <a:lnTo>
                  <a:pt x="7620" y="422910"/>
                </a:lnTo>
                <a:lnTo>
                  <a:pt x="408861" y="55167"/>
                </a:lnTo>
                <a:close/>
              </a:path>
              <a:path w="462280" h="424179">
                <a:moveTo>
                  <a:pt x="461772" y="0"/>
                </a:moveTo>
                <a:lnTo>
                  <a:pt x="379476" y="23622"/>
                </a:lnTo>
                <a:lnTo>
                  <a:pt x="402255" y="48076"/>
                </a:lnTo>
                <a:lnTo>
                  <a:pt x="411480" y="39624"/>
                </a:lnTo>
                <a:lnTo>
                  <a:pt x="415290" y="38100"/>
                </a:lnTo>
                <a:lnTo>
                  <a:pt x="418338" y="39624"/>
                </a:lnTo>
                <a:lnTo>
                  <a:pt x="419862" y="43434"/>
                </a:lnTo>
                <a:lnTo>
                  <a:pt x="419862" y="66977"/>
                </a:lnTo>
                <a:lnTo>
                  <a:pt x="431292" y="79248"/>
                </a:lnTo>
                <a:lnTo>
                  <a:pt x="461772" y="0"/>
                </a:lnTo>
                <a:close/>
              </a:path>
              <a:path w="462280" h="424179">
                <a:moveTo>
                  <a:pt x="419862" y="43434"/>
                </a:moveTo>
                <a:lnTo>
                  <a:pt x="418338" y="39624"/>
                </a:lnTo>
                <a:lnTo>
                  <a:pt x="415290" y="38100"/>
                </a:lnTo>
                <a:lnTo>
                  <a:pt x="411480" y="39624"/>
                </a:lnTo>
                <a:lnTo>
                  <a:pt x="402255" y="48076"/>
                </a:lnTo>
                <a:lnTo>
                  <a:pt x="408861" y="55167"/>
                </a:lnTo>
                <a:lnTo>
                  <a:pt x="418338" y="46482"/>
                </a:lnTo>
                <a:lnTo>
                  <a:pt x="419862" y="43434"/>
                </a:lnTo>
                <a:close/>
              </a:path>
              <a:path w="462280" h="424179">
                <a:moveTo>
                  <a:pt x="419862" y="66977"/>
                </a:moveTo>
                <a:lnTo>
                  <a:pt x="419862" y="43434"/>
                </a:lnTo>
                <a:lnTo>
                  <a:pt x="418338" y="46482"/>
                </a:lnTo>
                <a:lnTo>
                  <a:pt x="408861" y="55167"/>
                </a:lnTo>
                <a:lnTo>
                  <a:pt x="419862" y="6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6" name="object 26"/>
          <p:cNvSpPr/>
          <p:nvPr/>
        </p:nvSpPr>
        <p:spPr>
          <a:xfrm>
            <a:off x="2632261" y="5815853"/>
            <a:ext cx="330574" cy="374276"/>
          </a:xfrm>
          <a:custGeom>
            <a:avLst/>
            <a:gdLst/>
            <a:ahLst/>
            <a:cxnLst/>
            <a:rect l="l" t="t" r="r" b="b"/>
            <a:pathLst>
              <a:path w="374650" h="424179">
                <a:moveTo>
                  <a:pt x="78486" y="32004"/>
                </a:moveTo>
                <a:lnTo>
                  <a:pt x="0" y="0"/>
                </a:lnTo>
                <a:lnTo>
                  <a:pt x="21336" y="82296"/>
                </a:lnTo>
                <a:lnTo>
                  <a:pt x="36576" y="68884"/>
                </a:lnTo>
                <a:lnTo>
                  <a:pt x="36576" y="47244"/>
                </a:lnTo>
                <a:lnTo>
                  <a:pt x="38862" y="44196"/>
                </a:lnTo>
                <a:lnTo>
                  <a:pt x="41910" y="42672"/>
                </a:lnTo>
                <a:lnTo>
                  <a:pt x="44958" y="44196"/>
                </a:lnTo>
                <a:lnTo>
                  <a:pt x="53561" y="53937"/>
                </a:lnTo>
                <a:lnTo>
                  <a:pt x="78486" y="32004"/>
                </a:lnTo>
                <a:close/>
              </a:path>
              <a:path w="374650" h="424179">
                <a:moveTo>
                  <a:pt x="53561" y="53937"/>
                </a:moveTo>
                <a:lnTo>
                  <a:pt x="44958" y="44196"/>
                </a:lnTo>
                <a:lnTo>
                  <a:pt x="41910" y="42672"/>
                </a:lnTo>
                <a:lnTo>
                  <a:pt x="38862" y="44196"/>
                </a:lnTo>
                <a:lnTo>
                  <a:pt x="36576" y="47244"/>
                </a:lnTo>
                <a:lnTo>
                  <a:pt x="38100" y="51054"/>
                </a:lnTo>
                <a:lnTo>
                  <a:pt x="46293" y="60333"/>
                </a:lnTo>
                <a:lnTo>
                  <a:pt x="53561" y="53937"/>
                </a:lnTo>
                <a:close/>
              </a:path>
              <a:path w="374650" h="424179">
                <a:moveTo>
                  <a:pt x="46293" y="60333"/>
                </a:moveTo>
                <a:lnTo>
                  <a:pt x="38100" y="51054"/>
                </a:lnTo>
                <a:lnTo>
                  <a:pt x="36576" y="47244"/>
                </a:lnTo>
                <a:lnTo>
                  <a:pt x="36576" y="68884"/>
                </a:lnTo>
                <a:lnTo>
                  <a:pt x="46293" y="60333"/>
                </a:lnTo>
                <a:close/>
              </a:path>
              <a:path w="374650" h="424179">
                <a:moveTo>
                  <a:pt x="374142" y="419100"/>
                </a:moveTo>
                <a:lnTo>
                  <a:pt x="373380" y="416052"/>
                </a:lnTo>
                <a:lnTo>
                  <a:pt x="53561" y="53937"/>
                </a:lnTo>
                <a:lnTo>
                  <a:pt x="46293" y="60333"/>
                </a:lnTo>
                <a:lnTo>
                  <a:pt x="365760" y="422148"/>
                </a:lnTo>
                <a:lnTo>
                  <a:pt x="369570" y="423672"/>
                </a:lnTo>
                <a:lnTo>
                  <a:pt x="372618" y="422910"/>
                </a:lnTo>
                <a:lnTo>
                  <a:pt x="374142" y="419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-46892" y="199738"/>
            <a:ext cx="9190892" cy="503192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567048">
              <a:lnSpc>
                <a:spcPct val="100000"/>
              </a:lnSpc>
              <a:spcBef>
                <a:spcPts val="84"/>
              </a:spcBef>
            </a:pPr>
            <a:r>
              <a:rPr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Additional note about contracted notation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6973" y="1433008"/>
            <a:ext cx="4173631" cy="115201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12923" marR="4483" indent="-201717">
              <a:spcBef>
                <a:spcPts val="88"/>
              </a:spcBef>
              <a:buChar char="•"/>
              <a:tabLst>
                <a:tab pos="212923" algn="l"/>
              </a:tabLst>
            </a:pPr>
            <a:r>
              <a:rPr sz="2471" dirty="0">
                <a:latin typeface="Arial"/>
                <a:cs typeface="Arial"/>
              </a:rPr>
              <a:t>Numbers</a:t>
            </a:r>
            <a:r>
              <a:rPr sz="2471" spc="-49" dirty="0">
                <a:latin typeface="Arial"/>
                <a:cs typeface="Arial"/>
              </a:rPr>
              <a:t> </a:t>
            </a:r>
            <a:r>
              <a:rPr sz="2471" spc="-18" dirty="0">
                <a:latin typeface="Arial"/>
                <a:cs typeface="Arial"/>
              </a:rPr>
              <a:t>1-</a:t>
            </a:r>
            <a:r>
              <a:rPr sz="2471" dirty="0">
                <a:latin typeface="Arial"/>
                <a:cs typeface="Arial"/>
              </a:rPr>
              <a:t>3</a:t>
            </a:r>
            <a:r>
              <a:rPr sz="2471" spc="-49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are</a:t>
            </a:r>
            <a:r>
              <a:rPr sz="2471" spc="-49" dirty="0">
                <a:latin typeface="Arial"/>
                <a:cs typeface="Arial"/>
              </a:rPr>
              <a:t> </a:t>
            </a:r>
            <a:r>
              <a:rPr sz="2471" spc="-9" dirty="0">
                <a:latin typeface="Arial"/>
                <a:cs typeface="Arial"/>
              </a:rPr>
              <a:t>associated </a:t>
            </a:r>
            <a:r>
              <a:rPr sz="2471" dirty="0">
                <a:latin typeface="Arial"/>
                <a:cs typeface="Arial"/>
              </a:rPr>
              <a:t>with</a:t>
            </a:r>
            <a:r>
              <a:rPr sz="2471" spc="-75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normal</a:t>
            </a:r>
            <a:r>
              <a:rPr sz="2471" spc="-79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stresses</a:t>
            </a:r>
            <a:r>
              <a:rPr sz="2471" spc="-75" dirty="0">
                <a:latin typeface="Arial"/>
                <a:cs typeface="Arial"/>
              </a:rPr>
              <a:t> </a:t>
            </a:r>
            <a:r>
              <a:rPr sz="2471" spc="-22" dirty="0">
                <a:latin typeface="Arial"/>
                <a:cs typeface="Arial"/>
              </a:rPr>
              <a:t>and </a:t>
            </a:r>
            <a:r>
              <a:rPr sz="2471" spc="-9" dirty="0">
                <a:latin typeface="Arial"/>
                <a:cs typeface="Arial"/>
              </a:rPr>
              <a:t>strains.</a:t>
            </a:r>
            <a:endParaRPr sz="247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973" y="3091686"/>
            <a:ext cx="4173631" cy="115201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12923" marR="4483" indent="-201717">
              <a:spcBef>
                <a:spcPts val="88"/>
              </a:spcBef>
              <a:buChar char="•"/>
              <a:tabLst>
                <a:tab pos="212923" algn="l"/>
              </a:tabLst>
            </a:pPr>
            <a:r>
              <a:rPr sz="2471" dirty="0">
                <a:latin typeface="Arial"/>
                <a:cs typeface="Arial"/>
              </a:rPr>
              <a:t>Numbers</a:t>
            </a:r>
            <a:r>
              <a:rPr sz="2471" spc="-49" dirty="0">
                <a:latin typeface="Arial"/>
                <a:cs typeface="Arial"/>
              </a:rPr>
              <a:t> </a:t>
            </a:r>
            <a:r>
              <a:rPr sz="2471" spc="-18" dirty="0">
                <a:latin typeface="Arial"/>
                <a:cs typeface="Arial"/>
              </a:rPr>
              <a:t>4-</a:t>
            </a:r>
            <a:r>
              <a:rPr sz="2471" dirty="0">
                <a:latin typeface="Arial"/>
                <a:cs typeface="Arial"/>
              </a:rPr>
              <a:t>6</a:t>
            </a:r>
            <a:r>
              <a:rPr sz="2471" spc="-49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are</a:t>
            </a:r>
            <a:r>
              <a:rPr sz="2471" spc="-49" dirty="0">
                <a:latin typeface="Arial"/>
                <a:cs typeface="Arial"/>
              </a:rPr>
              <a:t> </a:t>
            </a:r>
            <a:r>
              <a:rPr sz="2471" spc="-9" dirty="0">
                <a:latin typeface="Arial"/>
                <a:cs typeface="Arial"/>
              </a:rPr>
              <a:t>associated </a:t>
            </a:r>
            <a:r>
              <a:rPr sz="2471" dirty="0">
                <a:latin typeface="Arial"/>
                <a:cs typeface="Arial"/>
              </a:rPr>
              <a:t>with</a:t>
            </a:r>
            <a:r>
              <a:rPr sz="2471" spc="-66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shear</a:t>
            </a:r>
            <a:r>
              <a:rPr sz="2471" spc="-66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stresses</a:t>
            </a:r>
            <a:r>
              <a:rPr sz="2471" spc="-66" dirty="0">
                <a:latin typeface="Arial"/>
                <a:cs typeface="Arial"/>
              </a:rPr>
              <a:t> </a:t>
            </a:r>
            <a:r>
              <a:rPr sz="2471" spc="-22" dirty="0">
                <a:latin typeface="Arial"/>
                <a:cs typeface="Arial"/>
              </a:rPr>
              <a:t>and </a:t>
            </a:r>
            <a:r>
              <a:rPr sz="2471" spc="-9" dirty="0">
                <a:latin typeface="Arial"/>
                <a:cs typeface="Arial"/>
              </a:rPr>
              <a:t>strains.</a:t>
            </a:r>
            <a:endParaRPr sz="247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973" y="4749672"/>
            <a:ext cx="4310343" cy="153224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12923" marR="4483" indent="-201717">
              <a:spcBef>
                <a:spcPts val="88"/>
              </a:spcBef>
              <a:buChar char="•"/>
              <a:tabLst>
                <a:tab pos="212923" algn="l"/>
              </a:tabLst>
            </a:pPr>
            <a:r>
              <a:rPr sz="2471" dirty="0">
                <a:latin typeface="Arial"/>
                <a:cs typeface="Arial"/>
              </a:rPr>
              <a:t>On</a:t>
            </a:r>
            <a:r>
              <a:rPr sz="2471" spc="-49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the</a:t>
            </a:r>
            <a:r>
              <a:rPr sz="2471" spc="-49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next</a:t>
            </a:r>
            <a:r>
              <a:rPr sz="2471" spc="-44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slide</a:t>
            </a:r>
            <a:r>
              <a:rPr sz="2471" spc="-49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I</a:t>
            </a:r>
            <a:r>
              <a:rPr sz="2471" spc="-40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attempt</a:t>
            </a:r>
            <a:r>
              <a:rPr sz="2471" spc="-44" dirty="0">
                <a:latin typeface="Arial"/>
                <a:cs typeface="Arial"/>
              </a:rPr>
              <a:t> </a:t>
            </a:r>
            <a:r>
              <a:rPr sz="2471" spc="-22" dirty="0">
                <a:latin typeface="Arial"/>
                <a:cs typeface="Arial"/>
              </a:rPr>
              <a:t>to </a:t>
            </a:r>
            <a:r>
              <a:rPr sz="2471" dirty="0">
                <a:latin typeface="Arial"/>
                <a:cs typeface="Arial"/>
              </a:rPr>
              <a:t>show</a:t>
            </a:r>
            <a:r>
              <a:rPr sz="2471" spc="-66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you</a:t>
            </a:r>
            <a:r>
              <a:rPr sz="2471" spc="-62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which</a:t>
            </a:r>
            <a:r>
              <a:rPr sz="2471" spc="-66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stresses</a:t>
            </a:r>
            <a:r>
              <a:rPr sz="2471" spc="-62" dirty="0">
                <a:latin typeface="Arial"/>
                <a:cs typeface="Arial"/>
              </a:rPr>
              <a:t> </a:t>
            </a:r>
            <a:r>
              <a:rPr sz="2471" spc="-22" dirty="0">
                <a:latin typeface="Arial"/>
                <a:cs typeface="Arial"/>
              </a:rPr>
              <a:t>and </a:t>
            </a:r>
            <a:r>
              <a:rPr sz="2471" dirty="0">
                <a:latin typeface="Arial"/>
                <a:cs typeface="Arial"/>
              </a:rPr>
              <a:t>strains</a:t>
            </a:r>
            <a:r>
              <a:rPr sz="2471" spc="-53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are</a:t>
            </a:r>
            <a:r>
              <a:rPr sz="2471" spc="-53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related</a:t>
            </a:r>
            <a:r>
              <a:rPr sz="2471" spc="-49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to</a:t>
            </a:r>
            <a:r>
              <a:rPr sz="2471" spc="-53" dirty="0">
                <a:latin typeface="Arial"/>
                <a:cs typeface="Arial"/>
              </a:rPr>
              <a:t> </a:t>
            </a:r>
            <a:r>
              <a:rPr sz="2471" spc="-18" dirty="0">
                <a:latin typeface="Arial"/>
                <a:cs typeface="Arial"/>
              </a:rPr>
              <a:t>each </a:t>
            </a:r>
            <a:r>
              <a:rPr sz="2471" dirty="0">
                <a:latin typeface="Arial"/>
                <a:cs typeface="Arial"/>
              </a:rPr>
              <a:t>elastic</a:t>
            </a:r>
            <a:r>
              <a:rPr sz="2471" spc="-75" dirty="0">
                <a:latin typeface="Arial"/>
                <a:cs typeface="Arial"/>
              </a:rPr>
              <a:t> </a:t>
            </a:r>
            <a:r>
              <a:rPr sz="2471" spc="-9" dirty="0">
                <a:latin typeface="Arial"/>
                <a:cs typeface="Arial"/>
              </a:rPr>
              <a:t>constant.</a:t>
            </a:r>
            <a:endParaRPr sz="2471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66019" y="4189431"/>
            <a:ext cx="1144681" cy="1006849"/>
          </a:xfrm>
          <a:custGeom>
            <a:avLst/>
            <a:gdLst/>
            <a:ahLst/>
            <a:cxnLst/>
            <a:rect l="l" t="t" r="r" b="b"/>
            <a:pathLst>
              <a:path w="1297304" h="1141095">
                <a:moveTo>
                  <a:pt x="1290828" y="828294"/>
                </a:moveTo>
                <a:lnTo>
                  <a:pt x="1290129" y="828167"/>
                </a:lnTo>
                <a:lnTo>
                  <a:pt x="1290828" y="828560"/>
                </a:lnTo>
                <a:lnTo>
                  <a:pt x="1290828" y="828294"/>
                </a:lnTo>
                <a:close/>
              </a:path>
              <a:path w="1297304" h="1141095">
                <a:moveTo>
                  <a:pt x="1296924" y="832104"/>
                </a:moveTo>
                <a:lnTo>
                  <a:pt x="1290878" y="828611"/>
                </a:lnTo>
                <a:lnTo>
                  <a:pt x="1290129" y="828167"/>
                </a:lnTo>
                <a:lnTo>
                  <a:pt x="1213104" y="783336"/>
                </a:lnTo>
                <a:lnTo>
                  <a:pt x="1210056" y="782574"/>
                </a:lnTo>
                <a:lnTo>
                  <a:pt x="1207008" y="784860"/>
                </a:lnTo>
                <a:lnTo>
                  <a:pt x="1206246" y="788670"/>
                </a:lnTo>
                <a:lnTo>
                  <a:pt x="1208532" y="791718"/>
                </a:lnTo>
                <a:lnTo>
                  <a:pt x="1270279" y="827532"/>
                </a:lnTo>
                <a:lnTo>
                  <a:pt x="469392" y="827532"/>
                </a:lnTo>
                <a:lnTo>
                  <a:pt x="469392" y="26644"/>
                </a:lnTo>
                <a:lnTo>
                  <a:pt x="505206" y="88392"/>
                </a:lnTo>
                <a:lnTo>
                  <a:pt x="508254" y="90678"/>
                </a:lnTo>
                <a:lnTo>
                  <a:pt x="512064" y="89916"/>
                </a:lnTo>
                <a:lnTo>
                  <a:pt x="514350" y="86868"/>
                </a:lnTo>
                <a:lnTo>
                  <a:pt x="513588" y="83820"/>
                </a:lnTo>
                <a:lnTo>
                  <a:pt x="468757" y="6794"/>
                </a:lnTo>
                <a:lnTo>
                  <a:pt x="468630" y="6096"/>
                </a:lnTo>
                <a:lnTo>
                  <a:pt x="468274" y="5969"/>
                </a:lnTo>
                <a:lnTo>
                  <a:pt x="464820" y="0"/>
                </a:lnTo>
                <a:lnTo>
                  <a:pt x="416052" y="83820"/>
                </a:lnTo>
                <a:lnTo>
                  <a:pt x="416052" y="86868"/>
                </a:lnTo>
                <a:lnTo>
                  <a:pt x="418338" y="89916"/>
                </a:lnTo>
                <a:lnTo>
                  <a:pt x="421386" y="90678"/>
                </a:lnTo>
                <a:lnTo>
                  <a:pt x="424434" y="88392"/>
                </a:lnTo>
                <a:lnTo>
                  <a:pt x="460248" y="26644"/>
                </a:lnTo>
                <a:lnTo>
                  <a:pt x="460248" y="829830"/>
                </a:lnTo>
                <a:lnTo>
                  <a:pt x="19926" y="1121892"/>
                </a:lnTo>
                <a:lnTo>
                  <a:pt x="51054" y="1058418"/>
                </a:lnTo>
                <a:lnTo>
                  <a:pt x="51816" y="1054608"/>
                </a:lnTo>
                <a:lnTo>
                  <a:pt x="49530" y="1052322"/>
                </a:lnTo>
                <a:lnTo>
                  <a:pt x="45720" y="1051560"/>
                </a:lnTo>
                <a:lnTo>
                  <a:pt x="42672" y="1053846"/>
                </a:lnTo>
                <a:lnTo>
                  <a:pt x="0" y="1140714"/>
                </a:lnTo>
                <a:lnTo>
                  <a:pt x="3810" y="1140510"/>
                </a:lnTo>
                <a:lnTo>
                  <a:pt x="96012" y="1135430"/>
                </a:lnTo>
                <a:lnTo>
                  <a:pt x="96774" y="1135380"/>
                </a:lnTo>
                <a:lnTo>
                  <a:pt x="99822" y="1133856"/>
                </a:lnTo>
                <a:lnTo>
                  <a:pt x="101346" y="1130046"/>
                </a:lnTo>
                <a:lnTo>
                  <a:pt x="99060" y="1126998"/>
                </a:lnTo>
                <a:lnTo>
                  <a:pt x="96012" y="1125474"/>
                </a:lnTo>
                <a:lnTo>
                  <a:pt x="24866" y="1129779"/>
                </a:lnTo>
                <a:lnTo>
                  <a:pt x="466712" y="836676"/>
                </a:lnTo>
                <a:lnTo>
                  <a:pt x="1270279" y="836676"/>
                </a:lnTo>
                <a:lnTo>
                  <a:pt x="1208532" y="872490"/>
                </a:lnTo>
                <a:lnTo>
                  <a:pt x="1206246" y="875538"/>
                </a:lnTo>
                <a:lnTo>
                  <a:pt x="1207008" y="878586"/>
                </a:lnTo>
                <a:lnTo>
                  <a:pt x="1210056" y="880872"/>
                </a:lnTo>
                <a:lnTo>
                  <a:pt x="1213104" y="880872"/>
                </a:lnTo>
                <a:lnTo>
                  <a:pt x="1291590" y="835215"/>
                </a:lnTo>
                <a:lnTo>
                  <a:pt x="1296924" y="832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6314290" y="5135992"/>
            <a:ext cx="15744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4" dirty="0">
                <a:latin typeface="Times New Roman"/>
                <a:cs typeface="Times New Roman"/>
              </a:rPr>
              <a:t>x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61227" y="4031982"/>
            <a:ext cx="142315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4" dirty="0">
                <a:latin typeface="Times New Roman"/>
                <a:cs typeface="Times New Roman"/>
              </a:rPr>
              <a:t>z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80523" y="4791748"/>
            <a:ext cx="15744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4" dirty="0">
                <a:latin typeface="Times New Roman"/>
                <a:cs typeface="Times New Roman"/>
              </a:rPr>
              <a:t>y</a:t>
            </a:r>
            <a:endParaRPr sz="2118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943096" y="2301632"/>
            <a:ext cx="1706096" cy="1504390"/>
            <a:chOff x="6583108" y="2608516"/>
            <a:chExt cx="1933575" cy="1704975"/>
          </a:xfrm>
        </p:grpSpPr>
        <p:sp>
          <p:nvSpPr>
            <p:cNvPr id="11" name="object 11"/>
            <p:cNvSpPr/>
            <p:nvPr/>
          </p:nvSpPr>
          <p:spPr>
            <a:xfrm>
              <a:off x="7816595" y="3842004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0" y="457200"/>
                  </a:moveTo>
                  <a:lnTo>
                    <a:pt x="68580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7816595" y="2622804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0" y="457200"/>
                  </a:moveTo>
                  <a:lnTo>
                    <a:pt x="68580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6597395" y="2622804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0" y="457200"/>
                  </a:moveTo>
                  <a:lnTo>
                    <a:pt x="685800" y="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6597395" y="3080004"/>
              <a:ext cx="1219200" cy="1219200"/>
            </a:xfrm>
            <a:custGeom>
              <a:avLst/>
              <a:gdLst/>
              <a:ahLst/>
              <a:cxnLst/>
              <a:rect l="l" t="t" r="r" b="b"/>
              <a:pathLst>
                <a:path w="1219200" h="1219200">
                  <a:moveTo>
                    <a:pt x="0" y="0"/>
                  </a:moveTo>
                  <a:lnTo>
                    <a:pt x="0" y="1219199"/>
                  </a:lnTo>
                  <a:lnTo>
                    <a:pt x="1219200" y="1219199"/>
                  </a:lnTo>
                  <a:lnTo>
                    <a:pt x="1219200" y="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7283195" y="2622804"/>
              <a:ext cx="1219200" cy="1219200"/>
            </a:xfrm>
            <a:custGeom>
              <a:avLst/>
              <a:gdLst/>
              <a:ahLst/>
              <a:cxnLst/>
              <a:rect l="l" t="t" r="r" b="b"/>
              <a:pathLst>
                <a:path w="1219200" h="1219200">
                  <a:moveTo>
                    <a:pt x="0" y="0"/>
                  </a:moveTo>
                  <a:lnTo>
                    <a:pt x="266700" y="0"/>
                  </a:lnTo>
                </a:path>
                <a:path w="1219200" h="1219200">
                  <a:moveTo>
                    <a:pt x="342900" y="0"/>
                  </a:moveTo>
                  <a:lnTo>
                    <a:pt x="1219200" y="0"/>
                  </a:lnTo>
                </a:path>
                <a:path w="1219200" h="1219200">
                  <a:moveTo>
                    <a:pt x="1219200" y="882395"/>
                  </a:moveTo>
                  <a:lnTo>
                    <a:pt x="1219200" y="1219200"/>
                  </a:lnTo>
                </a:path>
                <a:path w="1219200" h="1219200">
                  <a:moveTo>
                    <a:pt x="1219200" y="0"/>
                  </a:moveTo>
                  <a:lnTo>
                    <a:pt x="1219200" y="790193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8131301" y="2993898"/>
              <a:ext cx="132715" cy="495300"/>
            </a:xfrm>
            <a:custGeom>
              <a:avLst/>
              <a:gdLst/>
              <a:ahLst/>
              <a:cxnLst/>
              <a:rect l="l" t="t" r="r" b="b"/>
              <a:pathLst>
                <a:path w="132715" h="495300">
                  <a:moveTo>
                    <a:pt x="132588" y="114299"/>
                  </a:moveTo>
                  <a:lnTo>
                    <a:pt x="128777" y="107441"/>
                  </a:lnTo>
                  <a:lnTo>
                    <a:pt x="66294" y="0"/>
                  </a:lnTo>
                  <a:lnTo>
                    <a:pt x="3809" y="107441"/>
                  </a:lnTo>
                  <a:lnTo>
                    <a:pt x="0" y="114299"/>
                  </a:lnTo>
                  <a:lnTo>
                    <a:pt x="2286" y="122681"/>
                  </a:lnTo>
                  <a:lnTo>
                    <a:pt x="9144" y="126491"/>
                  </a:lnTo>
                  <a:lnTo>
                    <a:pt x="16001" y="131063"/>
                  </a:lnTo>
                  <a:lnTo>
                    <a:pt x="25146" y="128777"/>
                  </a:lnTo>
                  <a:lnTo>
                    <a:pt x="28955" y="121919"/>
                  </a:lnTo>
                  <a:lnTo>
                    <a:pt x="52577" y="80854"/>
                  </a:lnTo>
                  <a:lnTo>
                    <a:pt x="52577" y="28955"/>
                  </a:lnTo>
                  <a:lnTo>
                    <a:pt x="80772" y="28955"/>
                  </a:lnTo>
                  <a:lnTo>
                    <a:pt x="80772" y="81476"/>
                  </a:lnTo>
                  <a:lnTo>
                    <a:pt x="104394" y="121919"/>
                  </a:lnTo>
                  <a:lnTo>
                    <a:pt x="108203" y="128777"/>
                  </a:lnTo>
                  <a:lnTo>
                    <a:pt x="116586" y="131063"/>
                  </a:lnTo>
                  <a:lnTo>
                    <a:pt x="123444" y="126491"/>
                  </a:lnTo>
                  <a:lnTo>
                    <a:pt x="130301" y="122681"/>
                  </a:lnTo>
                  <a:lnTo>
                    <a:pt x="132588" y="114299"/>
                  </a:lnTo>
                  <a:close/>
                </a:path>
                <a:path w="132715" h="495300">
                  <a:moveTo>
                    <a:pt x="95250" y="467105"/>
                  </a:moveTo>
                  <a:lnTo>
                    <a:pt x="92975" y="455830"/>
                  </a:lnTo>
                  <a:lnTo>
                    <a:pt x="86772" y="446627"/>
                  </a:lnTo>
                  <a:lnTo>
                    <a:pt x="77569" y="440424"/>
                  </a:lnTo>
                  <a:lnTo>
                    <a:pt x="66294" y="438149"/>
                  </a:lnTo>
                  <a:lnTo>
                    <a:pt x="55459" y="440424"/>
                  </a:lnTo>
                  <a:lnTo>
                    <a:pt x="46481" y="446627"/>
                  </a:lnTo>
                  <a:lnTo>
                    <a:pt x="40362" y="455830"/>
                  </a:lnTo>
                  <a:lnTo>
                    <a:pt x="38100" y="467105"/>
                  </a:lnTo>
                  <a:lnTo>
                    <a:pt x="40362" y="477940"/>
                  </a:lnTo>
                  <a:lnTo>
                    <a:pt x="46481" y="486917"/>
                  </a:lnTo>
                  <a:lnTo>
                    <a:pt x="52577" y="491073"/>
                  </a:lnTo>
                  <a:lnTo>
                    <a:pt x="52577" y="467105"/>
                  </a:lnTo>
                  <a:lnTo>
                    <a:pt x="80772" y="467105"/>
                  </a:lnTo>
                  <a:lnTo>
                    <a:pt x="80772" y="490908"/>
                  </a:lnTo>
                  <a:lnTo>
                    <a:pt x="86772" y="486917"/>
                  </a:lnTo>
                  <a:lnTo>
                    <a:pt x="92975" y="477940"/>
                  </a:lnTo>
                  <a:lnTo>
                    <a:pt x="95250" y="467105"/>
                  </a:lnTo>
                  <a:close/>
                </a:path>
                <a:path w="132715" h="495300">
                  <a:moveTo>
                    <a:pt x="80772" y="81476"/>
                  </a:moveTo>
                  <a:lnTo>
                    <a:pt x="80772" y="28955"/>
                  </a:lnTo>
                  <a:lnTo>
                    <a:pt x="52577" y="28955"/>
                  </a:lnTo>
                  <a:lnTo>
                    <a:pt x="52577" y="80854"/>
                  </a:lnTo>
                  <a:lnTo>
                    <a:pt x="54101" y="78204"/>
                  </a:lnTo>
                  <a:lnTo>
                    <a:pt x="54101" y="35813"/>
                  </a:lnTo>
                  <a:lnTo>
                    <a:pt x="78486" y="35813"/>
                  </a:lnTo>
                  <a:lnTo>
                    <a:pt x="78486" y="77562"/>
                  </a:lnTo>
                  <a:lnTo>
                    <a:pt x="80772" y="81476"/>
                  </a:lnTo>
                  <a:close/>
                </a:path>
                <a:path w="132715" h="495300">
                  <a:moveTo>
                    <a:pt x="66294" y="438149"/>
                  </a:moveTo>
                  <a:lnTo>
                    <a:pt x="66294" y="57009"/>
                  </a:lnTo>
                  <a:lnTo>
                    <a:pt x="52577" y="80854"/>
                  </a:lnTo>
                  <a:lnTo>
                    <a:pt x="52577" y="442415"/>
                  </a:lnTo>
                  <a:lnTo>
                    <a:pt x="55459" y="440424"/>
                  </a:lnTo>
                  <a:lnTo>
                    <a:pt x="66294" y="438149"/>
                  </a:lnTo>
                  <a:close/>
                </a:path>
                <a:path w="132715" h="495300">
                  <a:moveTo>
                    <a:pt x="80772" y="490908"/>
                  </a:moveTo>
                  <a:lnTo>
                    <a:pt x="80772" y="467105"/>
                  </a:lnTo>
                  <a:lnTo>
                    <a:pt x="52577" y="467105"/>
                  </a:lnTo>
                  <a:lnTo>
                    <a:pt x="52577" y="491073"/>
                  </a:lnTo>
                  <a:lnTo>
                    <a:pt x="55459" y="493037"/>
                  </a:lnTo>
                  <a:lnTo>
                    <a:pt x="66294" y="495299"/>
                  </a:lnTo>
                  <a:lnTo>
                    <a:pt x="77569" y="493037"/>
                  </a:lnTo>
                  <a:lnTo>
                    <a:pt x="80772" y="490908"/>
                  </a:lnTo>
                  <a:close/>
                </a:path>
                <a:path w="132715" h="495300">
                  <a:moveTo>
                    <a:pt x="78486" y="35813"/>
                  </a:moveTo>
                  <a:lnTo>
                    <a:pt x="54101" y="35813"/>
                  </a:lnTo>
                  <a:lnTo>
                    <a:pt x="66294" y="56688"/>
                  </a:lnTo>
                  <a:lnTo>
                    <a:pt x="66294" y="57009"/>
                  </a:lnTo>
                  <a:lnTo>
                    <a:pt x="78486" y="35813"/>
                  </a:lnTo>
                  <a:close/>
                </a:path>
                <a:path w="132715" h="495300">
                  <a:moveTo>
                    <a:pt x="80772" y="442582"/>
                  </a:moveTo>
                  <a:lnTo>
                    <a:pt x="80772" y="81476"/>
                  </a:lnTo>
                  <a:lnTo>
                    <a:pt x="54101" y="35813"/>
                  </a:lnTo>
                  <a:lnTo>
                    <a:pt x="54101" y="78204"/>
                  </a:lnTo>
                  <a:lnTo>
                    <a:pt x="66294" y="57009"/>
                  </a:lnTo>
                  <a:lnTo>
                    <a:pt x="66294" y="438149"/>
                  </a:lnTo>
                  <a:lnTo>
                    <a:pt x="77569" y="440424"/>
                  </a:lnTo>
                  <a:lnTo>
                    <a:pt x="80772" y="442582"/>
                  </a:lnTo>
                  <a:close/>
                </a:path>
                <a:path w="132715" h="495300">
                  <a:moveTo>
                    <a:pt x="78486" y="77562"/>
                  </a:moveTo>
                  <a:lnTo>
                    <a:pt x="78486" y="35813"/>
                  </a:lnTo>
                  <a:lnTo>
                    <a:pt x="66294" y="57009"/>
                  </a:lnTo>
                  <a:lnTo>
                    <a:pt x="66294" y="56688"/>
                  </a:lnTo>
                  <a:lnTo>
                    <a:pt x="78486" y="7756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431069" y="2546424"/>
            <a:ext cx="12326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82074" y="1943989"/>
            <a:ext cx="12326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48487" y="3207333"/>
            <a:ext cx="11205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588" spc="-44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26411" y="2791819"/>
            <a:ext cx="12326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51900" y="2843381"/>
            <a:ext cx="117101" cy="437029"/>
          </a:xfrm>
          <a:custGeom>
            <a:avLst/>
            <a:gdLst/>
            <a:ahLst/>
            <a:cxnLst/>
            <a:rect l="l" t="t" r="r" b="b"/>
            <a:pathLst>
              <a:path w="132715" h="495300">
                <a:moveTo>
                  <a:pt x="132588" y="114299"/>
                </a:moveTo>
                <a:lnTo>
                  <a:pt x="128777" y="107441"/>
                </a:lnTo>
                <a:lnTo>
                  <a:pt x="66294" y="0"/>
                </a:lnTo>
                <a:lnTo>
                  <a:pt x="3809" y="107441"/>
                </a:lnTo>
                <a:lnTo>
                  <a:pt x="0" y="114299"/>
                </a:lnTo>
                <a:lnTo>
                  <a:pt x="2286" y="122681"/>
                </a:lnTo>
                <a:lnTo>
                  <a:pt x="9144" y="126491"/>
                </a:lnTo>
                <a:lnTo>
                  <a:pt x="16001" y="131063"/>
                </a:lnTo>
                <a:lnTo>
                  <a:pt x="25146" y="128777"/>
                </a:lnTo>
                <a:lnTo>
                  <a:pt x="28955" y="121919"/>
                </a:lnTo>
                <a:lnTo>
                  <a:pt x="52577" y="80854"/>
                </a:lnTo>
                <a:lnTo>
                  <a:pt x="52577" y="28955"/>
                </a:lnTo>
                <a:lnTo>
                  <a:pt x="80772" y="28955"/>
                </a:lnTo>
                <a:lnTo>
                  <a:pt x="80772" y="81476"/>
                </a:lnTo>
                <a:lnTo>
                  <a:pt x="104394" y="121919"/>
                </a:lnTo>
                <a:lnTo>
                  <a:pt x="108203" y="128777"/>
                </a:lnTo>
                <a:lnTo>
                  <a:pt x="116586" y="131063"/>
                </a:lnTo>
                <a:lnTo>
                  <a:pt x="123444" y="126491"/>
                </a:lnTo>
                <a:lnTo>
                  <a:pt x="130301" y="122681"/>
                </a:lnTo>
                <a:lnTo>
                  <a:pt x="132588" y="114299"/>
                </a:lnTo>
                <a:close/>
              </a:path>
              <a:path w="132715" h="495300">
                <a:moveTo>
                  <a:pt x="95250" y="467105"/>
                </a:moveTo>
                <a:lnTo>
                  <a:pt x="92975" y="455830"/>
                </a:lnTo>
                <a:lnTo>
                  <a:pt x="86772" y="446627"/>
                </a:lnTo>
                <a:lnTo>
                  <a:pt x="77569" y="440424"/>
                </a:lnTo>
                <a:lnTo>
                  <a:pt x="66294" y="438149"/>
                </a:lnTo>
                <a:lnTo>
                  <a:pt x="55459" y="440424"/>
                </a:lnTo>
                <a:lnTo>
                  <a:pt x="46481" y="446627"/>
                </a:lnTo>
                <a:lnTo>
                  <a:pt x="40362" y="455830"/>
                </a:lnTo>
                <a:lnTo>
                  <a:pt x="38100" y="467105"/>
                </a:lnTo>
                <a:lnTo>
                  <a:pt x="40362" y="477940"/>
                </a:lnTo>
                <a:lnTo>
                  <a:pt x="46481" y="486917"/>
                </a:lnTo>
                <a:lnTo>
                  <a:pt x="52577" y="491073"/>
                </a:lnTo>
                <a:lnTo>
                  <a:pt x="52577" y="467105"/>
                </a:lnTo>
                <a:lnTo>
                  <a:pt x="80772" y="467105"/>
                </a:lnTo>
                <a:lnTo>
                  <a:pt x="80772" y="490908"/>
                </a:lnTo>
                <a:lnTo>
                  <a:pt x="86772" y="486917"/>
                </a:lnTo>
                <a:lnTo>
                  <a:pt x="92975" y="477940"/>
                </a:lnTo>
                <a:lnTo>
                  <a:pt x="95250" y="467105"/>
                </a:lnTo>
                <a:close/>
              </a:path>
              <a:path w="132715" h="495300">
                <a:moveTo>
                  <a:pt x="80772" y="81476"/>
                </a:moveTo>
                <a:lnTo>
                  <a:pt x="80772" y="28955"/>
                </a:lnTo>
                <a:lnTo>
                  <a:pt x="52577" y="28955"/>
                </a:lnTo>
                <a:lnTo>
                  <a:pt x="52577" y="80854"/>
                </a:lnTo>
                <a:lnTo>
                  <a:pt x="54101" y="78204"/>
                </a:lnTo>
                <a:lnTo>
                  <a:pt x="54101" y="35813"/>
                </a:lnTo>
                <a:lnTo>
                  <a:pt x="78486" y="35813"/>
                </a:lnTo>
                <a:lnTo>
                  <a:pt x="78486" y="77562"/>
                </a:lnTo>
                <a:lnTo>
                  <a:pt x="80772" y="81476"/>
                </a:lnTo>
                <a:close/>
              </a:path>
              <a:path w="132715" h="495300">
                <a:moveTo>
                  <a:pt x="66294" y="438149"/>
                </a:moveTo>
                <a:lnTo>
                  <a:pt x="66294" y="57009"/>
                </a:lnTo>
                <a:lnTo>
                  <a:pt x="52577" y="80854"/>
                </a:lnTo>
                <a:lnTo>
                  <a:pt x="52577" y="442415"/>
                </a:lnTo>
                <a:lnTo>
                  <a:pt x="55459" y="440424"/>
                </a:lnTo>
                <a:lnTo>
                  <a:pt x="66294" y="438149"/>
                </a:lnTo>
                <a:close/>
              </a:path>
              <a:path w="132715" h="495300">
                <a:moveTo>
                  <a:pt x="80772" y="490908"/>
                </a:moveTo>
                <a:lnTo>
                  <a:pt x="80772" y="467105"/>
                </a:lnTo>
                <a:lnTo>
                  <a:pt x="52577" y="467105"/>
                </a:lnTo>
                <a:lnTo>
                  <a:pt x="52577" y="491073"/>
                </a:lnTo>
                <a:lnTo>
                  <a:pt x="55459" y="493037"/>
                </a:lnTo>
                <a:lnTo>
                  <a:pt x="66294" y="495299"/>
                </a:lnTo>
                <a:lnTo>
                  <a:pt x="77569" y="493037"/>
                </a:lnTo>
                <a:lnTo>
                  <a:pt x="80772" y="490908"/>
                </a:lnTo>
                <a:close/>
              </a:path>
              <a:path w="132715" h="495300">
                <a:moveTo>
                  <a:pt x="78486" y="35813"/>
                </a:moveTo>
                <a:lnTo>
                  <a:pt x="54101" y="35813"/>
                </a:lnTo>
                <a:lnTo>
                  <a:pt x="66294" y="56688"/>
                </a:lnTo>
                <a:lnTo>
                  <a:pt x="66294" y="57009"/>
                </a:lnTo>
                <a:lnTo>
                  <a:pt x="78486" y="35813"/>
                </a:lnTo>
                <a:close/>
              </a:path>
              <a:path w="132715" h="495300">
                <a:moveTo>
                  <a:pt x="80772" y="442582"/>
                </a:moveTo>
                <a:lnTo>
                  <a:pt x="80772" y="81476"/>
                </a:lnTo>
                <a:lnTo>
                  <a:pt x="54101" y="35813"/>
                </a:lnTo>
                <a:lnTo>
                  <a:pt x="54101" y="78204"/>
                </a:lnTo>
                <a:lnTo>
                  <a:pt x="66294" y="57009"/>
                </a:lnTo>
                <a:lnTo>
                  <a:pt x="66294" y="438149"/>
                </a:lnTo>
                <a:lnTo>
                  <a:pt x="77569" y="440424"/>
                </a:lnTo>
                <a:lnTo>
                  <a:pt x="80772" y="442582"/>
                </a:lnTo>
                <a:close/>
              </a:path>
              <a:path w="132715" h="495300">
                <a:moveTo>
                  <a:pt x="78486" y="77562"/>
                </a:moveTo>
                <a:lnTo>
                  <a:pt x="78486" y="35813"/>
                </a:lnTo>
                <a:lnTo>
                  <a:pt x="66294" y="57009"/>
                </a:lnTo>
                <a:lnTo>
                  <a:pt x="66294" y="56688"/>
                </a:lnTo>
                <a:lnTo>
                  <a:pt x="78486" y="775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2" name="object 22"/>
          <p:cNvSpPr txBox="1"/>
          <p:nvPr/>
        </p:nvSpPr>
        <p:spPr>
          <a:xfrm>
            <a:off x="6317428" y="2764938"/>
            <a:ext cx="11205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588" spc="-44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486861" y="3197038"/>
            <a:ext cx="437029" cy="117101"/>
          </a:xfrm>
          <a:custGeom>
            <a:avLst/>
            <a:gdLst/>
            <a:ahLst/>
            <a:cxnLst/>
            <a:rect l="l" t="t" r="r" b="b"/>
            <a:pathLst>
              <a:path w="495300" h="132714">
                <a:moveTo>
                  <a:pt x="52717" y="51815"/>
                </a:moveTo>
                <a:lnTo>
                  <a:pt x="48672" y="45815"/>
                </a:lnTo>
                <a:lnTo>
                  <a:pt x="39469" y="39612"/>
                </a:lnTo>
                <a:lnTo>
                  <a:pt x="28194" y="37337"/>
                </a:lnTo>
                <a:lnTo>
                  <a:pt x="17359" y="39612"/>
                </a:lnTo>
                <a:lnTo>
                  <a:pt x="8381" y="45815"/>
                </a:lnTo>
                <a:lnTo>
                  <a:pt x="2262" y="55018"/>
                </a:lnTo>
                <a:lnTo>
                  <a:pt x="0" y="66293"/>
                </a:lnTo>
                <a:lnTo>
                  <a:pt x="2262" y="77128"/>
                </a:lnTo>
                <a:lnTo>
                  <a:pt x="8381" y="86105"/>
                </a:lnTo>
                <a:lnTo>
                  <a:pt x="17359" y="92225"/>
                </a:lnTo>
                <a:lnTo>
                  <a:pt x="28194" y="94487"/>
                </a:lnTo>
                <a:lnTo>
                  <a:pt x="28194" y="51815"/>
                </a:lnTo>
                <a:lnTo>
                  <a:pt x="52717" y="51815"/>
                </a:lnTo>
                <a:close/>
              </a:path>
              <a:path w="495300" h="132714">
                <a:moveTo>
                  <a:pt x="57150" y="66293"/>
                </a:moveTo>
                <a:lnTo>
                  <a:pt x="54875" y="55018"/>
                </a:lnTo>
                <a:lnTo>
                  <a:pt x="52717" y="51815"/>
                </a:lnTo>
                <a:lnTo>
                  <a:pt x="28194" y="51815"/>
                </a:lnTo>
                <a:lnTo>
                  <a:pt x="28194" y="80010"/>
                </a:lnTo>
                <a:lnTo>
                  <a:pt x="52884" y="80010"/>
                </a:lnTo>
                <a:lnTo>
                  <a:pt x="54875" y="77128"/>
                </a:lnTo>
                <a:lnTo>
                  <a:pt x="57150" y="66293"/>
                </a:lnTo>
                <a:close/>
              </a:path>
              <a:path w="495300" h="132714">
                <a:moveTo>
                  <a:pt x="52884" y="80010"/>
                </a:moveTo>
                <a:lnTo>
                  <a:pt x="28194" y="80010"/>
                </a:lnTo>
                <a:lnTo>
                  <a:pt x="28194" y="94487"/>
                </a:lnTo>
                <a:lnTo>
                  <a:pt x="39469" y="92225"/>
                </a:lnTo>
                <a:lnTo>
                  <a:pt x="48672" y="86106"/>
                </a:lnTo>
                <a:lnTo>
                  <a:pt x="52884" y="80010"/>
                </a:lnTo>
                <a:close/>
              </a:path>
              <a:path w="495300" h="132714">
                <a:moveTo>
                  <a:pt x="437959" y="65912"/>
                </a:moveTo>
                <a:lnTo>
                  <a:pt x="413823" y="51815"/>
                </a:lnTo>
                <a:lnTo>
                  <a:pt x="52717" y="51815"/>
                </a:lnTo>
                <a:lnTo>
                  <a:pt x="54875" y="55018"/>
                </a:lnTo>
                <a:lnTo>
                  <a:pt x="57150" y="66293"/>
                </a:lnTo>
                <a:lnTo>
                  <a:pt x="57150" y="80010"/>
                </a:lnTo>
                <a:lnTo>
                  <a:pt x="413823" y="80010"/>
                </a:lnTo>
                <a:lnTo>
                  <a:pt x="437959" y="65912"/>
                </a:lnTo>
                <a:close/>
              </a:path>
              <a:path w="495300" h="132714">
                <a:moveTo>
                  <a:pt x="57150" y="80010"/>
                </a:moveTo>
                <a:lnTo>
                  <a:pt x="57150" y="66293"/>
                </a:lnTo>
                <a:lnTo>
                  <a:pt x="54875" y="77128"/>
                </a:lnTo>
                <a:lnTo>
                  <a:pt x="52884" y="80010"/>
                </a:lnTo>
                <a:lnTo>
                  <a:pt x="57150" y="80010"/>
                </a:lnTo>
                <a:close/>
              </a:path>
              <a:path w="495300" h="132714">
                <a:moveTo>
                  <a:pt x="495300" y="66293"/>
                </a:moveTo>
                <a:lnTo>
                  <a:pt x="387857" y="3810"/>
                </a:lnTo>
                <a:lnTo>
                  <a:pt x="381000" y="0"/>
                </a:lnTo>
                <a:lnTo>
                  <a:pt x="372618" y="2286"/>
                </a:lnTo>
                <a:lnTo>
                  <a:pt x="368807" y="9143"/>
                </a:lnTo>
                <a:lnTo>
                  <a:pt x="364235" y="16001"/>
                </a:lnTo>
                <a:lnTo>
                  <a:pt x="366522" y="24384"/>
                </a:lnTo>
                <a:lnTo>
                  <a:pt x="373379" y="28193"/>
                </a:lnTo>
                <a:lnTo>
                  <a:pt x="413823" y="51815"/>
                </a:lnTo>
                <a:lnTo>
                  <a:pt x="466344" y="51815"/>
                </a:lnTo>
                <a:lnTo>
                  <a:pt x="466344" y="82928"/>
                </a:lnTo>
                <a:lnTo>
                  <a:pt x="495300" y="66293"/>
                </a:lnTo>
                <a:close/>
              </a:path>
              <a:path w="495300" h="132714">
                <a:moveTo>
                  <a:pt x="466344" y="82928"/>
                </a:moveTo>
                <a:lnTo>
                  <a:pt x="466344" y="80010"/>
                </a:lnTo>
                <a:lnTo>
                  <a:pt x="413823" y="80010"/>
                </a:lnTo>
                <a:lnTo>
                  <a:pt x="373379" y="103631"/>
                </a:lnTo>
                <a:lnTo>
                  <a:pt x="366522" y="107441"/>
                </a:lnTo>
                <a:lnTo>
                  <a:pt x="364235" y="116586"/>
                </a:lnTo>
                <a:lnTo>
                  <a:pt x="368807" y="123443"/>
                </a:lnTo>
                <a:lnTo>
                  <a:pt x="372618" y="130301"/>
                </a:lnTo>
                <a:lnTo>
                  <a:pt x="381000" y="132587"/>
                </a:lnTo>
                <a:lnTo>
                  <a:pt x="387857" y="128015"/>
                </a:lnTo>
                <a:lnTo>
                  <a:pt x="466344" y="82928"/>
                </a:lnTo>
                <a:close/>
              </a:path>
              <a:path w="495300" h="132714">
                <a:moveTo>
                  <a:pt x="466344" y="80010"/>
                </a:moveTo>
                <a:lnTo>
                  <a:pt x="466344" y="51815"/>
                </a:lnTo>
                <a:lnTo>
                  <a:pt x="413823" y="51815"/>
                </a:lnTo>
                <a:lnTo>
                  <a:pt x="437959" y="65912"/>
                </a:lnTo>
                <a:lnTo>
                  <a:pt x="459485" y="53339"/>
                </a:lnTo>
                <a:lnTo>
                  <a:pt x="459485" y="80010"/>
                </a:lnTo>
                <a:lnTo>
                  <a:pt x="466344" y="80010"/>
                </a:lnTo>
                <a:close/>
              </a:path>
              <a:path w="495300" h="132714">
                <a:moveTo>
                  <a:pt x="459485" y="80010"/>
                </a:moveTo>
                <a:lnTo>
                  <a:pt x="459485" y="78486"/>
                </a:lnTo>
                <a:lnTo>
                  <a:pt x="437959" y="65912"/>
                </a:lnTo>
                <a:lnTo>
                  <a:pt x="413823" y="80010"/>
                </a:lnTo>
                <a:lnTo>
                  <a:pt x="459485" y="80010"/>
                </a:lnTo>
                <a:close/>
              </a:path>
              <a:path w="495300" h="132714">
                <a:moveTo>
                  <a:pt x="459485" y="78486"/>
                </a:moveTo>
                <a:lnTo>
                  <a:pt x="459485" y="53339"/>
                </a:lnTo>
                <a:lnTo>
                  <a:pt x="437959" y="65912"/>
                </a:lnTo>
                <a:lnTo>
                  <a:pt x="459485" y="7848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 txBox="1"/>
          <p:nvPr/>
        </p:nvSpPr>
        <p:spPr>
          <a:xfrm>
            <a:off x="6788075" y="2953871"/>
            <a:ext cx="11205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588" spc="-44" dirty="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endParaRPr sz="1588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088827" y="2112533"/>
            <a:ext cx="1746997" cy="1423147"/>
            <a:chOff x="6748271" y="2394204"/>
            <a:chExt cx="1979930" cy="1612900"/>
          </a:xfrm>
        </p:grpSpPr>
        <p:sp>
          <p:nvSpPr>
            <p:cNvPr id="26" name="object 26"/>
            <p:cNvSpPr/>
            <p:nvPr/>
          </p:nvSpPr>
          <p:spPr>
            <a:xfrm>
              <a:off x="7872221" y="3432571"/>
              <a:ext cx="355600" cy="245745"/>
            </a:xfrm>
            <a:custGeom>
              <a:avLst/>
              <a:gdLst/>
              <a:ahLst/>
              <a:cxnLst/>
              <a:rect l="l" t="t" r="r" b="b"/>
              <a:pathLst>
                <a:path w="355600" h="245745">
                  <a:moveTo>
                    <a:pt x="83819" y="139684"/>
                  </a:moveTo>
                  <a:lnTo>
                    <a:pt x="80771" y="131302"/>
                  </a:lnTo>
                  <a:lnTo>
                    <a:pt x="73913" y="128254"/>
                  </a:lnTo>
                  <a:lnTo>
                    <a:pt x="67055" y="124444"/>
                  </a:lnTo>
                  <a:lnTo>
                    <a:pt x="57911" y="127492"/>
                  </a:lnTo>
                  <a:lnTo>
                    <a:pt x="54863" y="134350"/>
                  </a:lnTo>
                  <a:lnTo>
                    <a:pt x="0" y="245602"/>
                  </a:lnTo>
                  <a:lnTo>
                    <a:pt x="16001" y="244620"/>
                  </a:lnTo>
                  <a:lnTo>
                    <a:pt x="16001" y="218170"/>
                  </a:lnTo>
                  <a:lnTo>
                    <a:pt x="60245" y="188711"/>
                  </a:lnTo>
                  <a:lnTo>
                    <a:pt x="80771" y="147304"/>
                  </a:lnTo>
                  <a:lnTo>
                    <a:pt x="83819" y="139684"/>
                  </a:lnTo>
                  <a:close/>
                </a:path>
                <a:path w="355600" h="245745">
                  <a:moveTo>
                    <a:pt x="60245" y="188711"/>
                  </a:moveTo>
                  <a:lnTo>
                    <a:pt x="16001" y="218170"/>
                  </a:lnTo>
                  <a:lnTo>
                    <a:pt x="22859" y="228293"/>
                  </a:lnTo>
                  <a:lnTo>
                    <a:pt x="22859" y="215884"/>
                  </a:lnTo>
                  <a:lnTo>
                    <a:pt x="47527" y="214366"/>
                  </a:lnTo>
                  <a:lnTo>
                    <a:pt x="60245" y="188711"/>
                  </a:lnTo>
                  <a:close/>
                </a:path>
                <a:path w="355600" h="245745">
                  <a:moveTo>
                    <a:pt x="137921" y="231124"/>
                  </a:moveTo>
                  <a:lnTo>
                    <a:pt x="137159" y="223504"/>
                  </a:lnTo>
                  <a:lnTo>
                    <a:pt x="137159" y="215122"/>
                  </a:lnTo>
                  <a:lnTo>
                    <a:pt x="130301" y="209026"/>
                  </a:lnTo>
                  <a:lnTo>
                    <a:pt x="121919" y="209788"/>
                  </a:lnTo>
                  <a:lnTo>
                    <a:pt x="75808" y="212625"/>
                  </a:lnTo>
                  <a:lnTo>
                    <a:pt x="32003" y="241792"/>
                  </a:lnTo>
                  <a:lnTo>
                    <a:pt x="16001" y="218170"/>
                  </a:lnTo>
                  <a:lnTo>
                    <a:pt x="16001" y="244620"/>
                  </a:lnTo>
                  <a:lnTo>
                    <a:pt x="124205" y="237982"/>
                  </a:lnTo>
                  <a:lnTo>
                    <a:pt x="131825" y="237982"/>
                  </a:lnTo>
                  <a:lnTo>
                    <a:pt x="137921" y="231124"/>
                  </a:lnTo>
                  <a:close/>
                </a:path>
                <a:path w="355600" h="245745">
                  <a:moveTo>
                    <a:pt x="47527" y="214366"/>
                  </a:moveTo>
                  <a:lnTo>
                    <a:pt x="22859" y="215884"/>
                  </a:lnTo>
                  <a:lnTo>
                    <a:pt x="36575" y="236458"/>
                  </a:lnTo>
                  <a:lnTo>
                    <a:pt x="47527" y="214366"/>
                  </a:lnTo>
                  <a:close/>
                </a:path>
                <a:path w="355600" h="245745">
                  <a:moveTo>
                    <a:pt x="75808" y="212625"/>
                  </a:moveTo>
                  <a:lnTo>
                    <a:pt x="47527" y="214366"/>
                  </a:lnTo>
                  <a:lnTo>
                    <a:pt x="36575" y="236458"/>
                  </a:lnTo>
                  <a:lnTo>
                    <a:pt x="22859" y="215884"/>
                  </a:lnTo>
                  <a:lnTo>
                    <a:pt x="22859" y="228293"/>
                  </a:lnTo>
                  <a:lnTo>
                    <a:pt x="32003" y="241792"/>
                  </a:lnTo>
                  <a:lnTo>
                    <a:pt x="75808" y="212625"/>
                  </a:lnTo>
                  <a:close/>
                </a:path>
                <a:path w="355600" h="245745">
                  <a:moveTo>
                    <a:pt x="335279" y="39862"/>
                  </a:moveTo>
                  <a:lnTo>
                    <a:pt x="319277" y="16240"/>
                  </a:lnTo>
                  <a:lnTo>
                    <a:pt x="60245" y="188711"/>
                  </a:lnTo>
                  <a:lnTo>
                    <a:pt x="47527" y="214366"/>
                  </a:lnTo>
                  <a:lnTo>
                    <a:pt x="73913" y="212742"/>
                  </a:lnTo>
                  <a:lnTo>
                    <a:pt x="75808" y="212625"/>
                  </a:lnTo>
                  <a:lnTo>
                    <a:pt x="299120" y="63938"/>
                  </a:lnTo>
                  <a:lnTo>
                    <a:pt x="299120" y="33301"/>
                  </a:lnTo>
                  <a:lnTo>
                    <a:pt x="303275" y="43672"/>
                  </a:lnTo>
                  <a:lnTo>
                    <a:pt x="311503" y="51946"/>
                  </a:lnTo>
                  <a:lnTo>
                    <a:pt x="314973" y="53382"/>
                  </a:lnTo>
                  <a:lnTo>
                    <a:pt x="335279" y="39862"/>
                  </a:lnTo>
                  <a:close/>
                </a:path>
                <a:path w="355600" h="245745">
                  <a:moveTo>
                    <a:pt x="355330" y="22800"/>
                  </a:moveTo>
                  <a:lnTo>
                    <a:pt x="351281" y="12430"/>
                  </a:lnTo>
                  <a:lnTo>
                    <a:pt x="343054" y="4476"/>
                  </a:lnTo>
                  <a:lnTo>
                    <a:pt x="332898" y="238"/>
                  </a:lnTo>
                  <a:lnTo>
                    <a:pt x="322028" y="0"/>
                  </a:lnTo>
                  <a:lnTo>
                    <a:pt x="311657" y="4048"/>
                  </a:lnTo>
                  <a:lnTo>
                    <a:pt x="303275" y="12381"/>
                  </a:lnTo>
                  <a:lnTo>
                    <a:pt x="303275" y="12534"/>
                  </a:lnTo>
                  <a:lnTo>
                    <a:pt x="299120" y="22575"/>
                  </a:lnTo>
                  <a:lnTo>
                    <a:pt x="299120" y="29661"/>
                  </a:lnTo>
                  <a:lnTo>
                    <a:pt x="319277" y="16240"/>
                  </a:lnTo>
                  <a:lnTo>
                    <a:pt x="335279" y="39862"/>
                  </a:lnTo>
                  <a:lnTo>
                    <a:pt x="335279" y="55107"/>
                  </a:lnTo>
                  <a:lnTo>
                    <a:pt x="342899" y="52054"/>
                  </a:lnTo>
                  <a:lnTo>
                    <a:pt x="350853" y="43826"/>
                  </a:lnTo>
                  <a:lnTo>
                    <a:pt x="355091" y="33670"/>
                  </a:lnTo>
                  <a:lnTo>
                    <a:pt x="355330" y="22800"/>
                  </a:lnTo>
                  <a:close/>
                </a:path>
                <a:path w="355600" h="245745">
                  <a:moveTo>
                    <a:pt x="314973" y="53382"/>
                  </a:moveTo>
                  <a:lnTo>
                    <a:pt x="311657" y="52011"/>
                  </a:lnTo>
                  <a:lnTo>
                    <a:pt x="311503" y="51946"/>
                  </a:lnTo>
                  <a:lnTo>
                    <a:pt x="303275" y="43672"/>
                  </a:lnTo>
                  <a:lnTo>
                    <a:pt x="299120" y="33301"/>
                  </a:lnTo>
                  <a:lnTo>
                    <a:pt x="299120" y="63938"/>
                  </a:lnTo>
                  <a:lnTo>
                    <a:pt x="314973" y="53382"/>
                  </a:lnTo>
                  <a:close/>
                </a:path>
                <a:path w="355600" h="245745">
                  <a:moveTo>
                    <a:pt x="335279" y="55107"/>
                  </a:moveTo>
                  <a:lnTo>
                    <a:pt x="335279" y="39862"/>
                  </a:lnTo>
                  <a:lnTo>
                    <a:pt x="314973" y="53382"/>
                  </a:lnTo>
                  <a:lnTo>
                    <a:pt x="321659" y="56149"/>
                  </a:lnTo>
                  <a:lnTo>
                    <a:pt x="332529" y="56209"/>
                  </a:lnTo>
                  <a:lnTo>
                    <a:pt x="335279" y="5510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6748271" y="3661171"/>
              <a:ext cx="506730" cy="345440"/>
            </a:xfrm>
            <a:custGeom>
              <a:avLst/>
              <a:gdLst/>
              <a:ahLst/>
              <a:cxnLst/>
              <a:rect l="l" t="t" r="r" b="b"/>
              <a:pathLst>
                <a:path w="506729" h="345439">
                  <a:moveTo>
                    <a:pt x="83819" y="240268"/>
                  </a:moveTo>
                  <a:lnTo>
                    <a:pt x="80771" y="231124"/>
                  </a:lnTo>
                  <a:lnTo>
                    <a:pt x="73913" y="228076"/>
                  </a:lnTo>
                  <a:lnTo>
                    <a:pt x="67055" y="224266"/>
                  </a:lnTo>
                  <a:lnTo>
                    <a:pt x="58673" y="227314"/>
                  </a:lnTo>
                  <a:lnTo>
                    <a:pt x="54863" y="234172"/>
                  </a:lnTo>
                  <a:lnTo>
                    <a:pt x="0" y="345424"/>
                  </a:lnTo>
                  <a:lnTo>
                    <a:pt x="16001" y="344540"/>
                  </a:lnTo>
                  <a:lnTo>
                    <a:pt x="16001" y="317992"/>
                  </a:lnTo>
                  <a:lnTo>
                    <a:pt x="60199" y="288626"/>
                  </a:lnTo>
                  <a:lnTo>
                    <a:pt x="80771" y="247126"/>
                  </a:lnTo>
                  <a:lnTo>
                    <a:pt x="83819" y="240268"/>
                  </a:lnTo>
                  <a:close/>
                </a:path>
                <a:path w="506729" h="345439">
                  <a:moveTo>
                    <a:pt x="60199" y="288626"/>
                  </a:moveTo>
                  <a:lnTo>
                    <a:pt x="16001" y="317992"/>
                  </a:lnTo>
                  <a:lnTo>
                    <a:pt x="22859" y="328115"/>
                  </a:lnTo>
                  <a:lnTo>
                    <a:pt x="22859" y="315706"/>
                  </a:lnTo>
                  <a:lnTo>
                    <a:pt x="47527" y="314188"/>
                  </a:lnTo>
                  <a:lnTo>
                    <a:pt x="60199" y="288626"/>
                  </a:lnTo>
                  <a:close/>
                </a:path>
                <a:path w="506729" h="345439">
                  <a:moveTo>
                    <a:pt x="137921" y="330946"/>
                  </a:moveTo>
                  <a:lnTo>
                    <a:pt x="137159" y="323326"/>
                  </a:lnTo>
                  <a:lnTo>
                    <a:pt x="137159" y="315706"/>
                  </a:lnTo>
                  <a:lnTo>
                    <a:pt x="130301" y="309610"/>
                  </a:lnTo>
                  <a:lnTo>
                    <a:pt x="121919" y="309610"/>
                  </a:lnTo>
                  <a:lnTo>
                    <a:pt x="75910" y="312441"/>
                  </a:lnTo>
                  <a:lnTo>
                    <a:pt x="32003" y="341614"/>
                  </a:lnTo>
                  <a:lnTo>
                    <a:pt x="16001" y="317992"/>
                  </a:lnTo>
                  <a:lnTo>
                    <a:pt x="16001" y="344540"/>
                  </a:lnTo>
                  <a:lnTo>
                    <a:pt x="121919" y="338692"/>
                  </a:lnTo>
                  <a:lnTo>
                    <a:pt x="124205" y="338566"/>
                  </a:lnTo>
                  <a:lnTo>
                    <a:pt x="131825" y="337804"/>
                  </a:lnTo>
                  <a:lnTo>
                    <a:pt x="137921" y="330946"/>
                  </a:lnTo>
                  <a:close/>
                </a:path>
                <a:path w="506729" h="345439">
                  <a:moveTo>
                    <a:pt x="47527" y="314188"/>
                  </a:moveTo>
                  <a:lnTo>
                    <a:pt x="22859" y="315706"/>
                  </a:lnTo>
                  <a:lnTo>
                    <a:pt x="36575" y="336280"/>
                  </a:lnTo>
                  <a:lnTo>
                    <a:pt x="47527" y="314188"/>
                  </a:lnTo>
                  <a:close/>
                </a:path>
                <a:path w="506729" h="345439">
                  <a:moveTo>
                    <a:pt x="75910" y="312441"/>
                  </a:moveTo>
                  <a:lnTo>
                    <a:pt x="47527" y="314188"/>
                  </a:lnTo>
                  <a:lnTo>
                    <a:pt x="36575" y="336280"/>
                  </a:lnTo>
                  <a:lnTo>
                    <a:pt x="22859" y="315706"/>
                  </a:lnTo>
                  <a:lnTo>
                    <a:pt x="22859" y="328115"/>
                  </a:lnTo>
                  <a:lnTo>
                    <a:pt x="32003" y="341614"/>
                  </a:lnTo>
                  <a:lnTo>
                    <a:pt x="75910" y="312441"/>
                  </a:lnTo>
                  <a:close/>
                </a:path>
                <a:path w="506729" h="345439">
                  <a:moveTo>
                    <a:pt x="486155" y="39862"/>
                  </a:moveTo>
                  <a:lnTo>
                    <a:pt x="470153" y="16240"/>
                  </a:lnTo>
                  <a:lnTo>
                    <a:pt x="60199" y="288626"/>
                  </a:lnTo>
                  <a:lnTo>
                    <a:pt x="47527" y="314188"/>
                  </a:lnTo>
                  <a:lnTo>
                    <a:pt x="73913" y="312564"/>
                  </a:lnTo>
                  <a:lnTo>
                    <a:pt x="75910" y="312441"/>
                  </a:lnTo>
                  <a:lnTo>
                    <a:pt x="449996" y="63887"/>
                  </a:lnTo>
                  <a:lnTo>
                    <a:pt x="449996" y="33301"/>
                  </a:lnTo>
                  <a:lnTo>
                    <a:pt x="454151" y="43672"/>
                  </a:lnTo>
                  <a:lnTo>
                    <a:pt x="462379" y="51946"/>
                  </a:lnTo>
                  <a:lnTo>
                    <a:pt x="465822" y="53372"/>
                  </a:lnTo>
                  <a:lnTo>
                    <a:pt x="486155" y="39862"/>
                  </a:lnTo>
                  <a:close/>
                </a:path>
                <a:path w="506729" h="345439">
                  <a:moveTo>
                    <a:pt x="506206" y="22800"/>
                  </a:moveTo>
                  <a:lnTo>
                    <a:pt x="502157" y="12430"/>
                  </a:lnTo>
                  <a:lnTo>
                    <a:pt x="493930" y="4476"/>
                  </a:lnTo>
                  <a:lnTo>
                    <a:pt x="483774" y="238"/>
                  </a:lnTo>
                  <a:lnTo>
                    <a:pt x="472904" y="0"/>
                  </a:lnTo>
                  <a:lnTo>
                    <a:pt x="462533" y="4048"/>
                  </a:lnTo>
                  <a:lnTo>
                    <a:pt x="454151" y="12381"/>
                  </a:lnTo>
                  <a:lnTo>
                    <a:pt x="454151" y="12534"/>
                  </a:lnTo>
                  <a:lnTo>
                    <a:pt x="449996" y="22575"/>
                  </a:lnTo>
                  <a:lnTo>
                    <a:pt x="449996" y="29633"/>
                  </a:lnTo>
                  <a:lnTo>
                    <a:pt x="470153" y="16240"/>
                  </a:lnTo>
                  <a:lnTo>
                    <a:pt x="486155" y="39862"/>
                  </a:lnTo>
                  <a:lnTo>
                    <a:pt x="486155" y="55107"/>
                  </a:lnTo>
                  <a:lnTo>
                    <a:pt x="493775" y="52054"/>
                  </a:lnTo>
                  <a:lnTo>
                    <a:pt x="501729" y="43826"/>
                  </a:lnTo>
                  <a:lnTo>
                    <a:pt x="505967" y="33670"/>
                  </a:lnTo>
                  <a:lnTo>
                    <a:pt x="506206" y="22800"/>
                  </a:lnTo>
                  <a:close/>
                </a:path>
                <a:path w="506729" h="345439">
                  <a:moveTo>
                    <a:pt x="465822" y="53372"/>
                  </a:moveTo>
                  <a:lnTo>
                    <a:pt x="462533" y="52011"/>
                  </a:lnTo>
                  <a:lnTo>
                    <a:pt x="462379" y="51946"/>
                  </a:lnTo>
                  <a:lnTo>
                    <a:pt x="454151" y="43672"/>
                  </a:lnTo>
                  <a:lnTo>
                    <a:pt x="449996" y="33301"/>
                  </a:lnTo>
                  <a:lnTo>
                    <a:pt x="449996" y="63887"/>
                  </a:lnTo>
                  <a:lnTo>
                    <a:pt x="465822" y="53372"/>
                  </a:lnTo>
                  <a:close/>
                </a:path>
                <a:path w="506729" h="345439">
                  <a:moveTo>
                    <a:pt x="486155" y="55107"/>
                  </a:moveTo>
                  <a:lnTo>
                    <a:pt x="486155" y="39862"/>
                  </a:lnTo>
                  <a:lnTo>
                    <a:pt x="465822" y="53372"/>
                  </a:lnTo>
                  <a:lnTo>
                    <a:pt x="472535" y="56149"/>
                  </a:lnTo>
                  <a:lnTo>
                    <a:pt x="483405" y="56209"/>
                  </a:lnTo>
                  <a:lnTo>
                    <a:pt x="486155" y="5510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7559801" y="2794254"/>
              <a:ext cx="495300" cy="132715"/>
            </a:xfrm>
            <a:custGeom>
              <a:avLst/>
              <a:gdLst/>
              <a:ahLst/>
              <a:cxnLst/>
              <a:rect l="l" t="t" r="r" b="b"/>
              <a:pathLst>
                <a:path w="495300" h="132714">
                  <a:moveTo>
                    <a:pt x="52571" y="51815"/>
                  </a:moveTo>
                  <a:lnTo>
                    <a:pt x="48672" y="46196"/>
                  </a:lnTo>
                  <a:lnTo>
                    <a:pt x="39469" y="40255"/>
                  </a:lnTo>
                  <a:lnTo>
                    <a:pt x="28194" y="38100"/>
                  </a:lnTo>
                  <a:lnTo>
                    <a:pt x="17359" y="40255"/>
                  </a:lnTo>
                  <a:lnTo>
                    <a:pt x="8381" y="46196"/>
                  </a:lnTo>
                  <a:lnTo>
                    <a:pt x="2262" y="55137"/>
                  </a:lnTo>
                  <a:lnTo>
                    <a:pt x="0" y="66293"/>
                  </a:lnTo>
                  <a:lnTo>
                    <a:pt x="2262" y="77569"/>
                  </a:lnTo>
                  <a:lnTo>
                    <a:pt x="8381" y="86772"/>
                  </a:lnTo>
                  <a:lnTo>
                    <a:pt x="17359" y="92975"/>
                  </a:lnTo>
                  <a:lnTo>
                    <a:pt x="28194" y="95250"/>
                  </a:lnTo>
                  <a:lnTo>
                    <a:pt x="28194" y="51815"/>
                  </a:lnTo>
                  <a:lnTo>
                    <a:pt x="52571" y="51815"/>
                  </a:lnTo>
                  <a:close/>
                </a:path>
                <a:path w="495300" h="132714">
                  <a:moveTo>
                    <a:pt x="57150" y="66293"/>
                  </a:moveTo>
                  <a:lnTo>
                    <a:pt x="54875" y="55137"/>
                  </a:lnTo>
                  <a:lnTo>
                    <a:pt x="52571" y="51815"/>
                  </a:lnTo>
                  <a:lnTo>
                    <a:pt x="28194" y="51815"/>
                  </a:lnTo>
                  <a:lnTo>
                    <a:pt x="28194" y="80771"/>
                  </a:lnTo>
                  <a:lnTo>
                    <a:pt x="52717" y="80771"/>
                  </a:lnTo>
                  <a:lnTo>
                    <a:pt x="54875" y="77569"/>
                  </a:lnTo>
                  <a:lnTo>
                    <a:pt x="57150" y="66293"/>
                  </a:lnTo>
                  <a:close/>
                </a:path>
                <a:path w="495300" h="132714">
                  <a:moveTo>
                    <a:pt x="52717" y="80771"/>
                  </a:moveTo>
                  <a:lnTo>
                    <a:pt x="28194" y="80771"/>
                  </a:lnTo>
                  <a:lnTo>
                    <a:pt x="28194" y="95250"/>
                  </a:lnTo>
                  <a:lnTo>
                    <a:pt x="39469" y="92975"/>
                  </a:lnTo>
                  <a:lnTo>
                    <a:pt x="48672" y="86772"/>
                  </a:lnTo>
                  <a:lnTo>
                    <a:pt x="52717" y="80771"/>
                  </a:lnTo>
                  <a:close/>
                </a:path>
                <a:path w="495300" h="132714">
                  <a:moveTo>
                    <a:pt x="438452" y="66387"/>
                  </a:moveTo>
                  <a:lnTo>
                    <a:pt x="413121" y="51815"/>
                  </a:lnTo>
                  <a:lnTo>
                    <a:pt x="52571" y="51815"/>
                  </a:lnTo>
                  <a:lnTo>
                    <a:pt x="54875" y="55137"/>
                  </a:lnTo>
                  <a:lnTo>
                    <a:pt x="57150" y="66293"/>
                  </a:lnTo>
                  <a:lnTo>
                    <a:pt x="57150" y="80771"/>
                  </a:lnTo>
                  <a:lnTo>
                    <a:pt x="413823" y="80771"/>
                  </a:lnTo>
                  <a:lnTo>
                    <a:pt x="438452" y="66387"/>
                  </a:lnTo>
                  <a:close/>
                </a:path>
                <a:path w="495300" h="132714">
                  <a:moveTo>
                    <a:pt x="57150" y="80771"/>
                  </a:moveTo>
                  <a:lnTo>
                    <a:pt x="57150" y="66293"/>
                  </a:lnTo>
                  <a:lnTo>
                    <a:pt x="54875" y="77569"/>
                  </a:lnTo>
                  <a:lnTo>
                    <a:pt x="52717" y="80771"/>
                  </a:lnTo>
                  <a:lnTo>
                    <a:pt x="57150" y="80771"/>
                  </a:lnTo>
                  <a:close/>
                </a:path>
                <a:path w="495300" h="132714">
                  <a:moveTo>
                    <a:pt x="495300" y="66293"/>
                  </a:moveTo>
                  <a:lnTo>
                    <a:pt x="387857" y="3809"/>
                  </a:lnTo>
                  <a:lnTo>
                    <a:pt x="381000" y="0"/>
                  </a:lnTo>
                  <a:lnTo>
                    <a:pt x="372618" y="2285"/>
                  </a:lnTo>
                  <a:lnTo>
                    <a:pt x="368807" y="9143"/>
                  </a:lnTo>
                  <a:lnTo>
                    <a:pt x="364236" y="16001"/>
                  </a:lnTo>
                  <a:lnTo>
                    <a:pt x="366522" y="24383"/>
                  </a:lnTo>
                  <a:lnTo>
                    <a:pt x="373379" y="28956"/>
                  </a:lnTo>
                  <a:lnTo>
                    <a:pt x="413121" y="51815"/>
                  </a:lnTo>
                  <a:lnTo>
                    <a:pt x="466344" y="51815"/>
                  </a:lnTo>
                  <a:lnTo>
                    <a:pt x="466344" y="83133"/>
                  </a:lnTo>
                  <a:lnTo>
                    <a:pt x="495300" y="66293"/>
                  </a:lnTo>
                  <a:close/>
                </a:path>
                <a:path w="495300" h="132714">
                  <a:moveTo>
                    <a:pt x="466344" y="83133"/>
                  </a:moveTo>
                  <a:lnTo>
                    <a:pt x="466344" y="80771"/>
                  </a:lnTo>
                  <a:lnTo>
                    <a:pt x="413823" y="80771"/>
                  </a:lnTo>
                  <a:lnTo>
                    <a:pt x="373379" y="104393"/>
                  </a:lnTo>
                  <a:lnTo>
                    <a:pt x="366522" y="108203"/>
                  </a:lnTo>
                  <a:lnTo>
                    <a:pt x="364236" y="116585"/>
                  </a:lnTo>
                  <a:lnTo>
                    <a:pt x="368807" y="123443"/>
                  </a:lnTo>
                  <a:lnTo>
                    <a:pt x="372618" y="130301"/>
                  </a:lnTo>
                  <a:lnTo>
                    <a:pt x="381000" y="132587"/>
                  </a:lnTo>
                  <a:lnTo>
                    <a:pt x="387857" y="128777"/>
                  </a:lnTo>
                  <a:lnTo>
                    <a:pt x="466344" y="83133"/>
                  </a:lnTo>
                  <a:close/>
                </a:path>
                <a:path w="495300" h="132714">
                  <a:moveTo>
                    <a:pt x="466344" y="80771"/>
                  </a:moveTo>
                  <a:lnTo>
                    <a:pt x="466344" y="51815"/>
                  </a:lnTo>
                  <a:lnTo>
                    <a:pt x="413121" y="51815"/>
                  </a:lnTo>
                  <a:lnTo>
                    <a:pt x="438452" y="66387"/>
                  </a:lnTo>
                  <a:lnTo>
                    <a:pt x="459486" y="54101"/>
                  </a:lnTo>
                  <a:lnTo>
                    <a:pt x="459486" y="80771"/>
                  </a:lnTo>
                  <a:lnTo>
                    <a:pt x="466344" y="80771"/>
                  </a:lnTo>
                  <a:close/>
                </a:path>
                <a:path w="495300" h="132714">
                  <a:moveTo>
                    <a:pt x="459486" y="80771"/>
                  </a:moveTo>
                  <a:lnTo>
                    <a:pt x="459486" y="78485"/>
                  </a:lnTo>
                  <a:lnTo>
                    <a:pt x="438452" y="66387"/>
                  </a:lnTo>
                  <a:lnTo>
                    <a:pt x="413823" y="80771"/>
                  </a:lnTo>
                  <a:lnTo>
                    <a:pt x="459486" y="80771"/>
                  </a:lnTo>
                  <a:close/>
                </a:path>
                <a:path w="495300" h="132714">
                  <a:moveTo>
                    <a:pt x="459486" y="78485"/>
                  </a:moveTo>
                  <a:lnTo>
                    <a:pt x="459486" y="54101"/>
                  </a:lnTo>
                  <a:lnTo>
                    <a:pt x="438452" y="66387"/>
                  </a:lnTo>
                  <a:lnTo>
                    <a:pt x="459486" y="7848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7587995" y="2545080"/>
              <a:ext cx="0" cy="131445"/>
            </a:xfrm>
            <a:custGeom>
              <a:avLst/>
              <a:gdLst/>
              <a:ahLst/>
              <a:cxnLst/>
              <a:rect l="l" t="t" r="r" b="b"/>
              <a:pathLst>
                <a:path h="131444">
                  <a:moveTo>
                    <a:pt x="0" y="131063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7521701" y="2394204"/>
              <a:ext cx="132715" cy="495300"/>
            </a:xfrm>
            <a:custGeom>
              <a:avLst/>
              <a:gdLst/>
              <a:ahLst/>
              <a:cxnLst/>
              <a:rect l="l" t="t" r="r" b="b"/>
              <a:pathLst>
                <a:path w="132715" h="495300">
                  <a:moveTo>
                    <a:pt x="132588" y="113537"/>
                  </a:moveTo>
                  <a:lnTo>
                    <a:pt x="128777" y="106679"/>
                  </a:lnTo>
                  <a:lnTo>
                    <a:pt x="66294" y="0"/>
                  </a:lnTo>
                  <a:lnTo>
                    <a:pt x="3809" y="106679"/>
                  </a:lnTo>
                  <a:lnTo>
                    <a:pt x="0" y="113537"/>
                  </a:lnTo>
                  <a:lnTo>
                    <a:pt x="2286" y="122681"/>
                  </a:lnTo>
                  <a:lnTo>
                    <a:pt x="16001" y="130301"/>
                  </a:lnTo>
                  <a:lnTo>
                    <a:pt x="25146" y="128015"/>
                  </a:lnTo>
                  <a:lnTo>
                    <a:pt x="28955" y="121157"/>
                  </a:lnTo>
                  <a:lnTo>
                    <a:pt x="52577" y="80455"/>
                  </a:lnTo>
                  <a:lnTo>
                    <a:pt x="52577" y="28193"/>
                  </a:lnTo>
                  <a:lnTo>
                    <a:pt x="80772" y="28193"/>
                  </a:lnTo>
                  <a:lnTo>
                    <a:pt x="80772" y="81072"/>
                  </a:lnTo>
                  <a:lnTo>
                    <a:pt x="104394" y="121157"/>
                  </a:lnTo>
                  <a:lnTo>
                    <a:pt x="108203" y="128015"/>
                  </a:lnTo>
                  <a:lnTo>
                    <a:pt x="116586" y="130301"/>
                  </a:lnTo>
                  <a:lnTo>
                    <a:pt x="130301" y="122681"/>
                  </a:lnTo>
                  <a:lnTo>
                    <a:pt x="132588" y="113537"/>
                  </a:lnTo>
                  <a:close/>
                </a:path>
                <a:path w="132715" h="495300">
                  <a:moveTo>
                    <a:pt x="95250" y="466344"/>
                  </a:moveTo>
                  <a:lnTo>
                    <a:pt x="92975" y="455187"/>
                  </a:lnTo>
                  <a:lnTo>
                    <a:pt x="86772" y="446246"/>
                  </a:lnTo>
                  <a:lnTo>
                    <a:pt x="77569" y="440305"/>
                  </a:lnTo>
                  <a:lnTo>
                    <a:pt x="66294" y="438150"/>
                  </a:lnTo>
                  <a:lnTo>
                    <a:pt x="55459" y="440305"/>
                  </a:lnTo>
                  <a:lnTo>
                    <a:pt x="46481" y="446246"/>
                  </a:lnTo>
                  <a:lnTo>
                    <a:pt x="40362" y="455187"/>
                  </a:lnTo>
                  <a:lnTo>
                    <a:pt x="38100" y="466344"/>
                  </a:lnTo>
                  <a:lnTo>
                    <a:pt x="40362" y="477619"/>
                  </a:lnTo>
                  <a:lnTo>
                    <a:pt x="46481" y="486822"/>
                  </a:lnTo>
                  <a:lnTo>
                    <a:pt x="52577" y="491034"/>
                  </a:lnTo>
                  <a:lnTo>
                    <a:pt x="52577" y="466344"/>
                  </a:lnTo>
                  <a:lnTo>
                    <a:pt x="80772" y="466344"/>
                  </a:lnTo>
                  <a:lnTo>
                    <a:pt x="80772" y="490867"/>
                  </a:lnTo>
                  <a:lnTo>
                    <a:pt x="86772" y="486822"/>
                  </a:lnTo>
                  <a:lnTo>
                    <a:pt x="92975" y="477619"/>
                  </a:lnTo>
                  <a:lnTo>
                    <a:pt x="95250" y="466344"/>
                  </a:lnTo>
                  <a:close/>
                </a:path>
                <a:path w="132715" h="495300">
                  <a:moveTo>
                    <a:pt x="80772" y="81072"/>
                  </a:moveTo>
                  <a:lnTo>
                    <a:pt x="80772" y="28193"/>
                  </a:lnTo>
                  <a:lnTo>
                    <a:pt x="52577" y="28193"/>
                  </a:lnTo>
                  <a:lnTo>
                    <a:pt x="52577" y="80455"/>
                  </a:lnTo>
                  <a:lnTo>
                    <a:pt x="54101" y="77829"/>
                  </a:lnTo>
                  <a:lnTo>
                    <a:pt x="54101" y="35813"/>
                  </a:lnTo>
                  <a:lnTo>
                    <a:pt x="78486" y="35813"/>
                  </a:lnTo>
                  <a:lnTo>
                    <a:pt x="78486" y="77192"/>
                  </a:lnTo>
                  <a:lnTo>
                    <a:pt x="80772" y="81072"/>
                  </a:lnTo>
                  <a:close/>
                </a:path>
                <a:path w="132715" h="495300">
                  <a:moveTo>
                    <a:pt x="66294" y="438150"/>
                  </a:moveTo>
                  <a:lnTo>
                    <a:pt x="66294" y="56821"/>
                  </a:lnTo>
                  <a:lnTo>
                    <a:pt x="52577" y="80455"/>
                  </a:lnTo>
                  <a:lnTo>
                    <a:pt x="52577" y="442211"/>
                  </a:lnTo>
                  <a:lnTo>
                    <a:pt x="55459" y="440305"/>
                  </a:lnTo>
                  <a:lnTo>
                    <a:pt x="66294" y="438150"/>
                  </a:lnTo>
                  <a:close/>
                </a:path>
                <a:path w="132715" h="495300">
                  <a:moveTo>
                    <a:pt x="80772" y="490867"/>
                  </a:moveTo>
                  <a:lnTo>
                    <a:pt x="80772" y="466344"/>
                  </a:lnTo>
                  <a:lnTo>
                    <a:pt x="52577" y="466344"/>
                  </a:lnTo>
                  <a:lnTo>
                    <a:pt x="52577" y="491034"/>
                  </a:lnTo>
                  <a:lnTo>
                    <a:pt x="55459" y="493025"/>
                  </a:lnTo>
                  <a:lnTo>
                    <a:pt x="66294" y="495300"/>
                  </a:lnTo>
                  <a:lnTo>
                    <a:pt x="77569" y="493025"/>
                  </a:lnTo>
                  <a:lnTo>
                    <a:pt x="80772" y="490867"/>
                  </a:lnTo>
                  <a:close/>
                </a:path>
                <a:path w="132715" h="495300">
                  <a:moveTo>
                    <a:pt x="78486" y="35813"/>
                  </a:moveTo>
                  <a:lnTo>
                    <a:pt x="54101" y="35813"/>
                  </a:lnTo>
                  <a:lnTo>
                    <a:pt x="66294" y="56503"/>
                  </a:lnTo>
                  <a:lnTo>
                    <a:pt x="66294" y="56821"/>
                  </a:lnTo>
                  <a:lnTo>
                    <a:pt x="78486" y="35813"/>
                  </a:lnTo>
                  <a:close/>
                </a:path>
                <a:path w="132715" h="495300">
                  <a:moveTo>
                    <a:pt x="80772" y="442372"/>
                  </a:moveTo>
                  <a:lnTo>
                    <a:pt x="80772" y="81072"/>
                  </a:lnTo>
                  <a:lnTo>
                    <a:pt x="54101" y="35813"/>
                  </a:lnTo>
                  <a:lnTo>
                    <a:pt x="54101" y="77829"/>
                  </a:lnTo>
                  <a:lnTo>
                    <a:pt x="66294" y="56821"/>
                  </a:lnTo>
                  <a:lnTo>
                    <a:pt x="66294" y="438150"/>
                  </a:lnTo>
                  <a:lnTo>
                    <a:pt x="77569" y="440305"/>
                  </a:lnTo>
                  <a:lnTo>
                    <a:pt x="80772" y="442372"/>
                  </a:lnTo>
                  <a:close/>
                </a:path>
                <a:path w="132715" h="495300">
                  <a:moveTo>
                    <a:pt x="78486" y="77192"/>
                  </a:moveTo>
                  <a:lnTo>
                    <a:pt x="78486" y="35813"/>
                  </a:lnTo>
                  <a:lnTo>
                    <a:pt x="66294" y="56821"/>
                  </a:lnTo>
                  <a:lnTo>
                    <a:pt x="66294" y="56503"/>
                  </a:lnTo>
                  <a:lnTo>
                    <a:pt x="78486" y="7719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7203947" y="3078480"/>
              <a:ext cx="231775" cy="1905"/>
            </a:xfrm>
            <a:custGeom>
              <a:avLst/>
              <a:gdLst/>
              <a:ahLst/>
              <a:cxnLst/>
              <a:rect l="l" t="t" r="r" b="b"/>
              <a:pathLst>
                <a:path w="231775" h="1905">
                  <a:moveTo>
                    <a:pt x="0" y="1524"/>
                  </a:moveTo>
                  <a:lnTo>
                    <a:pt x="231647" y="0"/>
                  </a:lnTo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7261097" y="2832437"/>
              <a:ext cx="355600" cy="245745"/>
            </a:xfrm>
            <a:custGeom>
              <a:avLst/>
              <a:gdLst/>
              <a:ahLst/>
              <a:cxnLst/>
              <a:rect l="l" t="t" r="r" b="b"/>
              <a:pathLst>
                <a:path w="355600" h="245744">
                  <a:moveTo>
                    <a:pt x="83819" y="140124"/>
                  </a:moveTo>
                  <a:lnTo>
                    <a:pt x="80771" y="131742"/>
                  </a:lnTo>
                  <a:lnTo>
                    <a:pt x="67055" y="124122"/>
                  </a:lnTo>
                  <a:lnTo>
                    <a:pt x="57911" y="127170"/>
                  </a:lnTo>
                  <a:lnTo>
                    <a:pt x="54863" y="134790"/>
                  </a:lnTo>
                  <a:lnTo>
                    <a:pt x="0" y="245280"/>
                  </a:lnTo>
                  <a:lnTo>
                    <a:pt x="16001" y="244391"/>
                  </a:lnTo>
                  <a:lnTo>
                    <a:pt x="16001" y="217848"/>
                  </a:lnTo>
                  <a:lnTo>
                    <a:pt x="60163" y="188555"/>
                  </a:lnTo>
                  <a:lnTo>
                    <a:pt x="80771" y="146982"/>
                  </a:lnTo>
                  <a:lnTo>
                    <a:pt x="83819" y="140124"/>
                  </a:lnTo>
                  <a:close/>
                </a:path>
                <a:path w="355600" h="245744">
                  <a:moveTo>
                    <a:pt x="60163" y="188555"/>
                  </a:moveTo>
                  <a:lnTo>
                    <a:pt x="16001" y="217848"/>
                  </a:lnTo>
                  <a:lnTo>
                    <a:pt x="22859" y="227972"/>
                  </a:lnTo>
                  <a:lnTo>
                    <a:pt x="22859" y="215562"/>
                  </a:lnTo>
                  <a:lnTo>
                    <a:pt x="47527" y="214044"/>
                  </a:lnTo>
                  <a:lnTo>
                    <a:pt x="60163" y="188555"/>
                  </a:lnTo>
                  <a:close/>
                </a:path>
                <a:path w="355600" h="245744">
                  <a:moveTo>
                    <a:pt x="137921" y="230802"/>
                  </a:moveTo>
                  <a:lnTo>
                    <a:pt x="136397" y="215562"/>
                  </a:lnTo>
                  <a:lnTo>
                    <a:pt x="130301" y="209466"/>
                  </a:lnTo>
                  <a:lnTo>
                    <a:pt x="121919" y="209466"/>
                  </a:lnTo>
                  <a:lnTo>
                    <a:pt x="75991" y="212293"/>
                  </a:lnTo>
                  <a:lnTo>
                    <a:pt x="32003" y="241470"/>
                  </a:lnTo>
                  <a:lnTo>
                    <a:pt x="16001" y="217848"/>
                  </a:lnTo>
                  <a:lnTo>
                    <a:pt x="16001" y="244391"/>
                  </a:lnTo>
                  <a:lnTo>
                    <a:pt x="121919" y="238507"/>
                  </a:lnTo>
                  <a:lnTo>
                    <a:pt x="123443" y="238422"/>
                  </a:lnTo>
                  <a:lnTo>
                    <a:pt x="131825" y="237660"/>
                  </a:lnTo>
                  <a:lnTo>
                    <a:pt x="137921" y="230802"/>
                  </a:lnTo>
                  <a:close/>
                </a:path>
                <a:path w="355600" h="245744">
                  <a:moveTo>
                    <a:pt x="47527" y="214044"/>
                  </a:moveTo>
                  <a:lnTo>
                    <a:pt x="22859" y="215562"/>
                  </a:lnTo>
                  <a:lnTo>
                    <a:pt x="36575" y="236136"/>
                  </a:lnTo>
                  <a:lnTo>
                    <a:pt x="47527" y="214044"/>
                  </a:lnTo>
                  <a:close/>
                </a:path>
                <a:path w="355600" h="245744">
                  <a:moveTo>
                    <a:pt x="75991" y="212293"/>
                  </a:moveTo>
                  <a:lnTo>
                    <a:pt x="47527" y="214044"/>
                  </a:lnTo>
                  <a:lnTo>
                    <a:pt x="36575" y="236136"/>
                  </a:lnTo>
                  <a:lnTo>
                    <a:pt x="22859" y="215562"/>
                  </a:lnTo>
                  <a:lnTo>
                    <a:pt x="22859" y="227972"/>
                  </a:lnTo>
                  <a:lnTo>
                    <a:pt x="32003" y="241470"/>
                  </a:lnTo>
                  <a:lnTo>
                    <a:pt x="75991" y="212293"/>
                  </a:lnTo>
                  <a:close/>
                </a:path>
                <a:path w="355600" h="245744">
                  <a:moveTo>
                    <a:pt x="335279" y="40302"/>
                  </a:moveTo>
                  <a:lnTo>
                    <a:pt x="319277" y="16680"/>
                  </a:lnTo>
                  <a:lnTo>
                    <a:pt x="60163" y="188555"/>
                  </a:lnTo>
                  <a:lnTo>
                    <a:pt x="47527" y="214044"/>
                  </a:lnTo>
                  <a:lnTo>
                    <a:pt x="75991" y="212293"/>
                  </a:lnTo>
                  <a:lnTo>
                    <a:pt x="299120" y="64287"/>
                  </a:lnTo>
                  <a:lnTo>
                    <a:pt x="299120" y="33635"/>
                  </a:lnTo>
                  <a:lnTo>
                    <a:pt x="303275" y="44112"/>
                  </a:lnTo>
                  <a:lnTo>
                    <a:pt x="311503" y="52054"/>
                  </a:lnTo>
                  <a:lnTo>
                    <a:pt x="315251" y="53587"/>
                  </a:lnTo>
                  <a:lnTo>
                    <a:pt x="335279" y="40302"/>
                  </a:lnTo>
                  <a:close/>
                </a:path>
                <a:path w="355600" h="245744">
                  <a:moveTo>
                    <a:pt x="355330" y="22907"/>
                  </a:moveTo>
                  <a:lnTo>
                    <a:pt x="351281" y="12108"/>
                  </a:lnTo>
                  <a:lnTo>
                    <a:pt x="343054" y="4167"/>
                  </a:lnTo>
                  <a:lnTo>
                    <a:pt x="332898" y="11"/>
                  </a:lnTo>
                  <a:lnTo>
                    <a:pt x="322028" y="0"/>
                  </a:lnTo>
                  <a:lnTo>
                    <a:pt x="311657" y="4488"/>
                  </a:lnTo>
                  <a:lnTo>
                    <a:pt x="303275" y="12496"/>
                  </a:lnTo>
                  <a:lnTo>
                    <a:pt x="303275" y="12654"/>
                  </a:lnTo>
                  <a:lnTo>
                    <a:pt x="299120" y="22730"/>
                  </a:lnTo>
                  <a:lnTo>
                    <a:pt x="299120" y="30051"/>
                  </a:lnTo>
                  <a:lnTo>
                    <a:pt x="319277" y="16680"/>
                  </a:lnTo>
                  <a:lnTo>
                    <a:pt x="335279" y="40302"/>
                  </a:lnTo>
                  <a:lnTo>
                    <a:pt x="335279" y="55030"/>
                  </a:lnTo>
                  <a:lnTo>
                    <a:pt x="342899" y="51732"/>
                  </a:lnTo>
                  <a:lnTo>
                    <a:pt x="350853" y="43934"/>
                  </a:lnTo>
                  <a:lnTo>
                    <a:pt x="355091" y="33920"/>
                  </a:lnTo>
                  <a:lnTo>
                    <a:pt x="355330" y="22907"/>
                  </a:lnTo>
                  <a:close/>
                </a:path>
                <a:path w="355600" h="245744">
                  <a:moveTo>
                    <a:pt x="315251" y="53587"/>
                  </a:moveTo>
                  <a:lnTo>
                    <a:pt x="311657" y="52117"/>
                  </a:lnTo>
                  <a:lnTo>
                    <a:pt x="311503" y="52054"/>
                  </a:lnTo>
                  <a:lnTo>
                    <a:pt x="303275" y="44112"/>
                  </a:lnTo>
                  <a:lnTo>
                    <a:pt x="299120" y="33635"/>
                  </a:lnTo>
                  <a:lnTo>
                    <a:pt x="299120" y="64287"/>
                  </a:lnTo>
                  <a:lnTo>
                    <a:pt x="315251" y="53587"/>
                  </a:lnTo>
                  <a:close/>
                </a:path>
                <a:path w="355600" h="245744">
                  <a:moveTo>
                    <a:pt x="335279" y="55030"/>
                  </a:moveTo>
                  <a:lnTo>
                    <a:pt x="335279" y="40302"/>
                  </a:lnTo>
                  <a:lnTo>
                    <a:pt x="315251" y="53587"/>
                  </a:lnTo>
                  <a:lnTo>
                    <a:pt x="321659" y="56209"/>
                  </a:lnTo>
                  <a:lnTo>
                    <a:pt x="332529" y="56221"/>
                  </a:lnTo>
                  <a:lnTo>
                    <a:pt x="335279" y="5503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8502395" y="3412998"/>
              <a:ext cx="0" cy="92710"/>
            </a:xfrm>
            <a:custGeom>
              <a:avLst/>
              <a:gdLst/>
              <a:ahLst/>
              <a:cxnLst/>
              <a:rect l="l" t="t" r="r" b="b"/>
              <a:pathLst>
                <a:path h="92710">
                  <a:moveTo>
                    <a:pt x="0" y="92201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8169401" y="3394710"/>
              <a:ext cx="558800" cy="132715"/>
            </a:xfrm>
            <a:custGeom>
              <a:avLst/>
              <a:gdLst/>
              <a:ahLst/>
              <a:cxnLst/>
              <a:rect l="l" t="t" r="r" b="b"/>
              <a:pathLst>
                <a:path w="558800" h="132714">
                  <a:moveTo>
                    <a:pt x="52717" y="51815"/>
                  </a:moveTo>
                  <a:lnTo>
                    <a:pt x="48672" y="45815"/>
                  </a:lnTo>
                  <a:lnTo>
                    <a:pt x="39469" y="39612"/>
                  </a:lnTo>
                  <a:lnTo>
                    <a:pt x="28194" y="37337"/>
                  </a:lnTo>
                  <a:lnTo>
                    <a:pt x="17359" y="39612"/>
                  </a:lnTo>
                  <a:lnTo>
                    <a:pt x="8381" y="45815"/>
                  </a:lnTo>
                  <a:lnTo>
                    <a:pt x="2262" y="55018"/>
                  </a:lnTo>
                  <a:lnTo>
                    <a:pt x="0" y="66293"/>
                  </a:lnTo>
                  <a:lnTo>
                    <a:pt x="2262" y="77128"/>
                  </a:lnTo>
                  <a:lnTo>
                    <a:pt x="8381" y="86105"/>
                  </a:lnTo>
                  <a:lnTo>
                    <a:pt x="17359" y="92225"/>
                  </a:lnTo>
                  <a:lnTo>
                    <a:pt x="28194" y="94487"/>
                  </a:lnTo>
                  <a:lnTo>
                    <a:pt x="28194" y="51815"/>
                  </a:lnTo>
                  <a:lnTo>
                    <a:pt x="52717" y="51815"/>
                  </a:lnTo>
                  <a:close/>
                </a:path>
                <a:path w="558800" h="132714">
                  <a:moveTo>
                    <a:pt x="57150" y="66293"/>
                  </a:moveTo>
                  <a:lnTo>
                    <a:pt x="54875" y="55018"/>
                  </a:lnTo>
                  <a:lnTo>
                    <a:pt x="52717" y="51815"/>
                  </a:lnTo>
                  <a:lnTo>
                    <a:pt x="28194" y="51815"/>
                  </a:lnTo>
                  <a:lnTo>
                    <a:pt x="28194" y="80010"/>
                  </a:lnTo>
                  <a:lnTo>
                    <a:pt x="52884" y="80010"/>
                  </a:lnTo>
                  <a:lnTo>
                    <a:pt x="54875" y="77128"/>
                  </a:lnTo>
                  <a:lnTo>
                    <a:pt x="57150" y="66293"/>
                  </a:lnTo>
                  <a:close/>
                </a:path>
                <a:path w="558800" h="132714">
                  <a:moveTo>
                    <a:pt x="52884" y="80010"/>
                  </a:moveTo>
                  <a:lnTo>
                    <a:pt x="28194" y="80010"/>
                  </a:lnTo>
                  <a:lnTo>
                    <a:pt x="28194" y="94487"/>
                  </a:lnTo>
                  <a:lnTo>
                    <a:pt x="39469" y="92225"/>
                  </a:lnTo>
                  <a:lnTo>
                    <a:pt x="48672" y="86106"/>
                  </a:lnTo>
                  <a:lnTo>
                    <a:pt x="52884" y="80010"/>
                  </a:lnTo>
                  <a:close/>
                </a:path>
                <a:path w="558800" h="132714">
                  <a:moveTo>
                    <a:pt x="501396" y="65912"/>
                  </a:moveTo>
                  <a:lnTo>
                    <a:pt x="477473" y="51815"/>
                  </a:lnTo>
                  <a:lnTo>
                    <a:pt x="52717" y="51815"/>
                  </a:lnTo>
                  <a:lnTo>
                    <a:pt x="54875" y="55018"/>
                  </a:lnTo>
                  <a:lnTo>
                    <a:pt x="57150" y="66293"/>
                  </a:lnTo>
                  <a:lnTo>
                    <a:pt x="57150" y="80010"/>
                  </a:lnTo>
                  <a:lnTo>
                    <a:pt x="477473" y="80010"/>
                  </a:lnTo>
                  <a:lnTo>
                    <a:pt x="501396" y="65912"/>
                  </a:lnTo>
                  <a:close/>
                </a:path>
                <a:path w="558800" h="132714">
                  <a:moveTo>
                    <a:pt x="57150" y="80010"/>
                  </a:moveTo>
                  <a:lnTo>
                    <a:pt x="57150" y="66293"/>
                  </a:lnTo>
                  <a:lnTo>
                    <a:pt x="54875" y="77128"/>
                  </a:lnTo>
                  <a:lnTo>
                    <a:pt x="52884" y="80010"/>
                  </a:lnTo>
                  <a:lnTo>
                    <a:pt x="57150" y="80010"/>
                  </a:lnTo>
                  <a:close/>
                </a:path>
                <a:path w="558800" h="132714">
                  <a:moveTo>
                    <a:pt x="558546" y="66293"/>
                  </a:moveTo>
                  <a:lnTo>
                    <a:pt x="451866" y="3810"/>
                  </a:lnTo>
                  <a:lnTo>
                    <a:pt x="445007" y="0"/>
                  </a:lnTo>
                  <a:lnTo>
                    <a:pt x="435864" y="2286"/>
                  </a:lnTo>
                  <a:lnTo>
                    <a:pt x="428244" y="16001"/>
                  </a:lnTo>
                  <a:lnTo>
                    <a:pt x="430529" y="24384"/>
                  </a:lnTo>
                  <a:lnTo>
                    <a:pt x="437388" y="28193"/>
                  </a:lnTo>
                  <a:lnTo>
                    <a:pt x="477473" y="51815"/>
                  </a:lnTo>
                  <a:lnTo>
                    <a:pt x="530351" y="51815"/>
                  </a:lnTo>
                  <a:lnTo>
                    <a:pt x="530351" y="82606"/>
                  </a:lnTo>
                  <a:lnTo>
                    <a:pt x="558546" y="66293"/>
                  </a:lnTo>
                  <a:close/>
                </a:path>
                <a:path w="558800" h="132714">
                  <a:moveTo>
                    <a:pt x="530351" y="82606"/>
                  </a:moveTo>
                  <a:lnTo>
                    <a:pt x="530351" y="80010"/>
                  </a:lnTo>
                  <a:lnTo>
                    <a:pt x="477473" y="80010"/>
                  </a:lnTo>
                  <a:lnTo>
                    <a:pt x="437388" y="103631"/>
                  </a:lnTo>
                  <a:lnTo>
                    <a:pt x="430529" y="107441"/>
                  </a:lnTo>
                  <a:lnTo>
                    <a:pt x="428244" y="116586"/>
                  </a:lnTo>
                  <a:lnTo>
                    <a:pt x="435864" y="130301"/>
                  </a:lnTo>
                  <a:lnTo>
                    <a:pt x="445007" y="132587"/>
                  </a:lnTo>
                  <a:lnTo>
                    <a:pt x="451866" y="128015"/>
                  </a:lnTo>
                  <a:lnTo>
                    <a:pt x="530351" y="82606"/>
                  </a:lnTo>
                  <a:close/>
                </a:path>
                <a:path w="558800" h="132714">
                  <a:moveTo>
                    <a:pt x="530351" y="80010"/>
                  </a:moveTo>
                  <a:lnTo>
                    <a:pt x="530351" y="51815"/>
                  </a:lnTo>
                  <a:lnTo>
                    <a:pt x="477473" y="51815"/>
                  </a:lnTo>
                  <a:lnTo>
                    <a:pt x="501396" y="65912"/>
                  </a:lnTo>
                  <a:lnTo>
                    <a:pt x="522731" y="53339"/>
                  </a:lnTo>
                  <a:lnTo>
                    <a:pt x="522731" y="80010"/>
                  </a:lnTo>
                  <a:lnTo>
                    <a:pt x="530351" y="80010"/>
                  </a:lnTo>
                  <a:close/>
                </a:path>
                <a:path w="558800" h="132714">
                  <a:moveTo>
                    <a:pt x="522731" y="80010"/>
                  </a:moveTo>
                  <a:lnTo>
                    <a:pt x="522731" y="78486"/>
                  </a:lnTo>
                  <a:lnTo>
                    <a:pt x="501396" y="65912"/>
                  </a:lnTo>
                  <a:lnTo>
                    <a:pt x="477473" y="80010"/>
                  </a:lnTo>
                  <a:lnTo>
                    <a:pt x="522731" y="80010"/>
                  </a:lnTo>
                  <a:close/>
                </a:path>
                <a:path w="558800" h="132714">
                  <a:moveTo>
                    <a:pt x="522731" y="78486"/>
                  </a:moveTo>
                  <a:lnTo>
                    <a:pt x="522731" y="53339"/>
                  </a:lnTo>
                  <a:lnTo>
                    <a:pt x="501396" y="65912"/>
                  </a:lnTo>
                  <a:lnTo>
                    <a:pt x="522731" y="7848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036397" y="2267397"/>
            <a:ext cx="12326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37518" y="2383721"/>
            <a:ext cx="12326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38103" y="3115248"/>
            <a:ext cx="12326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endParaRPr sz="1588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02332" y="1401202"/>
            <a:ext cx="3519768" cy="1941419"/>
            <a:chOff x="3012948" y="971550"/>
            <a:chExt cx="3989070" cy="2200275"/>
          </a:xfrm>
        </p:grpSpPr>
        <p:sp>
          <p:nvSpPr>
            <p:cNvPr id="3" name="object 3"/>
            <p:cNvSpPr/>
            <p:nvPr/>
          </p:nvSpPr>
          <p:spPr>
            <a:xfrm>
              <a:off x="3012948" y="2058924"/>
              <a:ext cx="3989070" cy="0"/>
            </a:xfrm>
            <a:custGeom>
              <a:avLst/>
              <a:gdLst/>
              <a:ahLst/>
              <a:cxnLst/>
              <a:rect l="l" t="t" r="r" b="b"/>
              <a:pathLst>
                <a:path w="3989070">
                  <a:moveTo>
                    <a:pt x="0" y="0"/>
                  </a:moveTo>
                  <a:lnTo>
                    <a:pt x="3989070" y="0"/>
                  </a:lnTo>
                </a:path>
              </a:pathLst>
            </a:custGeom>
            <a:ln w="12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" name="object 4"/>
            <p:cNvSpPr/>
            <p:nvPr/>
          </p:nvSpPr>
          <p:spPr>
            <a:xfrm>
              <a:off x="5012436" y="971550"/>
              <a:ext cx="0" cy="2200275"/>
            </a:xfrm>
            <a:custGeom>
              <a:avLst/>
              <a:gdLst/>
              <a:ahLst/>
              <a:cxnLst/>
              <a:rect l="l" t="t" r="r" b="b"/>
              <a:pathLst>
                <a:path h="2200275">
                  <a:moveTo>
                    <a:pt x="0" y="0"/>
                  </a:moveTo>
                  <a:lnTo>
                    <a:pt x="0" y="2199894"/>
                  </a:lnTo>
                </a:path>
              </a:pathLst>
            </a:custGeom>
            <a:ln w="12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817006" y="2499751"/>
            <a:ext cx="237004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yzyz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39401" y="2499751"/>
            <a:ext cx="237004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yzxz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10999" y="3172770"/>
            <a:ext cx="242047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xyyz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32910" y="3172770"/>
            <a:ext cx="244288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xyxz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43078" y="1826720"/>
            <a:ext cx="249331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yyxx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69777" y="1826720"/>
            <a:ext cx="249331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yyyy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7815" y="1826720"/>
            <a:ext cx="237565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yyzz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14355" y="1826720"/>
            <a:ext cx="242607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yy</a:t>
            </a:r>
            <a:r>
              <a:rPr sz="101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yz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36319" y="1826720"/>
            <a:ext cx="243168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yy</a:t>
            </a:r>
            <a:r>
              <a:rPr sz="101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xz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46433" y="2499751"/>
            <a:ext cx="244288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yz</a:t>
            </a:r>
            <a:r>
              <a:rPr sz="1015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xx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72403" y="2499751"/>
            <a:ext cx="244849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yz</a:t>
            </a:r>
            <a:r>
              <a:rPr sz="1015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yy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01091" y="2499751"/>
            <a:ext cx="230841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yz</a:t>
            </a:r>
            <a:r>
              <a:rPr sz="1015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zz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39721" y="3172770"/>
            <a:ext cx="251012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xy</a:t>
            </a:r>
            <a:r>
              <a:rPr sz="1015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xx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66394" y="3172770"/>
            <a:ext cx="251012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xy</a:t>
            </a:r>
            <a:r>
              <a:rPr sz="1015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yy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95084" y="3172770"/>
            <a:ext cx="237004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xy</a:t>
            </a:r>
            <a:r>
              <a:rPr sz="1015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zz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15941" y="1395555"/>
            <a:ext cx="438150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i="1" spc="-13" baseline="13888" dirty="0">
                <a:latin typeface="Times New Roman"/>
                <a:cs typeface="Times New Roman"/>
              </a:rPr>
              <a:t>C</a:t>
            </a:r>
            <a:r>
              <a:rPr sz="1015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xxzz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31809" y="1395555"/>
            <a:ext cx="443753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i="1" spc="-13" baseline="13888" dirty="0">
                <a:latin typeface="Times New Roman"/>
                <a:cs typeface="Times New Roman"/>
              </a:rPr>
              <a:t>C</a:t>
            </a:r>
            <a:r>
              <a:rPr sz="1015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xx</a:t>
            </a:r>
            <a:r>
              <a:rPr sz="101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yz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41130" y="2344442"/>
            <a:ext cx="188259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18" dirty="0">
                <a:latin typeface="Times New Roman"/>
                <a:cs typeface="Times New Roman"/>
              </a:rPr>
              <a:t>ijkl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07002" y="1673907"/>
            <a:ext cx="172571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spc="-44" dirty="0">
                <a:latin typeface="Times New Roman"/>
                <a:cs typeface="Times New Roman"/>
              </a:rPr>
              <a:t>C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35659" y="1673907"/>
            <a:ext cx="172571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spc="-44" dirty="0">
                <a:latin typeface="Times New Roman"/>
                <a:cs typeface="Times New Roman"/>
              </a:rPr>
              <a:t>C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51528" y="1673907"/>
            <a:ext cx="172571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spc="-44" dirty="0">
                <a:latin typeface="Times New Roman"/>
                <a:cs typeface="Times New Roman"/>
              </a:rPr>
              <a:t>C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74127" y="1673907"/>
            <a:ext cx="172571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spc="-44" dirty="0">
                <a:latin typeface="Times New Roman"/>
                <a:cs typeface="Times New Roman"/>
              </a:rPr>
              <a:t>C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96053" y="1673907"/>
            <a:ext cx="172571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spc="-44" dirty="0">
                <a:latin typeface="Times New Roman"/>
                <a:cs typeface="Times New Roman"/>
              </a:rPr>
              <a:t>C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94015" y="2068588"/>
            <a:ext cx="439271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i="1" spc="-13" baseline="13888" dirty="0">
                <a:latin typeface="Times New Roman"/>
                <a:cs typeface="Times New Roman"/>
              </a:rPr>
              <a:t>C</a:t>
            </a:r>
            <a:r>
              <a:rPr sz="1015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zzyy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22673" y="2068588"/>
            <a:ext cx="425263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i="1" spc="-13" baseline="13888" dirty="0">
                <a:latin typeface="Times New Roman"/>
                <a:cs typeface="Times New Roman"/>
              </a:rPr>
              <a:t>C</a:t>
            </a:r>
            <a:r>
              <a:rPr sz="1015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zzzz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38541" y="2068588"/>
            <a:ext cx="431426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i="1" spc="-26" baseline="13888" dirty="0">
                <a:latin typeface="Times New Roman"/>
                <a:cs typeface="Times New Roman"/>
              </a:rPr>
              <a:t>C</a:t>
            </a:r>
            <a:r>
              <a:rPr sz="1015" i="1" spc="-18" dirty="0">
                <a:solidFill>
                  <a:srgbClr val="0000FF"/>
                </a:solidFill>
                <a:latin typeface="Times New Roman"/>
                <a:cs typeface="Times New Roman"/>
              </a:rPr>
              <a:t>zz</a:t>
            </a:r>
            <a:r>
              <a:rPr sz="1015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yz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60466" y="2068588"/>
            <a:ext cx="431986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i="1" spc="-13" baseline="13888" dirty="0">
                <a:latin typeface="Times New Roman"/>
                <a:cs typeface="Times New Roman"/>
              </a:rPr>
              <a:t>C</a:t>
            </a:r>
            <a:r>
              <a:rPr sz="1015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zz</a:t>
            </a:r>
            <a:r>
              <a:rPr sz="101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xz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94578" y="2192279"/>
            <a:ext cx="172571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spc="-44" dirty="0">
                <a:latin typeface="Times New Roman"/>
                <a:cs typeface="Times New Roman"/>
              </a:rPr>
              <a:t>C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10368" y="2346925"/>
            <a:ext cx="172571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spc="-44" dirty="0">
                <a:latin typeface="Times New Roman"/>
                <a:cs typeface="Times New Roman"/>
              </a:rPr>
              <a:t>C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39025" y="2346925"/>
            <a:ext cx="172571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spc="-44" dirty="0">
                <a:latin typeface="Times New Roman"/>
                <a:cs typeface="Times New Roman"/>
              </a:rPr>
              <a:t>C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54894" y="2346925"/>
            <a:ext cx="172571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spc="-44" dirty="0">
                <a:latin typeface="Times New Roman"/>
                <a:cs typeface="Times New Roman"/>
              </a:rPr>
              <a:t>C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76819" y="2346925"/>
            <a:ext cx="172571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spc="-44" dirty="0">
                <a:latin typeface="Times New Roman"/>
                <a:cs typeface="Times New Roman"/>
              </a:rPr>
              <a:t>C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99419" y="2346925"/>
            <a:ext cx="172571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spc="-44" dirty="0">
                <a:latin typeface="Times New Roman"/>
                <a:cs typeface="Times New Roman"/>
              </a:rPr>
              <a:t>C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90649" y="2741606"/>
            <a:ext cx="445993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i="1" spc="-13" baseline="13888" dirty="0">
                <a:latin typeface="Times New Roman"/>
                <a:cs typeface="Times New Roman"/>
              </a:rPr>
              <a:t>C</a:t>
            </a:r>
            <a:r>
              <a:rPr sz="101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xz</a:t>
            </a:r>
            <a:r>
              <a:rPr sz="1015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yy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19307" y="2741606"/>
            <a:ext cx="431986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i="1" spc="-13" baseline="13888" dirty="0">
                <a:latin typeface="Times New Roman"/>
                <a:cs typeface="Times New Roman"/>
              </a:rPr>
              <a:t>C</a:t>
            </a:r>
            <a:r>
              <a:rPr sz="101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xz</a:t>
            </a:r>
            <a:r>
              <a:rPr sz="1015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zz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635175" y="2741606"/>
            <a:ext cx="438710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i="1" spc="-13" baseline="13888" dirty="0">
                <a:latin typeface="Times New Roman"/>
                <a:cs typeface="Times New Roman"/>
              </a:rPr>
              <a:t>C</a:t>
            </a:r>
            <a:r>
              <a:rPr sz="101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xzyz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257101" y="2741606"/>
            <a:ext cx="438710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i="1" spc="-13" baseline="13888" dirty="0">
                <a:latin typeface="Times New Roman"/>
                <a:cs typeface="Times New Roman"/>
              </a:rPr>
              <a:t>C</a:t>
            </a:r>
            <a:r>
              <a:rPr sz="101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xzxz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09695" y="3019943"/>
            <a:ext cx="172571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spc="-44" dirty="0">
                <a:latin typeface="Times New Roman"/>
                <a:cs typeface="Times New Roman"/>
              </a:rPr>
              <a:t>C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38352" y="3019943"/>
            <a:ext cx="172571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spc="-44" dirty="0">
                <a:latin typeface="Times New Roman"/>
                <a:cs typeface="Times New Roman"/>
              </a:rPr>
              <a:t>C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654220" y="3019943"/>
            <a:ext cx="172571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spc="-44" dirty="0">
                <a:latin typeface="Times New Roman"/>
                <a:cs typeface="Times New Roman"/>
              </a:rPr>
              <a:t>C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276819" y="3019943"/>
            <a:ext cx="172571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spc="-44" dirty="0">
                <a:latin typeface="Times New Roman"/>
                <a:cs typeface="Times New Roman"/>
              </a:rPr>
              <a:t>C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898746" y="3019943"/>
            <a:ext cx="172571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spc="-44" dirty="0">
                <a:latin typeface="Times New Roman"/>
                <a:cs typeface="Times New Roman"/>
              </a:rPr>
              <a:t>C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387284" y="834769"/>
            <a:ext cx="452157" cy="853906"/>
          </a:xfrm>
          <a:prstGeom prst="rect">
            <a:avLst/>
          </a:prstGeom>
        </p:spPr>
        <p:txBody>
          <a:bodyPr vert="horz" wrap="square" lIns="0" tIns="154641" rIns="0" bIns="0" rtlCol="0">
            <a:spAutoFit/>
          </a:bodyPr>
          <a:lstStyle/>
          <a:p>
            <a:pPr marL="85730">
              <a:spcBef>
                <a:spcPts val="1218"/>
              </a:spcBef>
            </a:pPr>
            <a:r>
              <a:rPr sz="1853" i="1" spc="-62" dirty="0">
                <a:solidFill>
                  <a:srgbClr val="0000FF"/>
                </a:solidFill>
                <a:latin typeface="Symbol"/>
                <a:cs typeface="Symbol"/>
              </a:rPr>
              <a:t></a:t>
            </a:r>
            <a:r>
              <a:rPr sz="1853" spc="-199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65" spc="-22" dirty="0">
                <a:latin typeface="Times New Roman"/>
                <a:cs typeface="Times New Roman"/>
              </a:rPr>
              <a:t>,</a:t>
            </a:r>
            <a:r>
              <a:rPr sz="1853" i="1" spc="-22" dirty="0">
                <a:solidFill>
                  <a:srgbClr val="0000FF"/>
                </a:solidFill>
                <a:latin typeface="Symbol"/>
                <a:cs typeface="Symbol"/>
              </a:rPr>
              <a:t></a:t>
            </a:r>
            <a:endParaRPr sz="1853">
              <a:latin typeface="Symbol"/>
              <a:cs typeface="Symbol"/>
            </a:endParaRPr>
          </a:p>
          <a:p>
            <a:pPr marL="33619">
              <a:spcBef>
                <a:spcPts val="1063"/>
              </a:spcBef>
            </a:pPr>
            <a:r>
              <a:rPr sz="2647" i="1" spc="-13" baseline="13888" dirty="0">
                <a:latin typeface="Times New Roman"/>
                <a:cs typeface="Times New Roman"/>
              </a:rPr>
              <a:t>C</a:t>
            </a:r>
            <a:r>
              <a:rPr sz="1015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xxyy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254408" y="834769"/>
            <a:ext cx="519953" cy="853906"/>
          </a:xfrm>
          <a:prstGeom prst="rect">
            <a:avLst/>
          </a:prstGeom>
        </p:spPr>
        <p:txBody>
          <a:bodyPr vert="horz" wrap="square" lIns="0" tIns="154641" rIns="0" bIns="0" rtlCol="0">
            <a:spAutoFit/>
          </a:bodyPr>
          <a:lstStyle/>
          <a:p>
            <a:pPr marL="151848">
              <a:spcBef>
                <a:spcPts val="1218"/>
              </a:spcBef>
            </a:pPr>
            <a:r>
              <a:rPr sz="1853" i="1" spc="-62" dirty="0">
                <a:solidFill>
                  <a:srgbClr val="0000FF"/>
                </a:solidFill>
                <a:latin typeface="Symbol"/>
                <a:cs typeface="Symbol"/>
              </a:rPr>
              <a:t></a:t>
            </a:r>
            <a:r>
              <a:rPr sz="1853" spc="-199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65" spc="22" dirty="0">
                <a:latin typeface="Times New Roman"/>
                <a:cs typeface="Times New Roman"/>
              </a:rPr>
              <a:t>,</a:t>
            </a:r>
            <a:r>
              <a:rPr sz="1853" i="1" spc="22" dirty="0">
                <a:solidFill>
                  <a:srgbClr val="FF0000"/>
                </a:solidFill>
                <a:latin typeface="Symbol"/>
                <a:cs typeface="Symbol"/>
              </a:rPr>
              <a:t></a:t>
            </a:r>
            <a:endParaRPr sz="1853">
              <a:latin typeface="Symbol"/>
              <a:cs typeface="Symbol"/>
            </a:endParaRPr>
          </a:p>
          <a:p>
            <a:pPr marL="33619">
              <a:spcBef>
                <a:spcPts val="1063"/>
              </a:spcBef>
            </a:pPr>
            <a:r>
              <a:rPr sz="2647" i="1" spc="-13" baseline="13888" dirty="0">
                <a:latin typeface="Times New Roman"/>
                <a:cs typeface="Times New Roman"/>
              </a:rPr>
              <a:t>C</a:t>
            </a:r>
            <a:r>
              <a:rPr sz="1015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xx</a:t>
            </a:r>
            <a:r>
              <a:rPr sz="101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xz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648364" y="1395555"/>
            <a:ext cx="564776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baseline="8333" dirty="0">
                <a:latin typeface="Symbol"/>
                <a:cs typeface="Symbol"/>
              </a:rPr>
              <a:t></a:t>
            </a:r>
            <a:r>
              <a:rPr sz="2647" spc="-350" baseline="8333" dirty="0">
                <a:latin typeface="Times New Roman"/>
                <a:cs typeface="Times New Roman"/>
              </a:rPr>
              <a:t> </a:t>
            </a:r>
            <a:r>
              <a:rPr sz="2647" i="1" spc="-13" baseline="13888" dirty="0">
                <a:latin typeface="Times New Roman"/>
                <a:cs typeface="Times New Roman"/>
              </a:rPr>
              <a:t>C</a:t>
            </a:r>
            <a:r>
              <a:rPr sz="1015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xxxx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48363" y="1573736"/>
            <a:ext cx="327212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765" dirty="0">
                <a:latin typeface="Symbol"/>
                <a:cs typeface="Symbol"/>
              </a:rPr>
              <a:t></a:t>
            </a:r>
            <a:r>
              <a:rPr sz="1765" spc="-251" dirty="0">
                <a:latin typeface="Times New Roman"/>
                <a:cs typeface="Times New Roman"/>
              </a:rPr>
              <a:t> </a:t>
            </a:r>
            <a:r>
              <a:rPr sz="2647" i="1" spc="-66" baseline="-25000" dirty="0">
                <a:latin typeface="Times New Roman"/>
                <a:cs typeface="Times New Roman"/>
              </a:rPr>
              <a:t>C</a:t>
            </a:r>
            <a:endParaRPr sz="2647" baseline="-250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670776" y="1792914"/>
            <a:ext cx="108696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spc="-44" dirty="0">
                <a:latin typeface="Symbol"/>
                <a:cs typeface="Symbol"/>
              </a:rPr>
              <a:t></a:t>
            </a:r>
            <a:endParaRPr sz="1765">
              <a:latin typeface="Symbol"/>
              <a:cs typeface="Symbo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475565" y="2068588"/>
            <a:ext cx="731184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baseline="-30555" dirty="0">
                <a:latin typeface="Symbol"/>
                <a:cs typeface="Symbol"/>
              </a:rPr>
              <a:t></a:t>
            </a:r>
            <a:r>
              <a:rPr sz="2647" spc="-99" baseline="-30555" dirty="0">
                <a:latin typeface="Times New Roman"/>
                <a:cs typeface="Times New Roman"/>
              </a:rPr>
              <a:t> </a:t>
            </a:r>
            <a:r>
              <a:rPr sz="2647" baseline="13888" dirty="0">
                <a:latin typeface="Symbol"/>
                <a:cs typeface="Symbol"/>
              </a:rPr>
              <a:t></a:t>
            </a:r>
            <a:r>
              <a:rPr sz="2647" spc="-278" baseline="13888" dirty="0">
                <a:latin typeface="Times New Roman"/>
                <a:cs typeface="Times New Roman"/>
              </a:rPr>
              <a:t> </a:t>
            </a:r>
            <a:r>
              <a:rPr sz="2647" i="1" spc="-13" baseline="13888" dirty="0">
                <a:latin typeface="Times New Roman"/>
                <a:cs typeface="Times New Roman"/>
              </a:rPr>
              <a:t>C</a:t>
            </a:r>
            <a:r>
              <a:rPr sz="1015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zzxx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648364" y="2230598"/>
            <a:ext cx="330013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765" dirty="0">
                <a:latin typeface="Symbol"/>
                <a:cs typeface="Symbol"/>
              </a:rPr>
              <a:t></a:t>
            </a:r>
            <a:r>
              <a:rPr sz="1765" spc="-234" dirty="0">
                <a:latin typeface="Times New Roman"/>
                <a:cs typeface="Times New Roman"/>
              </a:rPr>
              <a:t> </a:t>
            </a:r>
            <a:r>
              <a:rPr sz="2647" i="1" spc="-66" baseline="-29166" dirty="0">
                <a:latin typeface="Times New Roman"/>
                <a:cs typeface="Times New Roman"/>
              </a:rPr>
              <a:t>C</a:t>
            </a:r>
            <a:endParaRPr sz="2647" baseline="-29166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70776" y="2449104"/>
            <a:ext cx="108696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spc="-44" dirty="0">
                <a:latin typeface="Symbol"/>
                <a:cs typeface="Symbol"/>
              </a:rPr>
              <a:t></a:t>
            </a:r>
            <a:endParaRPr sz="1765">
              <a:latin typeface="Symbol"/>
              <a:cs typeface="Symbo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648363" y="2741606"/>
            <a:ext cx="560294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baseline="18055" dirty="0">
                <a:latin typeface="Symbol"/>
                <a:cs typeface="Symbol"/>
              </a:rPr>
              <a:t></a:t>
            </a:r>
            <a:r>
              <a:rPr sz="2647" spc="-317" baseline="18055" dirty="0">
                <a:latin typeface="Times New Roman"/>
                <a:cs typeface="Times New Roman"/>
              </a:rPr>
              <a:t> </a:t>
            </a:r>
            <a:r>
              <a:rPr sz="2647" i="1" spc="-13" baseline="13888" dirty="0">
                <a:latin typeface="Times New Roman"/>
                <a:cs typeface="Times New Roman"/>
              </a:rPr>
              <a:t>C</a:t>
            </a:r>
            <a:r>
              <a:rPr sz="1015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xz</a:t>
            </a:r>
            <a:r>
              <a:rPr sz="1015" i="1" spc="-9" dirty="0">
                <a:solidFill>
                  <a:srgbClr val="0000FF"/>
                </a:solidFill>
                <a:latin typeface="Times New Roman"/>
                <a:cs typeface="Times New Roman"/>
              </a:rPr>
              <a:t>xx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670776" y="3100604"/>
            <a:ext cx="108696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spc="-44" dirty="0">
                <a:latin typeface="Symbol"/>
                <a:cs typeface="Symbol"/>
              </a:rPr>
              <a:t></a:t>
            </a:r>
            <a:endParaRPr sz="1765">
              <a:latin typeface="Symbol"/>
              <a:cs typeface="Symbo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876335" y="1395555"/>
            <a:ext cx="598954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i="1" baseline="13888" dirty="0">
                <a:latin typeface="Times New Roman"/>
                <a:cs typeface="Times New Roman"/>
              </a:rPr>
              <a:t>C</a:t>
            </a:r>
            <a:r>
              <a:rPr sz="1015" i="1" dirty="0">
                <a:solidFill>
                  <a:srgbClr val="0000FF"/>
                </a:solidFill>
                <a:latin typeface="Times New Roman"/>
                <a:cs typeface="Times New Roman"/>
              </a:rPr>
              <a:t>xx</a:t>
            </a:r>
            <a:r>
              <a:rPr sz="1015" i="1" dirty="0">
                <a:solidFill>
                  <a:srgbClr val="FF0000"/>
                </a:solidFill>
                <a:latin typeface="Times New Roman"/>
                <a:cs typeface="Times New Roman"/>
              </a:rPr>
              <a:t>xy</a:t>
            </a:r>
            <a:r>
              <a:rPr sz="1015" i="1" spc="2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47" spc="-66" baseline="8333" dirty="0">
                <a:latin typeface="Symbol"/>
                <a:cs typeface="Symbol"/>
              </a:rPr>
              <a:t></a:t>
            </a:r>
            <a:endParaRPr sz="2647" baseline="8333">
              <a:latin typeface="Symbol"/>
              <a:cs typeface="Symbo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478274" y="3389096"/>
            <a:ext cx="306481" cy="298155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853" i="1" spc="-49" dirty="0">
                <a:solidFill>
                  <a:srgbClr val="FF0000"/>
                </a:solidFill>
                <a:latin typeface="Symbol"/>
                <a:cs typeface="Symbol"/>
              </a:rPr>
              <a:t></a:t>
            </a:r>
            <a:r>
              <a:rPr sz="1853" spc="-21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spc="-22" dirty="0">
                <a:latin typeface="Times New Roman"/>
                <a:cs typeface="Times New Roman"/>
              </a:rPr>
              <a:t>,</a:t>
            </a:r>
            <a:r>
              <a:rPr sz="1853" i="1" spc="-22" dirty="0">
                <a:solidFill>
                  <a:srgbClr val="0000FF"/>
                </a:solidFill>
                <a:latin typeface="Symbol"/>
                <a:cs typeface="Symbol"/>
              </a:rPr>
              <a:t></a:t>
            </a:r>
            <a:endParaRPr sz="1853">
              <a:latin typeface="Symbol"/>
              <a:cs typeface="Symbo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410628" y="3389096"/>
            <a:ext cx="318807" cy="298155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853" i="1" spc="-49" dirty="0">
                <a:solidFill>
                  <a:srgbClr val="FF0000"/>
                </a:solidFill>
                <a:latin typeface="Symbol"/>
                <a:cs typeface="Symbol"/>
              </a:rPr>
              <a:t></a:t>
            </a:r>
            <a:r>
              <a:rPr sz="1853" spc="-21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spc="22" dirty="0">
                <a:latin typeface="Times New Roman"/>
                <a:cs typeface="Times New Roman"/>
              </a:rPr>
              <a:t>,</a:t>
            </a:r>
            <a:r>
              <a:rPr sz="1853" i="1" spc="22" dirty="0">
                <a:solidFill>
                  <a:srgbClr val="FF0000"/>
                </a:solidFill>
                <a:latin typeface="Symbol"/>
                <a:cs typeface="Symbol"/>
              </a:rPr>
              <a:t></a:t>
            </a:r>
            <a:endParaRPr sz="1853">
              <a:latin typeface="Symbol"/>
              <a:cs typeface="Symbo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343840" y="1573729"/>
            <a:ext cx="108696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spc="-44" dirty="0">
                <a:latin typeface="Symbol"/>
                <a:cs typeface="Symbol"/>
              </a:rPr>
              <a:t></a:t>
            </a:r>
            <a:endParaRPr sz="1765">
              <a:latin typeface="Symbol"/>
              <a:cs typeface="Symbo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035871" y="1732410"/>
            <a:ext cx="439271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015" i="1" dirty="0">
                <a:solidFill>
                  <a:srgbClr val="0000FF"/>
                </a:solidFill>
                <a:latin typeface="Times New Roman"/>
                <a:cs typeface="Times New Roman"/>
              </a:rPr>
              <a:t>yy</a:t>
            </a:r>
            <a:r>
              <a:rPr sz="1015" i="1" dirty="0">
                <a:solidFill>
                  <a:srgbClr val="FF0000"/>
                </a:solidFill>
                <a:latin typeface="Times New Roman"/>
                <a:cs typeface="Times New Roman"/>
              </a:rPr>
              <a:t>xy</a:t>
            </a:r>
            <a:r>
              <a:rPr sz="1015" i="1" spc="17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47" spc="-66" baseline="-15277" dirty="0">
                <a:latin typeface="Symbol"/>
                <a:cs typeface="Symbol"/>
              </a:rPr>
              <a:t></a:t>
            </a:r>
            <a:endParaRPr sz="2647" baseline="-15277">
              <a:latin typeface="Symbol"/>
              <a:cs typeface="Symbo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883066" y="2068588"/>
            <a:ext cx="592231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i="1" baseline="13888" dirty="0">
                <a:latin typeface="Times New Roman"/>
                <a:cs typeface="Times New Roman"/>
              </a:rPr>
              <a:t>C</a:t>
            </a:r>
            <a:r>
              <a:rPr sz="1015" i="1" dirty="0">
                <a:solidFill>
                  <a:srgbClr val="0000FF"/>
                </a:solidFill>
                <a:latin typeface="Times New Roman"/>
                <a:cs typeface="Times New Roman"/>
              </a:rPr>
              <a:t>zz</a:t>
            </a:r>
            <a:r>
              <a:rPr sz="1015" i="1" dirty="0">
                <a:solidFill>
                  <a:srgbClr val="FF0000"/>
                </a:solidFill>
                <a:latin typeface="Times New Roman"/>
                <a:cs typeface="Times New Roman"/>
              </a:rPr>
              <a:t>xy</a:t>
            </a:r>
            <a:r>
              <a:rPr sz="1015" i="1" spc="29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47" spc="-66" baseline="13888" dirty="0">
                <a:latin typeface="Symbol"/>
                <a:cs typeface="Symbol"/>
              </a:rPr>
              <a:t></a:t>
            </a:r>
            <a:endParaRPr sz="2647" baseline="13888">
              <a:latin typeface="Symbol"/>
              <a:cs typeface="Symbo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343840" y="2230591"/>
            <a:ext cx="108696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spc="-44" dirty="0">
                <a:latin typeface="Symbol"/>
                <a:cs typeface="Symbol"/>
              </a:rPr>
              <a:t></a:t>
            </a:r>
            <a:endParaRPr sz="1765">
              <a:latin typeface="Symbol"/>
              <a:cs typeface="Symbo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038938" y="2405441"/>
            <a:ext cx="435909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015" i="1" dirty="0">
                <a:solidFill>
                  <a:srgbClr val="FF0000"/>
                </a:solidFill>
                <a:latin typeface="Times New Roman"/>
                <a:cs typeface="Times New Roman"/>
              </a:rPr>
              <a:t>yzxy</a:t>
            </a:r>
            <a:r>
              <a:rPr sz="1015" i="1" spc="19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47" spc="-66" baseline="-11111" dirty="0">
                <a:latin typeface="Symbol"/>
                <a:cs typeface="Symbol"/>
              </a:rPr>
              <a:t></a:t>
            </a:r>
            <a:endParaRPr sz="2647" baseline="-11111">
              <a:latin typeface="Symbol"/>
              <a:cs typeface="Symbo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879700" y="2741606"/>
            <a:ext cx="595593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i="1" baseline="13888" dirty="0">
                <a:latin typeface="Times New Roman"/>
                <a:cs typeface="Times New Roman"/>
              </a:rPr>
              <a:t>C</a:t>
            </a:r>
            <a:r>
              <a:rPr sz="1015" i="1" dirty="0">
                <a:solidFill>
                  <a:srgbClr val="FF0000"/>
                </a:solidFill>
                <a:latin typeface="Times New Roman"/>
                <a:cs typeface="Times New Roman"/>
              </a:rPr>
              <a:t>xzxy</a:t>
            </a:r>
            <a:r>
              <a:rPr sz="1015" i="1" spc="2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47" spc="-66" baseline="18055" dirty="0">
                <a:latin typeface="Symbol"/>
                <a:cs typeface="Symbol"/>
              </a:rPr>
              <a:t></a:t>
            </a:r>
            <a:endParaRPr sz="2647" baseline="18055">
              <a:latin typeface="Symbol"/>
              <a:cs typeface="Symbo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648368" y="2886781"/>
            <a:ext cx="330013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765" dirty="0">
                <a:latin typeface="Symbol"/>
                <a:cs typeface="Symbol"/>
              </a:rPr>
              <a:t></a:t>
            </a:r>
            <a:r>
              <a:rPr sz="1765" spc="-234" dirty="0">
                <a:latin typeface="Times New Roman"/>
                <a:cs typeface="Times New Roman"/>
              </a:rPr>
              <a:t> </a:t>
            </a:r>
            <a:r>
              <a:rPr sz="2647" i="1" spc="-66" baseline="-33333" dirty="0">
                <a:latin typeface="Times New Roman"/>
                <a:cs typeface="Times New Roman"/>
              </a:rPr>
              <a:t>C</a:t>
            </a:r>
            <a:endParaRPr sz="2647" baseline="-33333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055538" y="2886781"/>
            <a:ext cx="397249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R="4483" algn="r">
              <a:lnSpc>
                <a:spcPts val="1813"/>
              </a:lnSpc>
              <a:spcBef>
                <a:spcPts val="88"/>
              </a:spcBef>
            </a:pPr>
            <a:r>
              <a:rPr sz="1765" spc="-44" dirty="0">
                <a:latin typeface="Symbol"/>
                <a:cs typeface="Symbol"/>
              </a:rPr>
              <a:t></a:t>
            </a:r>
            <a:endParaRPr sz="1765">
              <a:latin typeface="Symbol"/>
              <a:cs typeface="Symbol"/>
            </a:endParaRPr>
          </a:p>
          <a:p>
            <a:pPr marL="11206">
              <a:lnSpc>
                <a:spcPts val="1813"/>
              </a:lnSpc>
            </a:pPr>
            <a:r>
              <a:rPr sz="1015" i="1" dirty="0">
                <a:solidFill>
                  <a:srgbClr val="FF0000"/>
                </a:solidFill>
                <a:latin typeface="Times New Roman"/>
                <a:cs typeface="Times New Roman"/>
              </a:rPr>
              <a:t>xyxy</a:t>
            </a:r>
            <a:r>
              <a:rPr sz="1015" i="1" spc="1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47" spc="-66" baseline="-5555" dirty="0">
                <a:latin typeface="Symbol"/>
                <a:cs typeface="Symbol"/>
              </a:rPr>
              <a:t></a:t>
            </a:r>
            <a:endParaRPr sz="2647" baseline="-5555">
              <a:latin typeface="Symbol"/>
              <a:cs typeface="Symbo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3138508" y="4496714"/>
            <a:ext cx="2841812" cy="1914525"/>
            <a:chOff x="3393947" y="4479797"/>
            <a:chExt cx="3220720" cy="2169795"/>
          </a:xfrm>
        </p:grpSpPr>
        <p:sp>
          <p:nvSpPr>
            <p:cNvPr id="69" name="object 69"/>
            <p:cNvSpPr/>
            <p:nvPr/>
          </p:nvSpPr>
          <p:spPr>
            <a:xfrm>
              <a:off x="3393947" y="5566409"/>
              <a:ext cx="3220720" cy="0"/>
            </a:xfrm>
            <a:custGeom>
              <a:avLst/>
              <a:gdLst/>
              <a:ahLst/>
              <a:cxnLst/>
              <a:rect l="l" t="t" r="r" b="b"/>
              <a:pathLst>
                <a:path w="3220720">
                  <a:moveTo>
                    <a:pt x="0" y="0"/>
                  </a:moveTo>
                  <a:lnTo>
                    <a:pt x="3220212" y="0"/>
                  </a:lnTo>
                </a:path>
              </a:pathLst>
            </a:custGeom>
            <a:ln w="12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0" name="object 70"/>
            <p:cNvSpPr/>
            <p:nvPr/>
          </p:nvSpPr>
          <p:spPr>
            <a:xfrm>
              <a:off x="5003291" y="4479797"/>
              <a:ext cx="0" cy="2169795"/>
            </a:xfrm>
            <a:custGeom>
              <a:avLst/>
              <a:gdLst/>
              <a:ahLst/>
              <a:cxnLst/>
              <a:rect l="l" t="t" r="r" b="b"/>
              <a:pathLst>
                <a:path h="2169795">
                  <a:moveTo>
                    <a:pt x="0" y="0"/>
                  </a:moveTo>
                  <a:lnTo>
                    <a:pt x="0" y="2169414"/>
                  </a:lnTo>
                </a:path>
              </a:pathLst>
            </a:custGeom>
            <a:ln w="126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267825" y="4922250"/>
            <a:ext cx="152960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771417" y="4922250"/>
            <a:ext cx="151840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285088" y="4922250"/>
            <a:ext cx="151840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23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794064" y="4922250"/>
            <a:ext cx="152960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1015" spc="-22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307736" y="4922250"/>
            <a:ext cx="152960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1015" spc="-22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794064" y="5595277"/>
            <a:ext cx="152960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spc="-22" dirty="0">
                <a:solidFill>
                  <a:srgbClr val="FF0000"/>
                </a:solidFill>
                <a:latin typeface="Times New Roman"/>
                <a:cs typeface="Times New Roman"/>
              </a:rPr>
              <a:t>44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307748" y="5595277"/>
            <a:ext cx="152960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spc="-22" dirty="0">
                <a:solidFill>
                  <a:srgbClr val="FF0000"/>
                </a:solidFill>
                <a:latin typeface="Times New Roman"/>
                <a:cs typeface="Times New Roman"/>
              </a:rPr>
              <a:t>45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267824" y="5595277"/>
            <a:ext cx="152400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spc="-22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771417" y="5595277"/>
            <a:ext cx="152400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spc="-22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285087" y="5595277"/>
            <a:ext cx="152400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spc="-22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577319" y="5426513"/>
            <a:ext cx="188819" cy="16864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015" i="1" spc="-18" dirty="0">
                <a:latin typeface="Times New Roman"/>
                <a:cs typeface="Times New Roman"/>
              </a:rPr>
              <a:t>ijkl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620805" y="4769469"/>
            <a:ext cx="2220446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524463" algn="l"/>
                <a:tab pos="1033798" algn="l"/>
                <a:tab pos="1547055" algn="l"/>
                <a:tab pos="2059191" algn="l"/>
              </a:tabLst>
            </a:pPr>
            <a:r>
              <a:rPr sz="1765" i="1" spc="-44" dirty="0">
                <a:latin typeface="Times New Roman"/>
                <a:cs typeface="Times New Roman"/>
              </a:rPr>
              <a:t>C</a:t>
            </a:r>
            <a:r>
              <a:rPr sz="1765" i="1" dirty="0">
                <a:latin typeface="Times New Roman"/>
                <a:cs typeface="Times New Roman"/>
              </a:rPr>
              <a:t>	</a:t>
            </a:r>
            <a:r>
              <a:rPr sz="1765" i="1" spc="-44" dirty="0">
                <a:latin typeface="Times New Roman"/>
                <a:cs typeface="Times New Roman"/>
              </a:rPr>
              <a:t>C</a:t>
            </a:r>
            <a:r>
              <a:rPr sz="1765" i="1" dirty="0">
                <a:latin typeface="Times New Roman"/>
                <a:cs typeface="Times New Roman"/>
              </a:rPr>
              <a:t>	</a:t>
            </a:r>
            <a:r>
              <a:rPr sz="1765" i="1" spc="-44" dirty="0">
                <a:latin typeface="Times New Roman"/>
                <a:cs typeface="Times New Roman"/>
              </a:rPr>
              <a:t>C</a:t>
            </a:r>
            <a:r>
              <a:rPr sz="1765" i="1" dirty="0">
                <a:latin typeface="Times New Roman"/>
                <a:cs typeface="Times New Roman"/>
              </a:rPr>
              <a:t>	</a:t>
            </a:r>
            <a:r>
              <a:rPr sz="1765" i="1" spc="-44" dirty="0">
                <a:latin typeface="Times New Roman"/>
                <a:cs typeface="Times New Roman"/>
              </a:rPr>
              <a:t>C</a:t>
            </a:r>
            <a:r>
              <a:rPr sz="1765" i="1" dirty="0">
                <a:latin typeface="Times New Roman"/>
                <a:cs typeface="Times New Roman"/>
              </a:rPr>
              <a:t>	</a:t>
            </a:r>
            <a:r>
              <a:rPr sz="1765" i="1" spc="-44" dirty="0">
                <a:latin typeface="Times New Roman"/>
                <a:cs typeface="Times New Roman"/>
              </a:rPr>
              <a:t>C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430748" y="5274410"/>
            <a:ext cx="172571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i="1" spc="-44" dirty="0">
                <a:latin typeface="Times New Roman"/>
                <a:cs typeface="Times New Roman"/>
              </a:rPr>
              <a:t>C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620827" y="5442492"/>
            <a:ext cx="2220446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524463" algn="l"/>
                <a:tab pos="1033798" algn="l"/>
                <a:tab pos="1547055" algn="l"/>
                <a:tab pos="2059191" algn="l"/>
              </a:tabLst>
            </a:pPr>
            <a:r>
              <a:rPr sz="1765" i="1" spc="-44" dirty="0">
                <a:latin typeface="Times New Roman"/>
                <a:cs typeface="Times New Roman"/>
              </a:rPr>
              <a:t>C</a:t>
            </a:r>
            <a:r>
              <a:rPr sz="1765" i="1" dirty="0">
                <a:latin typeface="Times New Roman"/>
                <a:cs typeface="Times New Roman"/>
              </a:rPr>
              <a:t>	</a:t>
            </a:r>
            <a:r>
              <a:rPr sz="1765" i="1" spc="-44" dirty="0">
                <a:latin typeface="Times New Roman"/>
                <a:cs typeface="Times New Roman"/>
              </a:rPr>
              <a:t>C</a:t>
            </a:r>
            <a:r>
              <a:rPr sz="1765" i="1" dirty="0">
                <a:latin typeface="Times New Roman"/>
                <a:cs typeface="Times New Roman"/>
              </a:rPr>
              <a:t>	</a:t>
            </a:r>
            <a:r>
              <a:rPr sz="1765" i="1" spc="-44" dirty="0">
                <a:latin typeface="Times New Roman"/>
                <a:cs typeface="Times New Roman"/>
              </a:rPr>
              <a:t>C</a:t>
            </a:r>
            <a:r>
              <a:rPr sz="1765" i="1" dirty="0">
                <a:latin typeface="Times New Roman"/>
                <a:cs typeface="Times New Roman"/>
              </a:rPr>
              <a:t>	</a:t>
            </a:r>
            <a:r>
              <a:rPr sz="1765" i="1" spc="-44" dirty="0">
                <a:latin typeface="Times New Roman"/>
                <a:cs typeface="Times New Roman"/>
              </a:rPr>
              <a:t>C</a:t>
            </a:r>
            <a:r>
              <a:rPr sz="1765" i="1" dirty="0">
                <a:latin typeface="Times New Roman"/>
                <a:cs typeface="Times New Roman"/>
              </a:rPr>
              <a:t>	</a:t>
            </a:r>
            <a:r>
              <a:rPr sz="1765" i="1" spc="-44" dirty="0">
                <a:latin typeface="Times New Roman"/>
                <a:cs typeface="Times New Roman"/>
              </a:rPr>
              <a:t>C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621500" y="6115537"/>
            <a:ext cx="2221006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524463" algn="l"/>
                <a:tab pos="1034358" algn="l"/>
                <a:tab pos="1548175" algn="l"/>
                <a:tab pos="2059751" algn="l"/>
              </a:tabLst>
            </a:pPr>
            <a:r>
              <a:rPr sz="1765" i="1" spc="-44" dirty="0">
                <a:latin typeface="Times New Roman"/>
                <a:cs typeface="Times New Roman"/>
              </a:rPr>
              <a:t>C</a:t>
            </a:r>
            <a:r>
              <a:rPr sz="1765" i="1" dirty="0">
                <a:latin typeface="Times New Roman"/>
                <a:cs typeface="Times New Roman"/>
              </a:rPr>
              <a:t>	</a:t>
            </a:r>
            <a:r>
              <a:rPr sz="1765" i="1" spc="-44" dirty="0">
                <a:latin typeface="Times New Roman"/>
                <a:cs typeface="Times New Roman"/>
              </a:rPr>
              <a:t>C</a:t>
            </a:r>
            <a:r>
              <a:rPr sz="1765" i="1" dirty="0">
                <a:latin typeface="Times New Roman"/>
                <a:cs typeface="Times New Roman"/>
              </a:rPr>
              <a:t>	</a:t>
            </a:r>
            <a:r>
              <a:rPr sz="1765" i="1" spc="-44" dirty="0">
                <a:latin typeface="Times New Roman"/>
                <a:cs typeface="Times New Roman"/>
              </a:rPr>
              <a:t>C</a:t>
            </a:r>
            <a:r>
              <a:rPr sz="1765" i="1" dirty="0">
                <a:latin typeface="Times New Roman"/>
                <a:cs typeface="Times New Roman"/>
              </a:rPr>
              <a:t>	</a:t>
            </a:r>
            <a:r>
              <a:rPr sz="1765" i="1" spc="-44" dirty="0">
                <a:latin typeface="Times New Roman"/>
                <a:cs typeface="Times New Roman"/>
              </a:rPr>
              <a:t>C</a:t>
            </a:r>
            <a:r>
              <a:rPr sz="1765" i="1" dirty="0">
                <a:latin typeface="Times New Roman"/>
                <a:cs typeface="Times New Roman"/>
              </a:rPr>
              <a:t>	</a:t>
            </a:r>
            <a:r>
              <a:rPr sz="1765" i="1" spc="-44" dirty="0">
                <a:latin typeface="Times New Roman"/>
                <a:cs typeface="Times New Roman"/>
              </a:rPr>
              <a:t>C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984540" y="4491105"/>
            <a:ext cx="450476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baseline="8333" dirty="0">
                <a:latin typeface="Symbol"/>
                <a:cs typeface="Symbol"/>
              </a:rPr>
              <a:t></a:t>
            </a:r>
            <a:r>
              <a:rPr sz="2647" spc="-291" baseline="8333" dirty="0">
                <a:latin typeface="Times New Roman"/>
                <a:cs typeface="Times New Roman"/>
              </a:rPr>
              <a:t> </a:t>
            </a:r>
            <a:r>
              <a:rPr sz="2647" i="1" spc="-33" baseline="13888" dirty="0">
                <a:latin typeface="Times New Roman"/>
                <a:cs typeface="Times New Roman"/>
              </a:rPr>
              <a:t>C</a:t>
            </a: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579796" y="3930273"/>
            <a:ext cx="2598084" cy="853906"/>
          </a:xfrm>
          <a:prstGeom prst="rect">
            <a:avLst/>
          </a:prstGeom>
        </p:spPr>
        <p:txBody>
          <a:bodyPr vert="horz" wrap="square" lIns="0" tIns="154641" rIns="0" bIns="0" rtlCol="0">
            <a:spAutoFit/>
          </a:bodyPr>
          <a:lstStyle/>
          <a:p>
            <a:pPr marL="44826">
              <a:spcBef>
                <a:spcPts val="1218"/>
              </a:spcBef>
              <a:tabLst>
                <a:tab pos="1531925" algn="l"/>
              </a:tabLst>
            </a:pPr>
            <a:r>
              <a:rPr sz="1853" i="1" spc="-62" dirty="0">
                <a:solidFill>
                  <a:srgbClr val="0000FF"/>
                </a:solidFill>
                <a:latin typeface="Symbol"/>
                <a:cs typeface="Symbol"/>
              </a:rPr>
              <a:t></a:t>
            </a:r>
            <a:r>
              <a:rPr sz="1853" spc="-199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65" spc="-22" dirty="0">
                <a:latin typeface="Times New Roman"/>
                <a:cs typeface="Times New Roman"/>
              </a:rPr>
              <a:t>,</a:t>
            </a:r>
            <a:r>
              <a:rPr sz="1853" i="1" spc="-22" dirty="0">
                <a:solidFill>
                  <a:srgbClr val="0000FF"/>
                </a:solidFill>
                <a:latin typeface="Symbol"/>
                <a:cs typeface="Symbol"/>
              </a:rPr>
              <a:t></a:t>
            </a:r>
            <a:r>
              <a:rPr sz="1853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853" i="1" spc="-62" dirty="0">
                <a:solidFill>
                  <a:srgbClr val="0000FF"/>
                </a:solidFill>
                <a:latin typeface="Symbol"/>
                <a:cs typeface="Symbol"/>
              </a:rPr>
              <a:t></a:t>
            </a:r>
            <a:r>
              <a:rPr sz="1853" spc="-199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65" spc="26" dirty="0">
                <a:latin typeface="Times New Roman"/>
                <a:cs typeface="Times New Roman"/>
              </a:rPr>
              <a:t>,</a:t>
            </a:r>
            <a:r>
              <a:rPr sz="1853" i="1" spc="26" dirty="0">
                <a:solidFill>
                  <a:srgbClr val="FF0000"/>
                </a:solidFill>
                <a:latin typeface="Symbol"/>
                <a:cs typeface="Symbol"/>
              </a:rPr>
              <a:t></a:t>
            </a:r>
            <a:endParaRPr sz="1853">
              <a:latin typeface="Symbol"/>
              <a:cs typeface="Symbol"/>
            </a:endParaRPr>
          </a:p>
          <a:p>
            <a:pPr marL="58834">
              <a:spcBef>
                <a:spcPts val="1063"/>
              </a:spcBef>
              <a:tabLst>
                <a:tab pos="572091" algn="l"/>
                <a:tab pos="1081986" algn="l"/>
                <a:tab pos="1595803" algn="l"/>
                <a:tab pos="2106818" algn="l"/>
              </a:tabLst>
            </a:pPr>
            <a:r>
              <a:rPr sz="2647" i="1" spc="-33" baseline="13888" dirty="0">
                <a:latin typeface="Times New Roman"/>
                <a:cs typeface="Times New Roman"/>
              </a:rPr>
              <a:t>C</a:t>
            </a: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1015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647" i="1" spc="-33" baseline="13888" dirty="0">
                <a:latin typeface="Times New Roman"/>
                <a:cs typeface="Times New Roman"/>
              </a:rPr>
              <a:t>C</a:t>
            </a: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13</a:t>
            </a:r>
            <a:r>
              <a:rPr sz="1015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647" i="1" spc="-33" baseline="13888" dirty="0">
                <a:latin typeface="Times New Roman"/>
                <a:cs typeface="Times New Roman"/>
              </a:rPr>
              <a:t>C</a:t>
            </a: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1015" spc="-22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sz="1015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647" i="1" spc="-33" baseline="13888" dirty="0">
                <a:latin typeface="Times New Roman"/>
                <a:cs typeface="Times New Roman"/>
              </a:rPr>
              <a:t>C</a:t>
            </a: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1015" spc="-22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1015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647" i="1" baseline="13888" dirty="0">
                <a:latin typeface="Times New Roman"/>
                <a:cs typeface="Times New Roman"/>
              </a:rPr>
              <a:t>C</a:t>
            </a:r>
            <a:r>
              <a:rPr sz="1015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1015" dirty="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r>
              <a:rPr sz="1015" spc="9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47" spc="-66" baseline="8333" dirty="0">
                <a:latin typeface="Symbol"/>
                <a:cs typeface="Symbol"/>
              </a:rPr>
              <a:t></a:t>
            </a:r>
            <a:endParaRPr sz="2647" baseline="8333">
              <a:latin typeface="Symbol"/>
              <a:cs typeface="Symbo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984540" y="4669273"/>
            <a:ext cx="327212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765" dirty="0">
                <a:latin typeface="Symbol"/>
                <a:cs typeface="Symbol"/>
              </a:rPr>
              <a:t></a:t>
            </a:r>
            <a:r>
              <a:rPr sz="1765" spc="-251" dirty="0">
                <a:latin typeface="Times New Roman"/>
                <a:cs typeface="Times New Roman"/>
              </a:rPr>
              <a:t> </a:t>
            </a:r>
            <a:r>
              <a:rPr sz="2647" i="1" spc="-66" baseline="-25000" dirty="0">
                <a:latin typeface="Times New Roman"/>
                <a:cs typeface="Times New Roman"/>
              </a:rPr>
              <a:t>C</a:t>
            </a:r>
            <a:endParaRPr sz="2647" baseline="-250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001668" y="4669273"/>
            <a:ext cx="108696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spc="-44" dirty="0">
                <a:latin typeface="Symbol"/>
                <a:cs typeface="Symbol"/>
              </a:rPr>
              <a:t></a:t>
            </a:r>
            <a:endParaRPr sz="1765">
              <a:latin typeface="Symbol"/>
              <a:cs typeface="Symbo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006952" y="4888461"/>
            <a:ext cx="108696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spc="-44" dirty="0">
                <a:latin typeface="Symbol"/>
                <a:cs typeface="Symbol"/>
              </a:rPr>
              <a:t></a:t>
            </a:r>
            <a:endParaRPr sz="1765">
              <a:latin typeface="Symbol"/>
              <a:cs typeface="Symbo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796979" y="4827955"/>
            <a:ext cx="335616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015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1015" dirty="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r>
              <a:rPr sz="1015" spc="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47" spc="-79" baseline="-15277" dirty="0">
                <a:latin typeface="Symbol"/>
                <a:cs typeface="Symbol"/>
              </a:rPr>
              <a:t></a:t>
            </a:r>
            <a:endParaRPr sz="2647" baseline="-15277">
              <a:latin typeface="Symbol"/>
              <a:cs typeface="Symbo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2800540" y="5164130"/>
            <a:ext cx="3388099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826">
              <a:spcBef>
                <a:spcPts val="88"/>
              </a:spcBef>
              <a:tabLst>
                <a:tab pos="833201" algn="l"/>
                <a:tab pos="1347019" algn="l"/>
                <a:tab pos="1855793" algn="l"/>
                <a:tab pos="2369610" algn="l"/>
                <a:tab pos="2881186" algn="l"/>
              </a:tabLst>
            </a:pPr>
            <a:r>
              <a:rPr sz="2647" baseline="-27777" dirty="0">
                <a:latin typeface="Symbol"/>
                <a:cs typeface="Symbol"/>
              </a:rPr>
              <a:t></a:t>
            </a:r>
            <a:r>
              <a:rPr sz="2647" spc="-99" baseline="-27777" dirty="0">
                <a:latin typeface="Times New Roman"/>
                <a:cs typeface="Times New Roman"/>
              </a:rPr>
              <a:t> </a:t>
            </a:r>
            <a:r>
              <a:rPr sz="2647" baseline="13888" dirty="0">
                <a:latin typeface="Symbol"/>
                <a:cs typeface="Symbol"/>
              </a:rPr>
              <a:t></a:t>
            </a:r>
            <a:r>
              <a:rPr sz="2647" spc="-357" baseline="13888" dirty="0">
                <a:latin typeface="Times New Roman"/>
                <a:cs typeface="Times New Roman"/>
              </a:rPr>
              <a:t> </a:t>
            </a:r>
            <a:r>
              <a:rPr sz="2647" i="1" spc="-33" baseline="13888" dirty="0">
                <a:latin typeface="Times New Roman"/>
                <a:cs typeface="Times New Roman"/>
              </a:rPr>
              <a:t>C</a:t>
            </a: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31</a:t>
            </a:r>
            <a:r>
              <a:rPr sz="1015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647" i="1" spc="-33" baseline="13888" dirty="0">
                <a:latin typeface="Times New Roman"/>
                <a:cs typeface="Times New Roman"/>
              </a:rPr>
              <a:t>C</a:t>
            </a: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32</a:t>
            </a:r>
            <a:r>
              <a:rPr sz="1015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647" i="1" spc="-33" baseline="13888" dirty="0">
                <a:latin typeface="Times New Roman"/>
                <a:cs typeface="Times New Roman"/>
              </a:rPr>
              <a:t>C</a:t>
            </a: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33</a:t>
            </a:r>
            <a:r>
              <a:rPr sz="1015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647" i="1" spc="-33" baseline="13888" dirty="0">
                <a:latin typeface="Times New Roman"/>
                <a:cs typeface="Times New Roman"/>
              </a:rPr>
              <a:t>C</a:t>
            </a: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1015" spc="-22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sz="1015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647" i="1" spc="-33" baseline="13888" dirty="0">
                <a:latin typeface="Times New Roman"/>
                <a:cs typeface="Times New Roman"/>
              </a:rPr>
              <a:t>C</a:t>
            </a: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1015" spc="-22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1015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647" i="1" baseline="13888" dirty="0">
                <a:latin typeface="Times New Roman"/>
                <a:cs typeface="Times New Roman"/>
              </a:rPr>
              <a:t>C</a:t>
            </a:r>
            <a:r>
              <a:rPr sz="1015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1015" dirty="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r>
              <a:rPr sz="1015" spc="12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47" spc="-66" baseline="13888" dirty="0">
                <a:latin typeface="Symbol"/>
                <a:cs typeface="Symbol"/>
              </a:rPr>
              <a:t></a:t>
            </a:r>
            <a:endParaRPr sz="2647" baseline="13888">
              <a:latin typeface="Symbol"/>
              <a:cs typeface="Symbo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984540" y="5325493"/>
            <a:ext cx="327212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765" dirty="0">
                <a:latin typeface="Symbol"/>
                <a:cs typeface="Symbol"/>
              </a:rPr>
              <a:t></a:t>
            </a:r>
            <a:r>
              <a:rPr sz="1765" spc="-251" dirty="0">
                <a:latin typeface="Times New Roman"/>
                <a:cs typeface="Times New Roman"/>
              </a:rPr>
              <a:t> </a:t>
            </a:r>
            <a:r>
              <a:rPr sz="2647" i="1" spc="-66" baseline="-29166" dirty="0">
                <a:latin typeface="Times New Roman"/>
                <a:cs typeface="Times New Roman"/>
              </a:rPr>
              <a:t>C</a:t>
            </a:r>
            <a:endParaRPr sz="2647" baseline="-29166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001668" y="5325493"/>
            <a:ext cx="108696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spc="-44" dirty="0">
                <a:latin typeface="Symbol"/>
                <a:cs typeface="Symbol"/>
              </a:rPr>
              <a:t></a:t>
            </a:r>
            <a:endParaRPr sz="1765">
              <a:latin typeface="Symbol"/>
              <a:cs typeface="Symbo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3006952" y="5544680"/>
            <a:ext cx="108696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spc="-44" dirty="0">
                <a:latin typeface="Symbol"/>
                <a:cs typeface="Symbol"/>
              </a:rPr>
              <a:t></a:t>
            </a:r>
            <a:endParaRPr sz="1765">
              <a:latin typeface="Symbol"/>
              <a:cs typeface="Symbo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5797005" y="5500981"/>
            <a:ext cx="335616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015" dirty="0">
                <a:solidFill>
                  <a:srgbClr val="FF0000"/>
                </a:solidFill>
                <a:latin typeface="Times New Roman"/>
                <a:cs typeface="Times New Roman"/>
              </a:rPr>
              <a:t>46</a:t>
            </a:r>
            <a:r>
              <a:rPr sz="1015" spc="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47" spc="-79" baseline="-11111" dirty="0">
                <a:latin typeface="Symbol"/>
                <a:cs typeface="Symbol"/>
              </a:rPr>
              <a:t></a:t>
            </a:r>
            <a:endParaRPr sz="2647" baseline="-11111">
              <a:latin typeface="Symbol"/>
              <a:cs typeface="Symbo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2984540" y="5837155"/>
            <a:ext cx="456079" cy="28286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647" baseline="18055" dirty="0">
                <a:latin typeface="Symbol"/>
                <a:cs typeface="Symbol"/>
              </a:rPr>
              <a:t></a:t>
            </a:r>
            <a:r>
              <a:rPr sz="2647" spc="-357" baseline="18055" dirty="0">
                <a:latin typeface="Times New Roman"/>
                <a:cs typeface="Times New Roman"/>
              </a:rPr>
              <a:t> </a:t>
            </a:r>
            <a:r>
              <a:rPr sz="2647" i="1" spc="-33" baseline="13888" dirty="0">
                <a:latin typeface="Times New Roman"/>
                <a:cs typeface="Times New Roman"/>
              </a:rPr>
              <a:t>C</a:t>
            </a:r>
            <a:r>
              <a:rPr sz="1015" spc="-22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2984540" y="5981712"/>
            <a:ext cx="328332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765" dirty="0">
                <a:latin typeface="Symbol"/>
                <a:cs typeface="Symbol"/>
              </a:rPr>
              <a:t></a:t>
            </a:r>
            <a:r>
              <a:rPr sz="1765" spc="-247" dirty="0">
                <a:latin typeface="Times New Roman"/>
                <a:cs typeface="Times New Roman"/>
              </a:rPr>
              <a:t> </a:t>
            </a:r>
            <a:r>
              <a:rPr sz="2647" i="1" spc="-79" baseline="-33333" dirty="0">
                <a:latin typeface="Times New Roman"/>
                <a:cs typeface="Times New Roman"/>
              </a:rPr>
              <a:t>C</a:t>
            </a:r>
            <a:endParaRPr sz="2647" baseline="-33333">
              <a:latin typeface="Times New Roman"/>
              <a:cs typeface="Times New Roman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6001668" y="5981712"/>
            <a:ext cx="108696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spc="-44" dirty="0">
                <a:latin typeface="Symbol"/>
                <a:cs typeface="Symbol"/>
              </a:rPr>
              <a:t></a:t>
            </a:r>
            <a:endParaRPr sz="1765">
              <a:latin typeface="Symbol"/>
              <a:cs typeface="Symbo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2973334" y="5769522"/>
            <a:ext cx="3226734" cy="984957"/>
          </a:xfrm>
          <a:prstGeom prst="rect">
            <a:avLst/>
          </a:prstGeom>
        </p:spPr>
        <p:txBody>
          <a:bodyPr vert="horz" wrap="square" lIns="0" tIns="79001" rIns="0" bIns="0" rtlCol="0">
            <a:spAutoFit/>
          </a:bodyPr>
          <a:lstStyle/>
          <a:p>
            <a:pPr marL="559764" algn="ctr">
              <a:spcBef>
                <a:spcPts val="622"/>
              </a:spcBef>
              <a:tabLst>
                <a:tab pos="1073020" algn="l"/>
                <a:tab pos="1582354" algn="l"/>
                <a:tab pos="2096172" algn="l"/>
                <a:tab pos="2607748" algn="l"/>
              </a:tabLst>
            </a:pPr>
            <a:r>
              <a:rPr sz="2647" i="1" spc="-33" baseline="13888" dirty="0">
                <a:latin typeface="Times New Roman"/>
                <a:cs typeface="Times New Roman"/>
              </a:rPr>
              <a:t>C</a:t>
            </a:r>
            <a:r>
              <a:rPr sz="1015" spc="-22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1015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647" i="1" spc="-33" baseline="13888" dirty="0">
                <a:latin typeface="Times New Roman"/>
                <a:cs typeface="Times New Roman"/>
              </a:rPr>
              <a:t>C</a:t>
            </a:r>
            <a:r>
              <a:rPr sz="1015" spc="-22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1015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647" i="1" spc="-33" baseline="13888" dirty="0">
                <a:latin typeface="Times New Roman"/>
                <a:cs typeface="Times New Roman"/>
              </a:rPr>
              <a:t>C</a:t>
            </a:r>
            <a:r>
              <a:rPr sz="1015" spc="-22" dirty="0">
                <a:solidFill>
                  <a:srgbClr val="FF0000"/>
                </a:solidFill>
                <a:latin typeface="Times New Roman"/>
                <a:cs typeface="Times New Roman"/>
              </a:rPr>
              <a:t>54</a:t>
            </a:r>
            <a:r>
              <a:rPr sz="1015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647" i="1" spc="-33" baseline="13888" dirty="0">
                <a:latin typeface="Times New Roman"/>
                <a:cs typeface="Times New Roman"/>
              </a:rPr>
              <a:t>C</a:t>
            </a:r>
            <a:r>
              <a:rPr sz="1015" spc="-22" dirty="0">
                <a:solidFill>
                  <a:srgbClr val="FF0000"/>
                </a:solidFill>
                <a:latin typeface="Times New Roman"/>
                <a:cs typeface="Times New Roman"/>
              </a:rPr>
              <a:t>55</a:t>
            </a:r>
            <a:r>
              <a:rPr sz="1015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647" i="1" baseline="13888" dirty="0">
                <a:latin typeface="Times New Roman"/>
                <a:cs typeface="Times New Roman"/>
              </a:rPr>
              <a:t>C</a:t>
            </a:r>
            <a:r>
              <a:rPr sz="1015" dirty="0">
                <a:solidFill>
                  <a:srgbClr val="FF0000"/>
                </a:solidFill>
                <a:latin typeface="Times New Roman"/>
                <a:cs typeface="Times New Roman"/>
              </a:rPr>
              <a:t>56</a:t>
            </a:r>
            <a:r>
              <a:rPr sz="1015" spc="12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47" spc="-66" baseline="18055" dirty="0">
                <a:latin typeface="Symbol"/>
                <a:cs typeface="Symbol"/>
              </a:rPr>
              <a:t></a:t>
            </a:r>
            <a:endParaRPr sz="2647" baseline="18055">
              <a:latin typeface="Symbol"/>
              <a:cs typeface="Symbol"/>
            </a:endParaRPr>
          </a:p>
          <a:p>
            <a:pPr marR="49309" algn="ctr">
              <a:spcBef>
                <a:spcPts val="534"/>
              </a:spcBef>
              <a:tabLst>
                <a:tab pos="259430" algn="l"/>
                <a:tab pos="762601" algn="l"/>
                <a:tab pos="1276418" algn="l"/>
                <a:tab pos="1786313" algn="l"/>
                <a:tab pos="2300130" algn="l"/>
                <a:tab pos="2811706" algn="l"/>
              </a:tabLst>
            </a:pPr>
            <a:r>
              <a:rPr sz="2647" spc="-66" baseline="1388" dirty="0">
                <a:latin typeface="Symbol"/>
                <a:cs typeface="Symbol"/>
              </a:rPr>
              <a:t></a:t>
            </a:r>
            <a:r>
              <a:rPr sz="2647" baseline="1388" dirty="0">
                <a:latin typeface="Times New Roman"/>
                <a:cs typeface="Times New Roman"/>
              </a:rPr>
              <a:t>	</a:t>
            </a:r>
            <a:r>
              <a:rPr sz="1015" spc="-22" dirty="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sz="1015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015" spc="-22" dirty="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sz="1015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015" spc="-22" dirty="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r>
              <a:rPr sz="1015" spc="-22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1015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015" spc="-22" dirty="0">
                <a:solidFill>
                  <a:srgbClr val="FF0000"/>
                </a:solidFill>
                <a:latin typeface="Times New Roman"/>
                <a:cs typeface="Times New Roman"/>
              </a:rPr>
              <a:t>64</a:t>
            </a:r>
            <a:r>
              <a:rPr sz="1015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015" spc="-22" dirty="0">
                <a:solidFill>
                  <a:srgbClr val="FF0000"/>
                </a:solidFill>
                <a:latin typeface="Times New Roman"/>
                <a:cs typeface="Times New Roman"/>
              </a:rPr>
              <a:t>65</a:t>
            </a:r>
            <a:r>
              <a:rPr sz="1015" dirty="0">
                <a:solidFill>
                  <a:srgbClr val="FF0000"/>
                </a:solidFill>
                <a:latin typeface="Times New Roman"/>
                <a:cs typeface="Times New Roman"/>
              </a:rPr>
              <a:t>	66</a:t>
            </a:r>
            <a:r>
              <a:rPr sz="1015" spc="15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47" spc="-66" baseline="1388" dirty="0">
                <a:latin typeface="Symbol"/>
                <a:cs typeface="Symbol"/>
              </a:rPr>
              <a:t></a:t>
            </a:r>
            <a:endParaRPr sz="2647" baseline="1388">
              <a:latin typeface="Symbol"/>
              <a:cs typeface="Symbol"/>
            </a:endParaRPr>
          </a:p>
          <a:p>
            <a:pPr marR="101419" algn="ctr">
              <a:spcBef>
                <a:spcPts val="128"/>
              </a:spcBef>
              <a:tabLst>
                <a:tab pos="1487099" algn="l"/>
              </a:tabLst>
            </a:pPr>
            <a:r>
              <a:rPr sz="1853" i="1" spc="-49" dirty="0">
                <a:solidFill>
                  <a:srgbClr val="FF0000"/>
                </a:solidFill>
                <a:latin typeface="Symbol"/>
                <a:cs typeface="Symbol"/>
              </a:rPr>
              <a:t></a:t>
            </a:r>
            <a:r>
              <a:rPr sz="1853" spc="-21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spc="-22" dirty="0">
                <a:latin typeface="Times New Roman"/>
                <a:cs typeface="Times New Roman"/>
              </a:rPr>
              <a:t>,</a:t>
            </a:r>
            <a:r>
              <a:rPr sz="1853" i="1" spc="-22" dirty="0">
                <a:solidFill>
                  <a:srgbClr val="0000FF"/>
                </a:solidFill>
                <a:latin typeface="Symbol"/>
                <a:cs typeface="Symbol"/>
              </a:rPr>
              <a:t></a:t>
            </a:r>
            <a:r>
              <a:rPr sz="1853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853" i="1" spc="-49" dirty="0">
                <a:solidFill>
                  <a:srgbClr val="FF0000"/>
                </a:solidFill>
                <a:latin typeface="Symbol"/>
                <a:cs typeface="Symbol"/>
              </a:rPr>
              <a:t></a:t>
            </a:r>
            <a:r>
              <a:rPr sz="1853" spc="-21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spc="26" dirty="0">
                <a:latin typeface="Times New Roman"/>
                <a:cs typeface="Times New Roman"/>
              </a:rPr>
              <a:t>,</a:t>
            </a:r>
            <a:r>
              <a:rPr sz="1853" i="1" spc="26" dirty="0">
                <a:solidFill>
                  <a:srgbClr val="FF0000"/>
                </a:solidFill>
                <a:latin typeface="Symbol"/>
                <a:cs typeface="Symbol"/>
              </a:rPr>
              <a:t></a:t>
            </a:r>
            <a:endParaRPr sz="1853">
              <a:latin typeface="Symbol"/>
              <a:cs typeface="Symbo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911235" y="1317390"/>
            <a:ext cx="958103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765" spc="-9" dirty="0">
                <a:latin typeface="Arial"/>
                <a:cs typeface="Arial"/>
              </a:rPr>
              <a:t>TENSOR</a:t>
            </a:r>
            <a:endParaRPr sz="1765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911236" y="4491573"/>
            <a:ext cx="1582270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765" spc="-9" dirty="0">
                <a:latin typeface="Arial"/>
                <a:cs typeface="Arial"/>
              </a:rPr>
              <a:t>CONTRACTED</a:t>
            </a:r>
            <a:endParaRPr sz="1765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354084" y="3972951"/>
            <a:ext cx="6454588" cy="0"/>
          </a:xfrm>
          <a:custGeom>
            <a:avLst/>
            <a:gdLst/>
            <a:ahLst/>
            <a:cxnLst/>
            <a:rect l="l" t="t" r="r" b="b"/>
            <a:pathLst>
              <a:path w="7315200">
                <a:moveTo>
                  <a:pt x="0" y="0"/>
                </a:moveTo>
                <a:lnTo>
                  <a:pt x="73152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65BE869-BCFF-4F88-B9FE-1EA1A8419264}"/>
              </a:ext>
            </a:extLst>
          </p:cNvPr>
          <p:cNvSpPr txBox="1"/>
          <p:nvPr/>
        </p:nvSpPr>
        <p:spPr>
          <a:xfrm>
            <a:off x="275034" y="1079119"/>
            <a:ext cx="4493482" cy="1858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400" b="1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实验目的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300"/>
              </a:lnSpc>
              <a:spcAft>
                <a:spcPts val="600"/>
              </a:spcAft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了解固体力学性质和原子键合关系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300"/>
              </a:lnSpc>
              <a:spcAft>
                <a:spcPts val="600"/>
              </a:spcAft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掌握弹性常数等力学量的计算方式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300"/>
              </a:lnSpc>
              <a:spcAft>
                <a:spcPts val="600"/>
              </a:spcAft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理解弹性波在晶体中的传播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300"/>
              </a:lnSpc>
              <a:spcAft>
                <a:spcPts val="600"/>
              </a:spcAft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认识温度对力学性能的影响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C30C85-B378-4A22-9C3D-FB158882C8EA}"/>
              </a:ext>
            </a:extLst>
          </p:cNvPr>
          <p:cNvSpPr txBox="1"/>
          <p:nvPr/>
        </p:nvSpPr>
        <p:spPr>
          <a:xfrm>
            <a:off x="275034" y="2999172"/>
            <a:ext cx="8402241" cy="1248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400" b="1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实验内容</a:t>
            </a:r>
          </a:p>
          <a:p>
            <a:pPr algn="just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基于原子间相互作用势编写程序</a:t>
            </a:r>
            <a:r>
              <a:rPr lang="zh-CN" altLang="zh-CN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</a:t>
            </a:r>
            <a:r>
              <a:rPr lang="zh-CN" altLang="en-US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模拟</a:t>
            </a:r>
            <a:r>
              <a:rPr lang="zh-CN" altLang="zh-CN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金属</a:t>
            </a:r>
            <a:r>
              <a:rPr lang="zh-CN" altLang="en-US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铝</a:t>
            </a:r>
            <a:r>
              <a:rPr lang="zh-CN" altLang="zh-CN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和绝缘体金刚石的零温和有限温下的</a:t>
            </a:r>
            <a:r>
              <a:rPr lang="zh-CN" altLang="en-US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力学性质</a:t>
            </a:r>
            <a:r>
              <a:rPr lang="zh-CN" altLang="zh-CN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en-US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并思考分析以下问题：</a:t>
            </a:r>
            <a:endParaRPr lang="zh-CN" altLang="zh-CN" kern="100" dirty="0"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F824E4A-1C53-4FE4-9A23-8495286EC524}"/>
              </a:ext>
            </a:extLst>
          </p:cNvPr>
          <p:cNvSpPr txBox="1"/>
          <p:nvPr/>
        </p:nvSpPr>
        <p:spPr>
          <a:xfrm>
            <a:off x="-139380" y="4411917"/>
            <a:ext cx="9231067" cy="1787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zh-CN" altLang="zh-CN" sz="18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思考不同化学键对弹性常数以及物理性质的影响，分析计算误差来源与如何降低误差。探索不同晶系的独立矩阵元是否有不同。</a:t>
            </a:r>
            <a:endParaRPr lang="zh-CN" altLang="zh-CN" sz="18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zh-CN" sz="18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基于弹性常数计算</a:t>
            </a:r>
            <a:r>
              <a:rPr lang="zh-CN" altLang="en-US" kern="100" dirty="0">
                <a:ea typeface="微软雅黑" panose="020B0503020204020204" pitchFamily="34" charset="-122"/>
                <a:cs typeface="Times New Roman" panose="02020603050405020304" pitchFamily="18" charset="0"/>
              </a:rPr>
              <a:t>两种体系的</a:t>
            </a:r>
            <a:r>
              <a:rPr lang="zh-CN" altLang="zh-CN" sz="18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各种力学量和固体性质，模拟</a:t>
            </a:r>
            <a:r>
              <a:rPr lang="zh-CN" altLang="zh-CN" sz="1800" kern="100" dirty="0">
                <a:effectLst/>
                <a:ea typeface="微软雅黑" panose="020B0503020204020204" pitchFamily="34" charset="-122"/>
                <a:cs typeface="Calibri" panose="020F0502020204030204" pitchFamily="34" charset="0"/>
              </a:rPr>
              <a:t>不同晶体中弹性波在</a:t>
            </a:r>
            <a:r>
              <a:rPr lang="en-US" altLang="zh-CN" sz="18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[100]</a:t>
            </a:r>
            <a:r>
              <a:rPr lang="zh-CN" altLang="zh-CN" sz="1800" kern="100" dirty="0">
                <a:effectLst/>
                <a:ea typeface="微软雅黑" panose="020B0503020204020204" pitchFamily="34" charset="-122"/>
                <a:cs typeface="Calibri" panose="020F0502020204030204" pitchFamily="34" charset="0"/>
              </a:rPr>
              <a:t>、</a:t>
            </a:r>
            <a:r>
              <a:rPr lang="en-US" altLang="zh-CN" sz="18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[110]</a:t>
            </a:r>
            <a:r>
              <a:rPr lang="zh-CN" altLang="zh-CN" sz="1800" kern="100" dirty="0">
                <a:effectLst/>
                <a:ea typeface="微软雅黑" panose="020B0503020204020204" pitchFamily="34" charset="-122"/>
                <a:cs typeface="Calibri" panose="020F0502020204030204" pitchFamily="34" charset="0"/>
              </a:rPr>
              <a:t>、</a:t>
            </a:r>
            <a:r>
              <a:rPr lang="en-US" altLang="zh-CN" sz="18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[111]</a:t>
            </a:r>
            <a:r>
              <a:rPr lang="zh-CN" altLang="zh-CN" sz="1800" kern="100" dirty="0">
                <a:effectLst/>
                <a:ea typeface="微软雅黑" panose="020B0503020204020204" pitchFamily="34" charset="-122"/>
                <a:cs typeface="Calibri" panose="020F0502020204030204" pitchFamily="34" charset="0"/>
              </a:rPr>
              <a:t>方向的传播，观察横波和纵波的区别。</a:t>
            </a:r>
            <a:endParaRPr lang="zh-CN" altLang="zh-CN" sz="1800" kern="100" dirty="0">
              <a:effectLst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2FF420-82F3-46A8-A0CE-52CD01E3EB5C}"/>
              </a:ext>
            </a:extLst>
          </p:cNvPr>
          <p:cNvSpPr txBox="1"/>
          <p:nvPr/>
        </p:nvSpPr>
        <p:spPr>
          <a:xfrm>
            <a:off x="2109376" y="67582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晶体弹性模拟计算实验</a:t>
            </a:r>
          </a:p>
        </p:txBody>
      </p:sp>
    </p:spTree>
    <p:extLst>
      <p:ext uri="{BB962C8B-B14F-4D97-AF65-F5344CB8AC3E}">
        <p14:creationId xmlns:p14="http://schemas.microsoft.com/office/powerpoint/2010/main" val="408645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86861" y="167388"/>
            <a:ext cx="7604369" cy="56531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717775">
              <a:lnSpc>
                <a:spcPct val="100000"/>
              </a:lnSpc>
              <a:spcBef>
                <a:spcPts val="88"/>
              </a:spcBef>
            </a:pPr>
            <a:r>
              <a:rPr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Contracted vs. Tensor Notation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4208" y="1580254"/>
            <a:ext cx="7230596" cy="2810747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13781" marR="421924" indent="-303135">
              <a:spcBef>
                <a:spcPts val="84"/>
              </a:spcBef>
              <a:buChar char="•"/>
              <a:tabLst>
                <a:tab pos="313781" algn="l"/>
              </a:tabLst>
            </a:pPr>
            <a:r>
              <a:rPr sz="2824" dirty="0">
                <a:latin typeface="Times New Roman"/>
                <a:cs typeface="Times New Roman"/>
              </a:rPr>
              <a:t>Contracted</a:t>
            </a:r>
            <a:r>
              <a:rPr sz="2824" spc="-71" dirty="0">
                <a:latin typeface="Times New Roman"/>
                <a:cs typeface="Times New Roman"/>
              </a:rPr>
              <a:t> </a:t>
            </a:r>
            <a:r>
              <a:rPr sz="2824" dirty="0">
                <a:latin typeface="Times New Roman"/>
                <a:cs typeface="Times New Roman"/>
              </a:rPr>
              <a:t>notation</a:t>
            </a:r>
            <a:r>
              <a:rPr sz="2824" spc="-71" dirty="0">
                <a:latin typeface="Times New Roman"/>
                <a:cs typeface="Times New Roman"/>
              </a:rPr>
              <a:t> </a:t>
            </a:r>
            <a:r>
              <a:rPr sz="2824" dirty="0">
                <a:latin typeface="Times New Roman"/>
                <a:cs typeface="Times New Roman"/>
              </a:rPr>
              <a:t>is</a:t>
            </a:r>
            <a:r>
              <a:rPr sz="2824" spc="-71" dirty="0">
                <a:latin typeface="Times New Roman"/>
                <a:cs typeface="Times New Roman"/>
              </a:rPr>
              <a:t> </a:t>
            </a:r>
            <a:r>
              <a:rPr sz="2824" dirty="0">
                <a:latin typeface="Times New Roman"/>
                <a:cs typeface="Times New Roman"/>
              </a:rPr>
              <a:t>simple</a:t>
            </a:r>
            <a:r>
              <a:rPr sz="2824" spc="-71" dirty="0">
                <a:latin typeface="Times New Roman"/>
                <a:cs typeface="Times New Roman"/>
              </a:rPr>
              <a:t> </a:t>
            </a:r>
            <a:r>
              <a:rPr sz="2824" dirty="0">
                <a:latin typeface="Times New Roman"/>
                <a:cs typeface="Times New Roman"/>
              </a:rPr>
              <a:t>and</a:t>
            </a:r>
            <a:r>
              <a:rPr sz="2824" spc="-71" dirty="0">
                <a:latin typeface="Times New Roman"/>
                <a:cs typeface="Times New Roman"/>
              </a:rPr>
              <a:t> </a:t>
            </a:r>
            <a:r>
              <a:rPr sz="2824" spc="-9" dirty="0">
                <a:latin typeface="Times New Roman"/>
                <a:cs typeface="Times New Roman"/>
              </a:rPr>
              <a:t>convenient </a:t>
            </a:r>
            <a:r>
              <a:rPr sz="2824" dirty="0">
                <a:latin typeface="Times New Roman"/>
                <a:cs typeface="Times New Roman"/>
              </a:rPr>
              <a:t>for</a:t>
            </a:r>
            <a:r>
              <a:rPr sz="2824" spc="-75" dirty="0">
                <a:latin typeface="Times New Roman"/>
                <a:cs typeface="Times New Roman"/>
              </a:rPr>
              <a:t> </a:t>
            </a:r>
            <a:r>
              <a:rPr sz="2824" dirty="0">
                <a:latin typeface="Times New Roman"/>
                <a:cs typeface="Times New Roman"/>
              </a:rPr>
              <a:t>conducting</a:t>
            </a:r>
            <a:r>
              <a:rPr sz="2824" spc="-71" dirty="0">
                <a:latin typeface="Times New Roman"/>
                <a:cs typeface="Times New Roman"/>
              </a:rPr>
              <a:t> </a:t>
            </a:r>
            <a:r>
              <a:rPr sz="2824" dirty="0">
                <a:latin typeface="Times New Roman"/>
                <a:cs typeface="Times New Roman"/>
              </a:rPr>
              <a:t>matrix</a:t>
            </a:r>
            <a:r>
              <a:rPr sz="2824" spc="-71" dirty="0">
                <a:latin typeface="Times New Roman"/>
                <a:cs typeface="Times New Roman"/>
              </a:rPr>
              <a:t> </a:t>
            </a:r>
            <a:r>
              <a:rPr sz="2824" spc="-9" dirty="0">
                <a:latin typeface="Times New Roman"/>
                <a:cs typeface="Times New Roman"/>
              </a:rPr>
              <a:t>inversions.</a:t>
            </a:r>
            <a:endParaRPr sz="2824" dirty="0">
              <a:latin typeface="Times New Roman"/>
              <a:cs typeface="Times New Roman"/>
            </a:endParaRPr>
          </a:p>
          <a:p>
            <a:pPr>
              <a:spcBef>
                <a:spcPts val="1482"/>
              </a:spcBef>
            </a:pPr>
            <a:endParaRPr sz="2824" dirty="0">
              <a:latin typeface="Times New Roman"/>
              <a:cs typeface="Times New Roman"/>
            </a:endParaRPr>
          </a:p>
          <a:p>
            <a:pPr marL="313221" marR="4483" indent="-303135">
              <a:buSzPct val="96875"/>
              <a:buFont typeface="Arial"/>
              <a:buChar char="►"/>
              <a:tabLst>
                <a:tab pos="313221" algn="l"/>
                <a:tab pos="364770" algn="l"/>
              </a:tabLst>
            </a:pPr>
            <a:r>
              <a:rPr sz="2824" dirty="0">
                <a:latin typeface="Times New Roman"/>
                <a:cs typeface="Times New Roman"/>
              </a:rPr>
              <a:t>	However,</a:t>
            </a:r>
            <a:r>
              <a:rPr sz="2824" spc="-71" dirty="0">
                <a:latin typeface="Times New Roman"/>
                <a:cs typeface="Times New Roman"/>
              </a:rPr>
              <a:t> </a:t>
            </a:r>
            <a:r>
              <a:rPr sz="2824" dirty="0">
                <a:latin typeface="Times New Roman"/>
                <a:cs typeface="Times New Roman"/>
              </a:rPr>
              <a:t>for</a:t>
            </a:r>
            <a:r>
              <a:rPr sz="2824" spc="-71" dirty="0">
                <a:latin typeface="Times New Roman"/>
                <a:cs typeface="Times New Roman"/>
              </a:rPr>
              <a:t> </a:t>
            </a:r>
            <a:r>
              <a:rPr sz="2824" dirty="0">
                <a:latin typeface="Times New Roman"/>
                <a:cs typeface="Times New Roman"/>
              </a:rPr>
              <a:t>coordinate</a:t>
            </a:r>
            <a:r>
              <a:rPr sz="2824" spc="-66" dirty="0">
                <a:latin typeface="Times New Roman"/>
                <a:cs typeface="Times New Roman"/>
              </a:rPr>
              <a:t> </a:t>
            </a:r>
            <a:r>
              <a:rPr sz="2824" spc="-9" dirty="0">
                <a:latin typeface="Times New Roman"/>
                <a:cs typeface="Times New Roman"/>
              </a:rPr>
              <a:t>transformations</a:t>
            </a:r>
            <a:r>
              <a:rPr sz="2824" spc="-71" dirty="0">
                <a:latin typeface="Times New Roman"/>
                <a:cs typeface="Times New Roman"/>
              </a:rPr>
              <a:t> </a:t>
            </a:r>
            <a:r>
              <a:rPr sz="2824" spc="-22" dirty="0">
                <a:latin typeface="Times New Roman"/>
                <a:cs typeface="Times New Roman"/>
              </a:rPr>
              <a:t>or </a:t>
            </a:r>
            <a:r>
              <a:rPr sz="2824" dirty="0">
                <a:latin typeface="Times New Roman"/>
                <a:cs typeface="Times New Roman"/>
              </a:rPr>
              <a:t>invariant</a:t>
            </a:r>
            <a:r>
              <a:rPr sz="2824" spc="-62" dirty="0">
                <a:latin typeface="Times New Roman"/>
                <a:cs typeface="Times New Roman"/>
              </a:rPr>
              <a:t> </a:t>
            </a:r>
            <a:r>
              <a:rPr sz="2824" dirty="0">
                <a:latin typeface="Times New Roman"/>
                <a:cs typeface="Times New Roman"/>
              </a:rPr>
              <a:t>determination,</a:t>
            </a:r>
            <a:r>
              <a:rPr sz="2824" spc="-57" dirty="0">
                <a:latin typeface="Times New Roman"/>
                <a:cs typeface="Times New Roman"/>
              </a:rPr>
              <a:t> </a:t>
            </a:r>
            <a:r>
              <a:rPr sz="2824" dirty="0">
                <a:latin typeface="Times New Roman"/>
                <a:cs typeface="Times New Roman"/>
              </a:rPr>
              <a:t>it</a:t>
            </a:r>
            <a:r>
              <a:rPr sz="2824" spc="-57" dirty="0">
                <a:latin typeface="Times New Roman"/>
                <a:cs typeface="Times New Roman"/>
              </a:rPr>
              <a:t> </a:t>
            </a:r>
            <a:r>
              <a:rPr sz="2824" dirty="0">
                <a:latin typeface="Times New Roman"/>
                <a:cs typeface="Times New Roman"/>
              </a:rPr>
              <a:t>is</a:t>
            </a:r>
            <a:r>
              <a:rPr sz="2824" spc="-62" dirty="0">
                <a:latin typeface="Times New Roman"/>
                <a:cs typeface="Times New Roman"/>
              </a:rPr>
              <a:t> </a:t>
            </a:r>
            <a:r>
              <a:rPr sz="2824" dirty="0">
                <a:latin typeface="Times New Roman"/>
                <a:cs typeface="Times New Roman"/>
              </a:rPr>
              <a:t>more</a:t>
            </a:r>
            <a:r>
              <a:rPr sz="2824" spc="-57" dirty="0">
                <a:latin typeface="Times New Roman"/>
                <a:cs typeface="Times New Roman"/>
              </a:rPr>
              <a:t> </a:t>
            </a:r>
            <a:r>
              <a:rPr sz="2824" dirty="0">
                <a:latin typeface="Times New Roman"/>
                <a:cs typeface="Times New Roman"/>
              </a:rPr>
              <a:t>useful</a:t>
            </a:r>
            <a:r>
              <a:rPr sz="2824" spc="-57" dirty="0">
                <a:latin typeface="Times New Roman"/>
                <a:cs typeface="Times New Roman"/>
              </a:rPr>
              <a:t> </a:t>
            </a:r>
            <a:r>
              <a:rPr sz="2824" dirty="0">
                <a:latin typeface="Times New Roman"/>
                <a:cs typeface="Times New Roman"/>
              </a:rPr>
              <a:t>to</a:t>
            </a:r>
            <a:r>
              <a:rPr sz="2824" spc="-57" dirty="0">
                <a:latin typeface="Times New Roman"/>
                <a:cs typeface="Times New Roman"/>
              </a:rPr>
              <a:t> </a:t>
            </a:r>
            <a:r>
              <a:rPr sz="2824" spc="-22" dirty="0">
                <a:latin typeface="Times New Roman"/>
                <a:cs typeface="Times New Roman"/>
              </a:rPr>
              <a:t>use </a:t>
            </a:r>
            <a:r>
              <a:rPr sz="2824" dirty="0">
                <a:latin typeface="Times New Roman"/>
                <a:cs typeface="Times New Roman"/>
              </a:rPr>
              <a:t>the</a:t>
            </a:r>
            <a:r>
              <a:rPr sz="2824" spc="-66" dirty="0">
                <a:latin typeface="Times New Roman"/>
                <a:cs typeface="Times New Roman"/>
              </a:rPr>
              <a:t> </a:t>
            </a:r>
            <a:r>
              <a:rPr sz="2824" dirty="0">
                <a:latin typeface="Times New Roman"/>
                <a:cs typeface="Times New Roman"/>
              </a:rPr>
              <a:t>stiffness</a:t>
            </a:r>
            <a:r>
              <a:rPr sz="2824" spc="-62" dirty="0">
                <a:latin typeface="Times New Roman"/>
                <a:cs typeface="Times New Roman"/>
              </a:rPr>
              <a:t> </a:t>
            </a:r>
            <a:r>
              <a:rPr sz="2824" dirty="0">
                <a:latin typeface="Times New Roman"/>
                <a:cs typeface="Times New Roman"/>
              </a:rPr>
              <a:t>and</a:t>
            </a:r>
            <a:r>
              <a:rPr sz="2824" spc="-66" dirty="0">
                <a:latin typeface="Times New Roman"/>
                <a:cs typeface="Times New Roman"/>
              </a:rPr>
              <a:t> </a:t>
            </a:r>
            <a:r>
              <a:rPr sz="2824" dirty="0">
                <a:latin typeface="Times New Roman"/>
                <a:cs typeface="Times New Roman"/>
              </a:rPr>
              <a:t>compliances</a:t>
            </a:r>
            <a:r>
              <a:rPr sz="2824" spc="-62" dirty="0">
                <a:latin typeface="Times New Roman"/>
                <a:cs typeface="Times New Roman"/>
              </a:rPr>
              <a:t> </a:t>
            </a:r>
            <a:r>
              <a:rPr sz="2824" dirty="0">
                <a:latin typeface="Times New Roman"/>
                <a:cs typeface="Times New Roman"/>
              </a:rPr>
              <a:t>in</a:t>
            </a:r>
            <a:r>
              <a:rPr sz="2824" spc="-62" dirty="0">
                <a:latin typeface="Times New Roman"/>
                <a:cs typeface="Times New Roman"/>
              </a:rPr>
              <a:t> </a:t>
            </a:r>
            <a:r>
              <a:rPr sz="2824" dirty="0">
                <a:latin typeface="Times New Roman"/>
                <a:cs typeface="Times New Roman"/>
              </a:rPr>
              <a:t>tensor</a:t>
            </a:r>
            <a:r>
              <a:rPr sz="2824" spc="-66" dirty="0">
                <a:latin typeface="Times New Roman"/>
                <a:cs typeface="Times New Roman"/>
              </a:rPr>
              <a:t> </a:t>
            </a:r>
            <a:r>
              <a:rPr sz="2824" spc="-9" dirty="0">
                <a:latin typeface="Times New Roman"/>
                <a:cs typeface="Times New Roman"/>
              </a:rPr>
              <a:t>notation.</a:t>
            </a:r>
            <a:endParaRPr sz="2824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6013" y="1618750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21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7159" y="1618750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22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27724" y="1618750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23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84257" y="1618750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24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44822" y="1618750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25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16013" y="2223877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41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67159" y="2223877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42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27724" y="2223877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43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4257" y="2223877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44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4822" y="2223877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45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15336" y="2829003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61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32015" y="1481430"/>
            <a:ext cx="199352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471232" algn="l"/>
                <a:tab pos="927897" algn="l"/>
                <a:tab pos="1388483" algn="l"/>
                <a:tab pos="1847388" algn="l"/>
              </a:tabLst>
            </a:pP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588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588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588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588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00416" y="1836439"/>
            <a:ext cx="173803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826">
              <a:spcBef>
                <a:spcPts val="88"/>
              </a:spcBef>
              <a:tabLst>
                <a:tab pos="504292" algn="l"/>
                <a:tab pos="961516" algn="l"/>
                <a:tab pos="1421542" algn="l"/>
              </a:tabLst>
            </a:pPr>
            <a:r>
              <a:rPr sz="2382" i="1" spc="-3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32</a:t>
            </a:r>
            <a:r>
              <a:rPr sz="927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33</a:t>
            </a:r>
            <a:r>
              <a:rPr sz="927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34</a:t>
            </a:r>
            <a:r>
              <a:rPr sz="927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35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32015" y="2086554"/>
            <a:ext cx="199352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471232" algn="l"/>
                <a:tab pos="927897" algn="l"/>
                <a:tab pos="1388483" algn="l"/>
                <a:tab pos="1847388" algn="l"/>
              </a:tabLst>
            </a:pP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588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588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588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588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00416" y="2441566"/>
            <a:ext cx="1739152" cy="55383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826">
              <a:spcBef>
                <a:spcPts val="88"/>
              </a:spcBef>
              <a:tabLst>
                <a:tab pos="504292" algn="l"/>
                <a:tab pos="961516" algn="l"/>
                <a:tab pos="1421542" algn="l"/>
              </a:tabLst>
            </a:pPr>
            <a:r>
              <a:rPr sz="2382" i="1" spc="-3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52</a:t>
            </a:r>
            <a:r>
              <a:rPr sz="927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53</a:t>
            </a:r>
            <a:r>
              <a:rPr sz="927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54</a:t>
            </a:r>
            <a:r>
              <a:rPr sz="927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55</a:t>
            </a:r>
            <a:endParaRPr sz="927">
              <a:latin typeface="Times New Roman"/>
              <a:cs typeface="Times New Roman"/>
            </a:endParaRPr>
          </a:p>
          <a:p>
            <a:pPr>
              <a:spcBef>
                <a:spcPts val="71"/>
              </a:spcBef>
            </a:pPr>
            <a:endParaRPr sz="927">
              <a:latin typeface="Times New Roman"/>
              <a:cs typeface="Times New Roman"/>
            </a:endParaRPr>
          </a:p>
          <a:p>
            <a:pPr marL="177062">
              <a:tabLst>
                <a:tab pos="637649" algn="l"/>
                <a:tab pos="1094313" algn="l"/>
                <a:tab pos="1554899" algn="l"/>
              </a:tabLst>
            </a:pP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62</a:t>
            </a:r>
            <a:r>
              <a:rPr sz="927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63</a:t>
            </a:r>
            <a:r>
              <a:rPr sz="927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64</a:t>
            </a:r>
            <a:r>
              <a:rPr sz="927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65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32702" y="2691679"/>
            <a:ext cx="15744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93273" y="2691679"/>
            <a:ext cx="153296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467310" algn="l"/>
                <a:tab pos="927897" algn="l"/>
                <a:tab pos="1386802" algn="l"/>
              </a:tabLst>
            </a:pP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588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588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588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48414" y="1231311"/>
            <a:ext cx="229608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826">
              <a:spcBef>
                <a:spcPts val="88"/>
              </a:spcBef>
              <a:tabLst>
                <a:tab pos="600667" algn="l"/>
                <a:tab pos="1061254" algn="l"/>
                <a:tab pos="1517917" algn="l"/>
                <a:tab pos="1978504" algn="l"/>
              </a:tabLst>
            </a:pPr>
            <a:r>
              <a:rPr sz="2382" baseline="7716" dirty="0">
                <a:solidFill>
                  <a:srgbClr val="FF0000"/>
                </a:solidFill>
                <a:latin typeface="Symbol"/>
                <a:cs typeface="Symbol"/>
              </a:rPr>
              <a:t></a:t>
            </a:r>
            <a:r>
              <a:rPr sz="2382" spc="-271" baseline="771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82" i="1" spc="-3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11</a:t>
            </a:r>
            <a:r>
              <a:rPr sz="927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12</a:t>
            </a:r>
            <a:r>
              <a:rPr sz="927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13</a:t>
            </a:r>
            <a:r>
              <a:rPr sz="927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14</a:t>
            </a:r>
            <a:r>
              <a:rPr sz="927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15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59620" y="1395366"/>
            <a:ext cx="30087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solidFill>
                  <a:srgbClr val="FF0000"/>
                </a:solidFill>
                <a:latin typeface="Symbol"/>
                <a:cs typeface="Symbol"/>
              </a:rPr>
              <a:t></a:t>
            </a:r>
            <a:r>
              <a:rPr sz="1588" spc="-22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82" i="1" spc="-66" baseline="-2314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382" baseline="-23148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82031" y="1592374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solidFill>
                  <a:srgbClr val="FF0000"/>
                </a:solidFill>
                <a:latin typeface="Symbol"/>
                <a:cs typeface="Symbol"/>
              </a:rPr>
              <a:t>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32323" y="1190255"/>
            <a:ext cx="482413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latin typeface="Symbol"/>
                <a:cs typeface="Symbol"/>
              </a:rPr>
              <a:t></a:t>
            </a:r>
            <a:r>
              <a:rPr sz="1588" spc="-212" dirty="0">
                <a:latin typeface="Times New Roman"/>
                <a:cs typeface="Times New Roman"/>
              </a:rPr>
              <a:t> </a:t>
            </a:r>
            <a:r>
              <a:rPr sz="2515" i="1" baseline="5847" dirty="0">
                <a:latin typeface="Symbol"/>
                <a:cs typeface="Symbol"/>
              </a:rPr>
              <a:t></a:t>
            </a:r>
            <a:r>
              <a:rPr sz="1390" baseline="-13227" dirty="0">
                <a:latin typeface="Times New Roman"/>
                <a:cs typeface="Times New Roman"/>
              </a:rPr>
              <a:t>1</a:t>
            </a:r>
            <a:r>
              <a:rPr sz="1390" spc="205" baseline="-13227" dirty="0">
                <a:latin typeface="Times New Roman"/>
                <a:cs typeface="Times New Roman"/>
              </a:rPr>
              <a:t> </a:t>
            </a:r>
            <a:r>
              <a:rPr sz="1588" spc="-44" dirty="0">
                <a:latin typeface="Symbol"/>
                <a:cs typeface="Symbol"/>
              </a:rPr>
              <a:t>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51890" y="1190255"/>
            <a:ext cx="824193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baseline="6172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390" baseline="-13227" dirty="0">
                <a:solidFill>
                  <a:srgbClr val="FF0000"/>
                </a:solidFill>
                <a:latin typeface="Times New Roman"/>
                <a:cs typeface="Times New Roman"/>
              </a:rPr>
              <a:t>16</a:t>
            </a:r>
            <a:r>
              <a:rPr sz="1390" spc="79" baseline="-1322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88" spc="57" dirty="0">
                <a:solidFill>
                  <a:srgbClr val="FF0000"/>
                </a:solidFill>
                <a:latin typeface="Symbol"/>
                <a:cs typeface="Symbol"/>
              </a:rPr>
              <a:t></a:t>
            </a:r>
            <a:r>
              <a:rPr sz="1588" spc="57" dirty="0">
                <a:latin typeface="Symbol"/>
                <a:cs typeface="Symbol"/>
              </a:rPr>
              <a:t></a:t>
            </a:r>
            <a:r>
              <a:rPr sz="1588" spc="-172" dirty="0">
                <a:latin typeface="Times New Roman"/>
                <a:cs typeface="Times New Roman"/>
              </a:rPr>
              <a:t> </a:t>
            </a:r>
            <a:r>
              <a:rPr sz="2515" i="1" baseline="5847" dirty="0">
                <a:latin typeface="Symbol"/>
                <a:cs typeface="Symbol"/>
              </a:rPr>
              <a:t></a:t>
            </a:r>
            <a:r>
              <a:rPr sz="1390" baseline="-13227" dirty="0">
                <a:latin typeface="Times New Roman"/>
                <a:cs typeface="Times New Roman"/>
              </a:rPr>
              <a:t>1</a:t>
            </a:r>
            <a:r>
              <a:rPr sz="1390" spc="86" baseline="-13227" dirty="0">
                <a:latin typeface="Times New Roman"/>
                <a:cs typeface="Times New Roman"/>
              </a:rPr>
              <a:t> </a:t>
            </a:r>
            <a:r>
              <a:rPr sz="1588" spc="-44" dirty="0">
                <a:latin typeface="Symbol"/>
                <a:cs typeface="Symbol"/>
              </a:rPr>
              <a:t>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32323" y="1383894"/>
            <a:ext cx="482413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370934" algn="l"/>
              </a:tabLst>
            </a:pPr>
            <a:r>
              <a:rPr sz="1588" spc="-22" dirty="0">
                <a:latin typeface="Symbol"/>
                <a:cs typeface="Symbol"/>
              </a:rPr>
              <a:t></a:t>
            </a:r>
            <a:r>
              <a:rPr sz="2515" i="1" spc="-33" baseline="-21929" dirty="0">
                <a:latin typeface="Symbol"/>
                <a:cs typeface="Symbol"/>
              </a:rPr>
              <a:t></a:t>
            </a:r>
            <a:r>
              <a:rPr sz="2515" baseline="-21929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40332" y="1383894"/>
            <a:ext cx="535641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424165" algn="l"/>
              </a:tabLst>
            </a:pPr>
            <a:r>
              <a:rPr sz="1588" spc="57" dirty="0">
                <a:solidFill>
                  <a:srgbClr val="FF0000"/>
                </a:solidFill>
                <a:latin typeface="Symbol"/>
                <a:cs typeface="Symbol"/>
              </a:rPr>
              <a:t></a:t>
            </a:r>
            <a:r>
              <a:rPr sz="1588" spc="57" dirty="0">
                <a:latin typeface="Symbol"/>
                <a:cs typeface="Symbol"/>
              </a:rPr>
              <a:t></a:t>
            </a:r>
            <a:r>
              <a:rPr sz="1588" spc="-256" dirty="0">
                <a:latin typeface="Times New Roman"/>
                <a:cs typeface="Times New Roman"/>
              </a:rPr>
              <a:t> </a:t>
            </a:r>
            <a:r>
              <a:rPr sz="2515" i="1" spc="-66" baseline="-21929" dirty="0">
                <a:latin typeface="Symbol"/>
                <a:cs typeface="Symbol"/>
              </a:rPr>
              <a:t></a:t>
            </a:r>
            <a:r>
              <a:rPr sz="2515" baseline="-21929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54734" y="1592374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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68980" y="1533899"/>
            <a:ext cx="24596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927" dirty="0">
                <a:latin typeface="Times New Roman"/>
                <a:cs typeface="Times New Roman"/>
              </a:rPr>
              <a:t>2</a:t>
            </a:r>
            <a:r>
              <a:rPr sz="927" spc="93" dirty="0">
                <a:latin typeface="Times New Roman"/>
                <a:cs typeface="Times New Roman"/>
              </a:rPr>
              <a:t> </a:t>
            </a:r>
            <a:r>
              <a:rPr sz="2382" spc="-66" baseline="-15432" dirty="0">
                <a:latin typeface="Symbol"/>
                <a:cs typeface="Symbol"/>
              </a:rPr>
              <a:t></a:t>
            </a:r>
            <a:endParaRPr sz="2382" baseline="-15432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80954" y="1533876"/>
            <a:ext cx="69532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482999" algn="l"/>
              </a:tabLst>
            </a:pPr>
            <a:r>
              <a:rPr sz="927" dirty="0">
                <a:solidFill>
                  <a:srgbClr val="FF0000"/>
                </a:solidFill>
                <a:latin typeface="Times New Roman"/>
                <a:cs typeface="Times New Roman"/>
              </a:rPr>
              <a:t>26</a:t>
            </a:r>
            <a:r>
              <a:rPr sz="927" spc="8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82" spc="53" baseline="-15432" dirty="0">
                <a:solidFill>
                  <a:srgbClr val="FF0000"/>
                </a:solidFill>
                <a:latin typeface="Symbol"/>
                <a:cs typeface="Symbol"/>
              </a:rPr>
              <a:t></a:t>
            </a:r>
            <a:r>
              <a:rPr sz="2382" spc="53" baseline="-15432" dirty="0">
                <a:latin typeface="Symbol"/>
                <a:cs typeface="Symbol"/>
              </a:rPr>
              <a:t></a:t>
            </a:r>
            <a:r>
              <a:rPr sz="2382" baseline="-15432" dirty="0">
                <a:latin typeface="Times New Roman"/>
                <a:cs typeface="Times New Roman"/>
              </a:rPr>
              <a:t>	</a:t>
            </a:r>
            <a:r>
              <a:rPr sz="927" dirty="0">
                <a:latin typeface="Times New Roman"/>
                <a:cs typeface="Times New Roman"/>
              </a:rPr>
              <a:t>2</a:t>
            </a:r>
            <a:r>
              <a:rPr sz="927" spc="88" dirty="0">
                <a:latin typeface="Times New Roman"/>
                <a:cs typeface="Times New Roman"/>
              </a:rPr>
              <a:t> </a:t>
            </a:r>
            <a:r>
              <a:rPr sz="2382" spc="-66" baseline="-15432" dirty="0">
                <a:latin typeface="Symbol"/>
                <a:cs typeface="Symbol"/>
              </a:rPr>
              <a:t></a:t>
            </a:r>
            <a:endParaRPr sz="2382" baseline="-15432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32323" y="1976227"/>
            <a:ext cx="482413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370934" algn="l"/>
              </a:tabLst>
            </a:pPr>
            <a:r>
              <a:rPr sz="1588" spc="-22" dirty="0">
                <a:latin typeface="Symbol"/>
                <a:cs typeface="Symbol"/>
              </a:rPr>
              <a:t></a:t>
            </a:r>
            <a:r>
              <a:rPr sz="2515" i="1" spc="-33" baseline="-26315" dirty="0">
                <a:latin typeface="Symbol"/>
                <a:cs typeface="Symbol"/>
              </a:rPr>
              <a:t></a:t>
            </a:r>
            <a:r>
              <a:rPr sz="2515" baseline="-26315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54734" y="2185373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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68980" y="2139025"/>
            <a:ext cx="24596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927" dirty="0">
                <a:latin typeface="Times New Roman"/>
                <a:cs typeface="Times New Roman"/>
              </a:rPr>
              <a:t>4</a:t>
            </a:r>
            <a:r>
              <a:rPr sz="927" spc="93" dirty="0">
                <a:latin typeface="Times New Roman"/>
                <a:cs typeface="Times New Roman"/>
              </a:rPr>
              <a:t> </a:t>
            </a:r>
            <a:r>
              <a:rPr sz="2382" spc="-66" baseline="-12345" dirty="0">
                <a:latin typeface="Symbol"/>
                <a:cs typeface="Symbol"/>
              </a:rPr>
              <a:t></a:t>
            </a:r>
            <a:endParaRPr sz="2382" baseline="-12345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32323" y="1778575"/>
            <a:ext cx="1043828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latin typeface="Symbol"/>
                <a:cs typeface="Symbol"/>
              </a:rPr>
              <a:t></a:t>
            </a:r>
            <a:r>
              <a:rPr sz="2515" i="1" baseline="1461" dirty="0">
                <a:latin typeface="Symbol"/>
                <a:cs typeface="Symbol"/>
              </a:rPr>
              <a:t></a:t>
            </a:r>
            <a:r>
              <a:rPr sz="2515" spc="-364" baseline="1461" dirty="0">
                <a:latin typeface="Times New Roman"/>
                <a:cs typeface="Times New Roman"/>
              </a:rPr>
              <a:t> </a:t>
            </a:r>
            <a:r>
              <a:rPr sz="1390" baseline="-21164" dirty="0">
                <a:latin typeface="Times New Roman"/>
                <a:cs typeface="Times New Roman"/>
              </a:rPr>
              <a:t>3</a:t>
            </a:r>
            <a:r>
              <a:rPr sz="1390" spc="172" baseline="-21164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Symbol"/>
                <a:cs typeface="Symbol"/>
              </a:rPr>
              <a:t></a:t>
            </a:r>
            <a:r>
              <a:rPr sz="1588" spc="31" dirty="0">
                <a:latin typeface="Times New Roman"/>
                <a:cs typeface="Times New Roman"/>
              </a:rPr>
              <a:t> </a:t>
            </a:r>
            <a:r>
              <a:rPr sz="2382" baseline="-40123" dirty="0">
                <a:latin typeface="Symbol"/>
                <a:cs typeface="Symbol"/>
              </a:rPr>
              <a:t></a:t>
            </a:r>
            <a:r>
              <a:rPr sz="2382" spc="-6" baseline="-40123" dirty="0"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0000"/>
                </a:solidFill>
                <a:latin typeface="Symbol"/>
                <a:cs typeface="Symbol"/>
              </a:rPr>
              <a:t></a:t>
            </a:r>
            <a:r>
              <a:rPr sz="1588" spc="-21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82" i="1" spc="-33" baseline="1543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390" spc="-33" baseline="-21164" dirty="0">
                <a:solidFill>
                  <a:srgbClr val="FF0000"/>
                </a:solidFill>
                <a:latin typeface="Times New Roman"/>
                <a:cs typeface="Times New Roman"/>
              </a:rPr>
              <a:t>31</a:t>
            </a:r>
            <a:endParaRPr sz="1390" baseline="-21164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47150" y="1778554"/>
            <a:ext cx="828675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baseline="1543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390" baseline="-21164" dirty="0">
                <a:solidFill>
                  <a:srgbClr val="FF0000"/>
                </a:solidFill>
                <a:latin typeface="Times New Roman"/>
                <a:cs typeface="Times New Roman"/>
              </a:rPr>
              <a:t>36</a:t>
            </a:r>
            <a:r>
              <a:rPr sz="1390" spc="172" baseline="-2116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88" spc="57" dirty="0">
                <a:solidFill>
                  <a:srgbClr val="FF0000"/>
                </a:solidFill>
                <a:latin typeface="Symbol"/>
                <a:cs typeface="Symbol"/>
              </a:rPr>
              <a:t></a:t>
            </a:r>
            <a:r>
              <a:rPr sz="1588" spc="57" dirty="0">
                <a:latin typeface="Symbol"/>
                <a:cs typeface="Symbol"/>
              </a:rPr>
              <a:t></a:t>
            </a:r>
            <a:r>
              <a:rPr sz="1588" spc="-229" dirty="0">
                <a:latin typeface="Times New Roman"/>
                <a:cs typeface="Times New Roman"/>
              </a:rPr>
              <a:t> </a:t>
            </a:r>
            <a:r>
              <a:rPr sz="2515" i="1" baseline="1461" dirty="0">
                <a:latin typeface="Symbol"/>
                <a:cs typeface="Symbol"/>
              </a:rPr>
              <a:t></a:t>
            </a:r>
            <a:r>
              <a:rPr sz="1390" baseline="-21164" dirty="0">
                <a:latin typeface="Times New Roman"/>
                <a:cs typeface="Times New Roman"/>
              </a:rPr>
              <a:t>3</a:t>
            </a:r>
            <a:r>
              <a:rPr sz="1390" spc="146" baseline="-21164" dirty="0">
                <a:latin typeface="Times New Roman"/>
                <a:cs typeface="Times New Roman"/>
              </a:rPr>
              <a:t> </a:t>
            </a: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59620" y="1987700"/>
            <a:ext cx="30087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solidFill>
                  <a:srgbClr val="FF0000"/>
                </a:solidFill>
                <a:latin typeface="Symbol"/>
                <a:cs typeface="Symbol"/>
              </a:rPr>
              <a:t></a:t>
            </a:r>
            <a:r>
              <a:rPr sz="1588" spc="-22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82" i="1" spc="-66" baseline="-27777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382" baseline="-27777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40332" y="1976227"/>
            <a:ext cx="535641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424165" algn="l"/>
              </a:tabLst>
            </a:pPr>
            <a:r>
              <a:rPr sz="1588" spc="57" dirty="0">
                <a:solidFill>
                  <a:srgbClr val="FF0000"/>
                </a:solidFill>
                <a:latin typeface="Symbol"/>
                <a:cs typeface="Symbol"/>
              </a:rPr>
              <a:t></a:t>
            </a:r>
            <a:r>
              <a:rPr sz="1588" spc="57" dirty="0">
                <a:latin typeface="Symbol"/>
                <a:cs typeface="Symbol"/>
              </a:rPr>
              <a:t></a:t>
            </a:r>
            <a:r>
              <a:rPr sz="1588" spc="-256" dirty="0">
                <a:latin typeface="Times New Roman"/>
                <a:cs typeface="Times New Roman"/>
              </a:rPr>
              <a:t> </a:t>
            </a:r>
            <a:r>
              <a:rPr sz="2515" i="1" spc="-66" baseline="-26315" dirty="0">
                <a:latin typeface="Symbol"/>
                <a:cs typeface="Symbol"/>
              </a:rPr>
              <a:t></a:t>
            </a:r>
            <a:r>
              <a:rPr sz="2515" baseline="-26315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282031" y="2185373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solidFill>
                  <a:srgbClr val="FF0000"/>
                </a:solidFill>
                <a:latin typeface="Symbol"/>
                <a:cs typeface="Symbol"/>
              </a:rPr>
              <a:t>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59620" y="2441565"/>
            <a:ext cx="41629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baseline="16975" dirty="0">
                <a:solidFill>
                  <a:srgbClr val="FF0000"/>
                </a:solidFill>
                <a:latin typeface="Symbol"/>
                <a:cs typeface="Symbol"/>
              </a:rPr>
              <a:t></a:t>
            </a:r>
            <a:r>
              <a:rPr sz="2382" spc="-331" baseline="169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82" i="1" spc="-33" baseline="1388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927" spc="-22" dirty="0">
                <a:solidFill>
                  <a:srgbClr val="FF0000"/>
                </a:solidFill>
                <a:latin typeface="Times New Roman"/>
                <a:cs typeface="Times New Roman"/>
              </a:rPr>
              <a:t>51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59620" y="2580053"/>
            <a:ext cx="30143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solidFill>
                  <a:srgbClr val="FF0000"/>
                </a:solidFill>
                <a:latin typeface="Symbol"/>
                <a:cs typeface="Symbol"/>
              </a:rPr>
              <a:t></a:t>
            </a:r>
            <a:r>
              <a:rPr sz="1588" spc="-2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82" i="1" spc="-79" baseline="-30864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endParaRPr sz="2382" baseline="-30864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282031" y="2738063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solidFill>
                  <a:srgbClr val="FF0000"/>
                </a:solidFill>
                <a:latin typeface="Symbol"/>
                <a:cs typeface="Symbol"/>
              </a:rPr>
              <a:t>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80953" y="2139002"/>
            <a:ext cx="69476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482999" algn="l"/>
              </a:tabLst>
            </a:pPr>
            <a:r>
              <a:rPr sz="927" dirty="0">
                <a:solidFill>
                  <a:srgbClr val="FF0000"/>
                </a:solidFill>
                <a:latin typeface="Times New Roman"/>
                <a:cs typeface="Times New Roman"/>
              </a:rPr>
              <a:t>46</a:t>
            </a:r>
            <a:r>
              <a:rPr sz="927" spc="8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82" spc="53" baseline="-12345" dirty="0">
                <a:solidFill>
                  <a:srgbClr val="FF0000"/>
                </a:solidFill>
                <a:latin typeface="Symbol"/>
                <a:cs typeface="Symbol"/>
              </a:rPr>
              <a:t></a:t>
            </a:r>
            <a:r>
              <a:rPr sz="2382" spc="53" baseline="-12345" dirty="0">
                <a:latin typeface="Symbol"/>
                <a:cs typeface="Symbol"/>
              </a:rPr>
              <a:t></a:t>
            </a:r>
            <a:r>
              <a:rPr sz="2382" baseline="-12345" dirty="0">
                <a:latin typeface="Times New Roman"/>
                <a:cs typeface="Times New Roman"/>
              </a:rPr>
              <a:t>	</a:t>
            </a:r>
            <a:r>
              <a:rPr sz="927" dirty="0">
                <a:latin typeface="Times New Roman"/>
                <a:cs typeface="Times New Roman"/>
              </a:rPr>
              <a:t>4</a:t>
            </a:r>
            <a:r>
              <a:rPr sz="927" spc="88" dirty="0">
                <a:latin typeface="Times New Roman"/>
                <a:cs typeface="Times New Roman"/>
              </a:rPr>
              <a:t> </a:t>
            </a:r>
            <a:r>
              <a:rPr sz="2382" spc="-66" baseline="-12345" dirty="0">
                <a:latin typeface="Symbol"/>
                <a:cs typeface="Symbol"/>
              </a:rPr>
              <a:t></a:t>
            </a:r>
            <a:endParaRPr sz="2382" baseline="-12345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632323" y="2377630"/>
            <a:ext cx="482413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baseline="1543" dirty="0">
                <a:latin typeface="Symbol"/>
                <a:cs typeface="Symbol"/>
              </a:rPr>
              <a:t></a:t>
            </a:r>
            <a:r>
              <a:rPr sz="1677" i="1" dirty="0">
                <a:latin typeface="Symbol"/>
                <a:cs typeface="Symbol"/>
              </a:rPr>
              <a:t></a:t>
            </a:r>
            <a:r>
              <a:rPr sz="1677" spc="-234" dirty="0">
                <a:latin typeface="Times New Roman"/>
                <a:cs typeface="Times New Roman"/>
              </a:rPr>
              <a:t> </a:t>
            </a:r>
            <a:r>
              <a:rPr sz="1390" baseline="-23809" dirty="0">
                <a:latin typeface="Times New Roman"/>
                <a:cs typeface="Times New Roman"/>
              </a:rPr>
              <a:t>5</a:t>
            </a:r>
            <a:r>
              <a:rPr sz="1390" spc="212" baseline="-23809" dirty="0">
                <a:latin typeface="Times New Roman"/>
                <a:cs typeface="Times New Roman"/>
              </a:rPr>
              <a:t> </a:t>
            </a:r>
            <a:r>
              <a:rPr sz="2382" spc="-66" baseline="1543" dirty="0">
                <a:latin typeface="Symbol"/>
                <a:cs typeface="Symbol"/>
              </a:rPr>
              <a:t></a:t>
            </a:r>
            <a:endParaRPr sz="2382" baseline="1543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647150" y="2377644"/>
            <a:ext cx="82867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i="1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390" baseline="-23809" dirty="0">
                <a:solidFill>
                  <a:srgbClr val="FF0000"/>
                </a:solidFill>
                <a:latin typeface="Times New Roman"/>
                <a:cs typeface="Times New Roman"/>
              </a:rPr>
              <a:t>56</a:t>
            </a:r>
            <a:r>
              <a:rPr sz="1390" spc="165" baseline="-2380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82" spc="86" baseline="1543" dirty="0">
                <a:solidFill>
                  <a:srgbClr val="FF0000"/>
                </a:solidFill>
                <a:latin typeface="Symbol"/>
                <a:cs typeface="Symbol"/>
              </a:rPr>
              <a:t></a:t>
            </a:r>
            <a:r>
              <a:rPr sz="2382" spc="86" baseline="1543" dirty="0">
                <a:latin typeface="Symbol"/>
                <a:cs typeface="Symbol"/>
              </a:rPr>
              <a:t></a:t>
            </a:r>
            <a:r>
              <a:rPr sz="2382" spc="-357" baseline="1543" dirty="0">
                <a:latin typeface="Times New Roman"/>
                <a:cs typeface="Times New Roman"/>
              </a:rPr>
              <a:t> </a:t>
            </a:r>
            <a:r>
              <a:rPr sz="1677" i="1" dirty="0">
                <a:latin typeface="Symbol"/>
                <a:cs typeface="Symbol"/>
              </a:rPr>
              <a:t></a:t>
            </a:r>
            <a:r>
              <a:rPr sz="1390" baseline="-23809" dirty="0">
                <a:latin typeface="Times New Roman"/>
                <a:cs typeface="Times New Roman"/>
              </a:rPr>
              <a:t>5</a:t>
            </a:r>
            <a:r>
              <a:rPr sz="1390" spc="158" baseline="-23809" dirty="0">
                <a:latin typeface="Times New Roman"/>
                <a:cs typeface="Times New Roman"/>
              </a:rPr>
              <a:t> </a:t>
            </a:r>
            <a:r>
              <a:rPr sz="2382" spc="-66" baseline="1543" dirty="0">
                <a:latin typeface="Symbol"/>
                <a:cs typeface="Symbol"/>
              </a:rPr>
              <a:t></a:t>
            </a:r>
            <a:endParaRPr sz="2382" baseline="1543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632323" y="2568601"/>
            <a:ext cx="482413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370934" algn="l"/>
              </a:tabLst>
            </a:pPr>
            <a:r>
              <a:rPr sz="1588" spc="-22" dirty="0">
                <a:latin typeface="Symbol"/>
                <a:cs typeface="Symbol"/>
              </a:rPr>
              <a:t></a:t>
            </a:r>
            <a:r>
              <a:rPr sz="2515" i="1" spc="-33" baseline="-29239" dirty="0">
                <a:latin typeface="Symbol"/>
                <a:cs typeface="Symbol"/>
              </a:rPr>
              <a:t></a:t>
            </a:r>
            <a:r>
              <a:rPr sz="2515" baseline="-29239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40332" y="2568581"/>
            <a:ext cx="535641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424165" algn="l"/>
              </a:tabLst>
            </a:pPr>
            <a:r>
              <a:rPr sz="1588" spc="57" dirty="0">
                <a:solidFill>
                  <a:srgbClr val="FF0000"/>
                </a:solidFill>
                <a:latin typeface="Symbol"/>
                <a:cs typeface="Symbol"/>
              </a:rPr>
              <a:t></a:t>
            </a:r>
            <a:r>
              <a:rPr sz="1588" spc="57" dirty="0">
                <a:latin typeface="Symbol"/>
                <a:cs typeface="Symbol"/>
              </a:rPr>
              <a:t></a:t>
            </a:r>
            <a:r>
              <a:rPr sz="1588" spc="-251" dirty="0">
                <a:latin typeface="Times New Roman"/>
                <a:cs typeface="Times New Roman"/>
              </a:rPr>
              <a:t> </a:t>
            </a:r>
            <a:r>
              <a:rPr sz="2515" i="1" spc="-66" baseline="-29239" dirty="0">
                <a:latin typeface="Symbol"/>
                <a:cs typeface="Symbol"/>
              </a:rPr>
              <a:t></a:t>
            </a:r>
            <a:r>
              <a:rPr sz="2515" baseline="-29239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654734" y="2738084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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90713" y="2744151"/>
            <a:ext cx="20170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927" dirty="0">
                <a:latin typeface="Times New Roman"/>
                <a:cs typeface="Times New Roman"/>
              </a:rPr>
              <a:t>6</a:t>
            </a:r>
            <a:r>
              <a:rPr sz="927" spc="97" dirty="0">
                <a:latin typeface="Times New Roman"/>
                <a:cs typeface="Times New Roman"/>
              </a:rPr>
              <a:t> </a:t>
            </a:r>
            <a:r>
              <a:rPr sz="2382" spc="-79" baseline="1543" dirty="0">
                <a:latin typeface="Symbol"/>
                <a:cs typeface="Symbol"/>
              </a:rPr>
              <a:t></a:t>
            </a:r>
            <a:endParaRPr sz="2382" baseline="1543">
              <a:latin typeface="Symbol"/>
              <a:cs typeface="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802688" y="2744140"/>
            <a:ext cx="65106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460025" algn="l"/>
              </a:tabLst>
            </a:pPr>
            <a:r>
              <a:rPr sz="927" dirty="0">
                <a:solidFill>
                  <a:srgbClr val="FF0000"/>
                </a:solidFill>
                <a:latin typeface="Times New Roman"/>
                <a:cs typeface="Times New Roman"/>
              </a:rPr>
              <a:t>66</a:t>
            </a:r>
            <a:r>
              <a:rPr sz="927" spc="8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382" spc="53" baseline="1543" dirty="0">
                <a:solidFill>
                  <a:srgbClr val="FF0000"/>
                </a:solidFill>
                <a:latin typeface="Symbol"/>
                <a:cs typeface="Symbol"/>
              </a:rPr>
              <a:t></a:t>
            </a:r>
            <a:r>
              <a:rPr sz="2382" spc="53" baseline="1543" dirty="0">
                <a:latin typeface="Symbol"/>
                <a:cs typeface="Symbol"/>
              </a:rPr>
              <a:t></a:t>
            </a:r>
            <a:r>
              <a:rPr sz="2382" baseline="1543" dirty="0">
                <a:latin typeface="Times New Roman"/>
                <a:cs typeface="Times New Roman"/>
              </a:rPr>
              <a:t>	</a:t>
            </a:r>
            <a:r>
              <a:rPr sz="927" dirty="0">
                <a:latin typeface="Times New Roman"/>
                <a:cs typeface="Times New Roman"/>
              </a:rPr>
              <a:t>6</a:t>
            </a:r>
            <a:r>
              <a:rPr sz="927" spc="97" dirty="0">
                <a:latin typeface="Times New Roman"/>
                <a:cs typeface="Times New Roman"/>
              </a:rPr>
              <a:t> </a:t>
            </a:r>
            <a:r>
              <a:rPr sz="2382" spc="-66" baseline="1543" dirty="0">
                <a:latin typeface="Symbol"/>
                <a:cs typeface="Symbol"/>
              </a:rPr>
              <a:t></a:t>
            </a:r>
            <a:endParaRPr sz="2382" baseline="1543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43450" y="4471476"/>
            <a:ext cx="188370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452181" algn="l"/>
                <a:tab pos="890355" algn="l"/>
                <a:tab pos="1331330" algn="l"/>
                <a:tab pos="1771184" algn="l"/>
              </a:tabLst>
            </a:pP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588" i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588" i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588" i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588" i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811184" y="4826484"/>
            <a:ext cx="165342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826">
              <a:spcBef>
                <a:spcPts val="88"/>
              </a:spcBef>
              <a:tabLst>
                <a:tab pos="486361" algn="l"/>
                <a:tab pos="923974" algn="l"/>
                <a:tab pos="1365510" algn="l"/>
              </a:tabLst>
            </a:pPr>
            <a:r>
              <a:rPr sz="2382" i="1" spc="-3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32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33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34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35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843450" y="5076601"/>
            <a:ext cx="188370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452181" algn="l"/>
                <a:tab pos="890355" algn="l"/>
                <a:tab pos="1331330" algn="l"/>
                <a:tab pos="1771184" algn="l"/>
              </a:tabLst>
            </a:pP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588" i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588" i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588" i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588" i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844136" y="5681725"/>
            <a:ext cx="188370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452742" algn="l"/>
                <a:tab pos="890355" algn="l"/>
                <a:tab pos="1331890" algn="l"/>
                <a:tab pos="1771184" algn="l"/>
              </a:tabLst>
            </a:pP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588" i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588" i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588" i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588" i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269259" y="4221358"/>
            <a:ext cx="220251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826">
              <a:spcBef>
                <a:spcPts val="88"/>
              </a:spcBef>
              <a:tabLst>
                <a:tab pos="591142" algn="l"/>
                <a:tab pos="1032677" algn="l"/>
                <a:tab pos="1470851" algn="l"/>
                <a:tab pos="1912386" algn="l"/>
              </a:tabLst>
            </a:pPr>
            <a:r>
              <a:rPr sz="2382" baseline="7716" dirty="0">
                <a:solidFill>
                  <a:srgbClr val="0000FF"/>
                </a:solidFill>
                <a:latin typeface="Symbol"/>
                <a:cs typeface="Symbol"/>
              </a:rPr>
              <a:t></a:t>
            </a:r>
            <a:r>
              <a:rPr sz="2382" spc="-165" baseline="771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382" i="1" spc="-3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11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12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13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14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15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280465" y="4385413"/>
            <a:ext cx="27678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solidFill>
                  <a:srgbClr val="0000FF"/>
                </a:solidFill>
                <a:latin typeface="Symbol"/>
                <a:cs typeface="Symbol"/>
              </a:rPr>
              <a:t></a:t>
            </a:r>
            <a:r>
              <a:rPr sz="1588" spc="-15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382" i="1" spc="-66" baseline="-2314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2382" baseline="-23148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302876" y="4582420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solidFill>
                  <a:srgbClr val="0000FF"/>
                </a:solidFill>
                <a:latin typeface="Symbol"/>
                <a:cs typeface="Symbol"/>
              </a:rPr>
              <a:t>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691480" y="4180301"/>
            <a:ext cx="444313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latin typeface="Symbol"/>
                <a:cs typeface="Symbol"/>
              </a:rPr>
              <a:t></a:t>
            </a:r>
            <a:r>
              <a:rPr sz="1588" spc="-168" dirty="0">
                <a:latin typeface="Times New Roman"/>
                <a:cs typeface="Times New Roman"/>
              </a:rPr>
              <a:t> </a:t>
            </a:r>
            <a:r>
              <a:rPr sz="2515" i="1" baseline="5847" dirty="0">
                <a:latin typeface="Symbol"/>
                <a:cs typeface="Symbol"/>
              </a:rPr>
              <a:t></a:t>
            </a:r>
            <a:r>
              <a:rPr sz="1390" baseline="-13227" dirty="0">
                <a:latin typeface="Times New Roman"/>
                <a:cs typeface="Times New Roman"/>
              </a:rPr>
              <a:t>1</a:t>
            </a:r>
            <a:r>
              <a:rPr sz="1390" spc="99" baseline="-13227" dirty="0">
                <a:latin typeface="Times New Roman"/>
                <a:cs typeface="Times New Roman"/>
              </a:rPr>
              <a:t> </a:t>
            </a:r>
            <a:r>
              <a:rPr sz="1588" spc="-53" dirty="0">
                <a:latin typeface="Symbol"/>
                <a:cs typeface="Symbol"/>
              </a:rPr>
              <a:t>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587286" y="4180301"/>
            <a:ext cx="834278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baseline="6172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390" baseline="-13227" dirty="0">
                <a:solidFill>
                  <a:srgbClr val="0000FF"/>
                </a:solidFill>
                <a:latin typeface="Times New Roman"/>
                <a:cs typeface="Times New Roman"/>
              </a:rPr>
              <a:t>16</a:t>
            </a:r>
            <a:r>
              <a:rPr sz="1390" spc="191" baseline="-13227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88" spc="57" dirty="0">
                <a:solidFill>
                  <a:srgbClr val="0000FF"/>
                </a:solidFill>
                <a:latin typeface="Symbol"/>
                <a:cs typeface="Symbol"/>
              </a:rPr>
              <a:t></a:t>
            </a:r>
            <a:r>
              <a:rPr sz="1588" spc="57" dirty="0">
                <a:latin typeface="Symbol"/>
                <a:cs typeface="Symbol"/>
              </a:rPr>
              <a:t></a:t>
            </a:r>
            <a:r>
              <a:rPr sz="1588" spc="-221" dirty="0">
                <a:latin typeface="Times New Roman"/>
                <a:cs typeface="Times New Roman"/>
              </a:rPr>
              <a:t> </a:t>
            </a:r>
            <a:r>
              <a:rPr sz="2515" i="1" baseline="5847" dirty="0">
                <a:latin typeface="Symbol"/>
                <a:cs typeface="Symbol"/>
              </a:rPr>
              <a:t></a:t>
            </a:r>
            <a:r>
              <a:rPr sz="1390" baseline="-13227" dirty="0">
                <a:latin typeface="Times New Roman"/>
                <a:cs typeface="Times New Roman"/>
              </a:rPr>
              <a:t>1</a:t>
            </a:r>
            <a:r>
              <a:rPr sz="1390" spc="146" baseline="-13227" dirty="0">
                <a:latin typeface="Times New Roman"/>
                <a:cs typeface="Times New Roman"/>
              </a:rPr>
              <a:t> </a:t>
            </a:r>
            <a:r>
              <a:rPr sz="1588" spc="-44" dirty="0">
                <a:latin typeface="Symbol"/>
                <a:cs typeface="Symbol"/>
              </a:rPr>
              <a:t>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691484" y="4373939"/>
            <a:ext cx="444313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332272" algn="l"/>
              </a:tabLst>
            </a:pPr>
            <a:r>
              <a:rPr sz="1588" dirty="0">
                <a:latin typeface="Symbol"/>
                <a:cs typeface="Symbol"/>
              </a:rPr>
              <a:t></a:t>
            </a:r>
            <a:r>
              <a:rPr sz="1588" spc="-256" dirty="0">
                <a:latin typeface="Times New Roman"/>
                <a:cs typeface="Times New Roman"/>
              </a:rPr>
              <a:t> </a:t>
            </a:r>
            <a:r>
              <a:rPr sz="2515" i="1" spc="-66" baseline="-21929" dirty="0">
                <a:latin typeface="Symbol"/>
                <a:cs typeface="Symbol"/>
              </a:rPr>
              <a:t></a:t>
            </a:r>
            <a:r>
              <a:rPr sz="2515" baseline="-21929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847552" y="4373940"/>
            <a:ext cx="573741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462267" algn="l"/>
              </a:tabLst>
            </a:pPr>
            <a:r>
              <a:rPr sz="1588" spc="26" dirty="0">
                <a:solidFill>
                  <a:srgbClr val="0000FF"/>
                </a:solidFill>
                <a:latin typeface="Symbol"/>
                <a:cs typeface="Symbol"/>
              </a:rPr>
              <a:t></a:t>
            </a:r>
            <a:r>
              <a:rPr sz="1588" spc="26" dirty="0">
                <a:latin typeface="Symbol"/>
                <a:cs typeface="Symbol"/>
              </a:rPr>
              <a:t></a:t>
            </a:r>
            <a:r>
              <a:rPr sz="2515" i="1" spc="39" baseline="-21929" dirty="0">
                <a:latin typeface="Symbol"/>
                <a:cs typeface="Symbol"/>
              </a:rPr>
              <a:t></a:t>
            </a:r>
            <a:r>
              <a:rPr sz="2515" baseline="-21929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713895" y="4582411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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889827" y="4523945"/>
            <a:ext cx="24596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927" dirty="0">
                <a:latin typeface="Times New Roman"/>
                <a:cs typeface="Times New Roman"/>
              </a:rPr>
              <a:t>2</a:t>
            </a:r>
            <a:r>
              <a:rPr sz="927" spc="93" dirty="0">
                <a:latin typeface="Times New Roman"/>
                <a:cs typeface="Times New Roman"/>
              </a:rPr>
              <a:t> </a:t>
            </a:r>
            <a:r>
              <a:rPr sz="2382" spc="-66" baseline="-15432" dirty="0">
                <a:latin typeface="Symbol"/>
                <a:cs typeface="Symbol"/>
              </a:rPr>
              <a:t></a:t>
            </a:r>
            <a:endParaRPr sz="2382" baseline="-15432">
              <a:latin typeface="Symbol"/>
              <a:cs typeface="Symbo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495620" y="4523921"/>
            <a:ext cx="298188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465629" algn="l"/>
                <a:tab pos="907165" algn="l"/>
                <a:tab pos="1345338" algn="l"/>
                <a:tab pos="1786872" algn="l"/>
                <a:tab pos="2226167" algn="l"/>
                <a:tab pos="2714209" algn="l"/>
              </a:tabLst>
            </a:pP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21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22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23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24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25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26</a:t>
            </a:r>
            <a:r>
              <a:rPr sz="927" spc="8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382" spc="53" baseline="-15432" dirty="0">
                <a:solidFill>
                  <a:srgbClr val="0000FF"/>
                </a:solidFill>
                <a:latin typeface="Symbol"/>
                <a:cs typeface="Symbol"/>
              </a:rPr>
              <a:t></a:t>
            </a:r>
            <a:r>
              <a:rPr sz="2382" spc="53" baseline="-15432" dirty="0">
                <a:latin typeface="Symbol"/>
                <a:cs typeface="Symbol"/>
              </a:rPr>
              <a:t></a:t>
            </a:r>
            <a:r>
              <a:rPr sz="2382" baseline="-15432" dirty="0">
                <a:latin typeface="Times New Roman"/>
                <a:cs typeface="Times New Roman"/>
              </a:rPr>
              <a:t>	</a:t>
            </a:r>
            <a:r>
              <a:rPr sz="927" dirty="0">
                <a:latin typeface="Times New Roman"/>
                <a:cs typeface="Times New Roman"/>
              </a:rPr>
              <a:t>2</a:t>
            </a:r>
            <a:r>
              <a:rPr sz="927" spc="84" dirty="0">
                <a:latin typeface="Times New Roman"/>
                <a:cs typeface="Times New Roman"/>
              </a:rPr>
              <a:t> </a:t>
            </a:r>
            <a:r>
              <a:rPr sz="2382" spc="-79" baseline="-15432" dirty="0">
                <a:latin typeface="Symbol"/>
                <a:cs typeface="Symbol"/>
              </a:rPr>
              <a:t></a:t>
            </a:r>
            <a:endParaRPr sz="2382" baseline="-15432">
              <a:latin typeface="Symbol"/>
              <a:cs typeface="Symbo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713895" y="5175427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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889827" y="5129071"/>
            <a:ext cx="24596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927" dirty="0">
                <a:latin typeface="Times New Roman"/>
                <a:cs typeface="Times New Roman"/>
              </a:rPr>
              <a:t>4</a:t>
            </a:r>
            <a:r>
              <a:rPr sz="927" spc="93" dirty="0">
                <a:latin typeface="Times New Roman"/>
                <a:cs typeface="Times New Roman"/>
              </a:rPr>
              <a:t> </a:t>
            </a:r>
            <a:r>
              <a:rPr sz="2382" spc="-66" baseline="-12345" dirty="0">
                <a:latin typeface="Symbol"/>
                <a:cs typeface="Symbol"/>
              </a:rPr>
              <a:t></a:t>
            </a:r>
            <a:endParaRPr sz="2382" baseline="-12345">
              <a:latin typeface="Symbol"/>
              <a:cs typeface="Symbo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691484" y="4768610"/>
            <a:ext cx="986678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latin typeface="Symbol"/>
                <a:cs typeface="Symbol"/>
              </a:rPr>
              <a:t></a:t>
            </a:r>
            <a:r>
              <a:rPr sz="1588" spc="-224" dirty="0">
                <a:latin typeface="Times New Roman"/>
                <a:cs typeface="Times New Roman"/>
              </a:rPr>
              <a:t> </a:t>
            </a:r>
            <a:r>
              <a:rPr sz="2515" i="1" baseline="1461" dirty="0">
                <a:latin typeface="Symbol"/>
                <a:cs typeface="Symbol"/>
              </a:rPr>
              <a:t></a:t>
            </a:r>
            <a:r>
              <a:rPr sz="1390" baseline="-21164" dirty="0">
                <a:latin typeface="Times New Roman"/>
                <a:cs typeface="Times New Roman"/>
              </a:rPr>
              <a:t>3</a:t>
            </a:r>
            <a:r>
              <a:rPr sz="1390" spc="165" baseline="-21164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Symbol"/>
                <a:cs typeface="Symbol"/>
              </a:rPr>
              <a:t></a:t>
            </a:r>
            <a:r>
              <a:rPr sz="1588" spc="26" dirty="0">
                <a:latin typeface="Times New Roman"/>
                <a:cs typeface="Times New Roman"/>
              </a:rPr>
              <a:t> </a:t>
            </a:r>
            <a:r>
              <a:rPr sz="2382" baseline="-40123" dirty="0">
                <a:latin typeface="Symbol"/>
                <a:cs typeface="Symbol"/>
              </a:rPr>
              <a:t></a:t>
            </a:r>
            <a:r>
              <a:rPr sz="2382" spc="-19" baseline="-40123" dirty="0"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0000FF"/>
                </a:solidFill>
                <a:latin typeface="Symbol"/>
                <a:cs typeface="Symbol"/>
              </a:rPr>
              <a:t></a:t>
            </a:r>
            <a:r>
              <a:rPr sz="1588" spc="-1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382" i="1" spc="-33" baseline="1543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390" spc="-33" baseline="-21164" dirty="0">
                <a:solidFill>
                  <a:srgbClr val="0000FF"/>
                </a:solidFill>
                <a:latin typeface="Times New Roman"/>
                <a:cs typeface="Times New Roman"/>
              </a:rPr>
              <a:t>31</a:t>
            </a:r>
            <a:endParaRPr sz="1390" baseline="-21164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583250" y="4768608"/>
            <a:ext cx="838200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baseline="1543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390" baseline="-21164" dirty="0">
                <a:solidFill>
                  <a:srgbClr val="0000FF"/>
                </a:solidFill>
                <a:latin typeface="Times New Roman"/>
                <a:cs typeface="Times New Roman"/>
              </a:rPr>
              <a:t>36</a:t>
            </a:r>
            <a:r>
              <a:rPr sz="1390" spc="165" baseline="-2116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88" spc="57" dirty="0">
                <a:solidFill>
                  <a:srgbClr val="0000FF"/>
                </a:solidFill>
                <a:latin typeface="Symbol"/>
                <a:cs typeface="Symbol"/>
              </a:rPr>
              <a:t></a:t>
            </a:r>
            <a:r>
              <a:rPr sz="1588" spc="57" dirty="0">
                <a:latin typeface="Symbol"/>
                <a:cs typeface="Symbol"/>
              </a:rPr>
              <a:t></a:t>
            </a:r>
            <a:r>
              <a:rPr sz="2515" i="1" spc="86" baseline="1461" dirty="0">
                <a:latin typeface="Symbol"/>
                <a:cs typeface="Symbol"/>
              </a:rPr>
              <a:t></a:t>
            </a:r>
            <a:r>
              <a:rPr sz="2515" spc="-370" baseline="1461" dirty="0">
                <a:latin typeface="Times New Roman"/>
                <a:cs typeface="Times New Roman"/>
              </a:rPr>
              <a:t> </a:t>
            </a:r>
            <a:r>
              <a:rPr sz="1390" baseline="-21164" dirty="0">
                <a:latin typeface="Times New Roman"/>
                <a:cs typeface="Times New Roman"/>
              </a:rPr>
              <a:t>3</a:t>
            </a:r>
            <a:r>
              <a:rPr sz="1390" spc="139" baseline="-21164" dirty="0">
                <a:latin typeface="Times New Roman"/>
                <a:cs typeface="Times New Roman"/>
              </a:rPr>
              <a:t> </a:t>
            </a: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691473" y="4966273"/>
            <a:ext cx="865654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332272" algn="l"/>
                <a:tab pos="622520" algn="l"/>
              </a:tabLst>
            </a:pPr>
            <a:r>
              <a:rPr sz="1588" dirty="0">
                <a:latin typeface="Symbol"/>
                <a:cs typeface="Symbol"/>
              </a:rPr>
              <a:t></a:t>
            </a:r>
            <a:r>
              <a:rPr sz="1588" spc="-256" dirty="0">
                <a:latin typeface="Times New Roman"/>
                <a:cs typeface="Times New Roman"/>
              </a:rPr>
              <a:t> </a:t>
            </a:r>
            <a:r>
              <a:rPr sz="2515" i="1" spc="-66" baseline="-26315" dirty="0">
                <a:latin typeface="Symbol"/>
                <a:cs typeface="Symbol"/>
              </a:rPr>
              <a:t></a:t>
            </a:r>
            <a:r>
              <a:rPr sz="2515" baseline="-26315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dirty="0">
                <a:solidFill>
                  <a:srgbClr val="0000FF"/>
                </a:solidFill>
                <a:latin typeface="Symbol"/>
                <a:cs typeface="Symbol"/>
              </a:rPr>
              <a:t></a:t>
            </a:r>
            <a:r>
              <a:rPr sz="1588" spc="-15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382" i="1" spc="-66" baseline="-27777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2382" baseline="-27777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847556" y="4966281"/>
            <a:ext cx="573741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462267" algn="l"/>
              </a:tabLst>
            </a:pPr>
            <a:r>
              <a:rPr sz="1588" spc="26" dirty="0">
                <a:solidFill>
                  <a:srgbClr val="0000FF"/>
                </a:solidFill>
                <a:latin typeface="Symbol"/>
                <a:cs typeface="Symbol"/>
              </a:rPr>
              <a:t></a:t>
            </a:r>
            <a:r>
              <a:rPr sz="1588" spc="26" dirty="0">
                <a:latin typeface="Symbol"/>
                <a:cs typeface="Symbol"/>
              </a:rPr>
              <a:t></a:t>
            </a:r>
            <a:r>
              <a:rPr sz="2515" i="1" spc="39" baseline="-26315" dirty="0">
                <a:latin typeface="Symbol"/>
                <a:cs typeface="Symbol"/>
              </a:rPr>
              <a:t></a:t>
            </a:r>
            <a:r>
              <a:rPr sz="2515" baseline="-26315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302879" y="5175427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solidFill>
                  <a:srgbClr val="0000FF"/>
                </a:solidFill>
                <a:latin typeface="Symbol"/>
                <a:cs typeface="Symbol"/>
              </a:rPr>
              <a:t>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269261" y="5431611"/>
            <a:ext cx="220643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826">
              <a:spcBef>
                <a:spcPts val="88"/>
              </a:spcBef>
              <a:tabLst>
                <a:tab pos="586659" algn="l"/>
                <a:tab pos="1028195" algn="l"/>
                <a:tab pos="1465808" algn="l"/>
                <a:tab pos="1907903" algn="l"/>
              </a:tabLst>
            </a:pPr>
            <a:r>
              <a:rPr sz="2382" baseline="16975" dirty="0">
                <a:solidFill>
                  <a:srgbClr val="0000FF"/>
                </a:solidFill>
                <a:latin typeface="Symbol"/>
                <a:cs typeface="Symbol"/>
              </a:rPr>
              <a:t></a:t>
            </a:r>
            <a:r>
              <a:rPr sz="2382" spc="-218" baseline="169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382" i="1" spc="-3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51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52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53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54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55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302879" y="5728116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solidFill>
                  <a:srgbClr val="0000FF"/>
                </a:solidFill>
                <a:latin typeface="Symbol"/>
                <a:cs typeface="Symbol"/>
              </a:rPr>
              <a:t>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495620" y="5129048"/>
            <a:ext cx="298188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465629" algn="l"/>
                <a:tab pos="907165" algn="l"/>
                <a:tab pos="1345338" algn="l"/>
                <a:tab pos="1786872" algn="l"/>
                <a:tab pos="2226167" algn="l"/>
                <a:tab pos="2714209" algn="l"/>
              </a:tabLst>
            </a:pP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41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42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43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44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45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46</a:t>
            </a:r>
            <a:r>
              <a:rPr sz="927" spc="8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382" spc="53" baseline="-12345" dirty="0">
                <a:solidFill>
                  <a:srgbClr val="0000FF"/>
                </a:solidFill>
                <a:latin typeface="Symbol"/>
                <a:cs typeface="Symbol"/>
              </a:rPr>
              <a:t></a:t>
            </a:r>
            <a:r>
              <a:rPr sz="2382" spc="53" baseline="-12345" dirty="0">
                <a:latin typeface="Symbol"/>
                <a:cs typeface="Symbol"/>
              </a:rPr>
              <a:t></a:t>
            </a:r>
            <a:r>
              <a:rPr sz="2382" baseline="-12345" dirty="0">
                <a:latin typeface="Times New Roman"/>
                <a:cs typeface="Times New Roman"/>
              </a:rPr>
              <a:t>	</a:t>
            </a:r>
            <a:r>
              <a:rPr sz="927" dirty="0">
                <a:latin typeface="Times New Roman"/>
                <a:cs typeface="Times New Roman"/>
              </a:rPr>
              <a:t>4</a:t>
            </a:r>
            <a:r>
              <a:rPr sz="927" spc="84" dirty="0">
                <a:latin typeface="Times New Roman"/>
                <a:cs typeface="Times New Roman"/>
              </a:rPr>
              <a:t> </a:t>
            </a:r>
            <a:r>
              <a:rPr sz="2382" spc="-79" baseline="-12345" dirty="0">
                <a:latin typeface="Symbol"/>
                <a:cs typeface="Symbol"/>
              </a:rPr>
              <a:t></a:t>
            </a:r>
            <a:endParaRPr sz="2382" baseline="-12345">
              <a:latin typeface="Symbol"/>
              <a:cs typeface="Symbo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691484" y="5367676"/>
            <a:ext cx="444313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baseline="1543" dirty="0">
                <a:latin typeface="Symbol"/>
                <a:cs typeface="Symbol"/>
              </a:rPr>
              <a:t></a:t>
            </a:r>
            <a:r>
              <a:rPr sz="2382" spc="-337" baseline="1543" dirty="0">
                <a:latin typeface="Times New Roman"/>
                <a:cs typeface="Times New Roman"/>
              </a:rPr>
              <a:t> </a:t>
            </a:r>
            <a:r>
              <a:rPr sz="1677" i="1" dirty="0">
                <a:latin typeface="Symbol"/>
                <a:cs typeface="Symbol"/>
              </a:rPr>
              <a:t></a:t>
            </a:r>
            <a:r>
              <a:rPr sz="1390" baseline="-23809" dirty="0">
                <a:latin typeface="Times New Roman"/>
                <a:cs typeface="Times New Roman"/>
              </a:rPr>
              <a:t>5</a:t>
            </a:r>
            <a:r>
              <a:rPr sz="1390" spc="191" baseline="-23809" dirty="0">
                <a:latin typeface="Times New Roman"/>
                <a:cs typeface="Times New Roman"/>
              </a:rPr>
              <a:t> </a:t>
            </a:r>
            <a:r>
              <a:rPr sz="2382" spc="-66" baseline="1543" dirty="0">
                <a:latin typeface="Symbol"/>
                <a:cs typeface="Symbol"/>
              </a:rPr>
              <a:t></a:t>
            </a:r>
            <a:endParaRPr sz="2382" baseline="1543">
              <a:latin typeface="Symbol"/>
              <a:cs typeface="Symbo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583250" y="5367690"/>
            <a:ext cx="838200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i="1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390" baseline="-23809" dirty="0">
                <a:solidFill>
                  <a:srgbClr val="0000FF"/>
                </a:solidFill>
                <a:latin typeface="Times New Roman"/>
                <a:cs typeface="Times New Roman"/>
              </a:rPr>
              <a:t>56</a:t>
            </a:r>
            <a:r>
              <a:rPr sz="1390" spc="172" baseline="-23809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382" spc="79" baseline="1543" dirty="0">
                <a:solidFill>
                  <a:srgbClr val="0000FF"/>
                </a:solidFill>
                <a:latin typeface="Symbol"/>
                <a:cs typeface="Symbol"/>
              </a:rPr>
              <a:t></a:t>
            </a:r>
            <a:r>
              <a:rPr sz="2382" spc="79" baseline="1543" dirty="0">
                <a:latin typeface="Symbol"/>
                <a:cs typeface="Symbol"/>
              </a:rPr>
              <a:t></a:t>
            </a:r>
            <a:r>
              <a:rPr sz="1677" i="1" spc="53" dirty="0">
                <a:latin typeface="Symbol"/>
                <a:cs typeface="Symbol"/>
              </a:rPr>
              <a:t></a:t>
            </a:r>
            <a:r>
              <a:rPr sz="1677" spc="-247" dirty="0">
                <a:latin typeface="Times New Roman"/>
                <a:cs typeface="Times New Roman"/>
              </a:rPr>
              <a:t> </a:t>
            </a:r>
            <a:r>
              <a:rPr sz="1390" baseline="-23809" dirty="0">
                <a:latin typeface="Times New Roman"/>
                <a:cs typeface="Times New Roman"/>
              </a:rPr>
              <a:t>5</a:t>
            </a:r>
            <a:r>
              <a:rPr sz="1390" spc="158" baseline="-23809" dirty="0">
                <a:latin typeface="Times New Roman"/>
                <a:cs typeface="Times New Roman"/>
              </a:rPr>
              <a:t> </a:t>
            </a:r>
            <a:r>
              <a:rPr sz="2382" spc="-66" baseline="1543" dirty="0">
                <a:latin typeface="Symbol"/>
                <a:cs typeface="Symbol"/>
              </a:rPr>
              <a:t></a:t>
            </a:r>
            <a:endParaRPr sz="2382" baseline="1543">
              <a:latin typeface="Symbol"/>
              <a:cs typeface="Symbo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691483" y="5558625"/>
            <a:ext cx="866215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332272" algn="l"/>
                <a:tab pos="622520" algn="l"/>
              </a:tabLst>
            </a:pPr>
            <a:r>
              <a:rPr sz="1588" dirty="0">
                <a:latin typeface="Symbol"/>
                <a:cs typeface="Symbol"/>
              </a:rPr>
              <a:t></a:t>
            </a:r>
            <a:r>
              <a:rPr sz="1588" spc="-247" dirty="0">
                <a:latin typeface="Times New Roman"/>
                <a:cs typeface="Times New Roman"/>
              </a:rPr>
              <a:t> </a:t>
            </a:r>
            <a:r>
              <a:rPr sz="2515" i="1" spc="-79" baseline="-29239" dirty="0">
                <a:latin typeface="Symbol"/>
                <a:cs typeface="Symbol"/>
              </a:rPr>
              <a:t></a:t>
            </a:r>
            <a:r>
              <a:rPr sz="2515" baseline="-29239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dirty="0">
                <a:solidFill>
                  <a:srgbClr val="0000FF"/>
                </a:solidFill>
                <a:latin typeface="Symbol"/>
                <a:cs typeface="Symbol"/>
              </a:rPr>
              <a:t></a:t>
            </a:r>
            <a:r>
              <a:rPr sz="1588" spc="-159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382" i="1" spc="-66" baseline="-30864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endParaRPr sz="2382" baseline="-30864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847556" y="5558635"/>
            <a:ext cx="573741" cy="2693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462267" algn="l"/>
              </a:tabLst>
            </a:pPr>
            <a:r>
              <a:rPr sz="1588" spc="26" dirty="0">
                <a:solidFill>
                  <a:srgbClr val="0000FF"/>
                </a:solidFill>
                <a:latin typeface="Symbol"/>
                <a:cs typeface="Symbol"/>
              </a:rPr>
              <a:t></a:t>
            </a:r>
            <a:r>
              <a:rPr sz="1588" spc="26" dirty="0">
                <a:latin typeface="Symbol"/>
                <a:cs typeface="Symbol"/>
              </a:rPr>
              <a:t></a:t>
            </a:r>
            <a:r>
              <a:rPr sz="2515" i="1" spc="39" baseline="-29239" dirty="0">
                <a:latin typeface="Symbol"/>
                <a:cs typeface="Symbol"/>
              </a:rPr>
              <a:t></a:t>
            </a:r>
            <a:r>
              <a:rPr sz="2515" baseline="-29239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713895" y="5728101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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911560" y="5734199"/>
            <a:ext cx="348727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616917" algn="l"/>
                <a:tab pos="1048366" algn="l"/>
                <a:tab pos="1489901" algn="l"/>
                <a:tab pos="1928075" algn="l"/>
                <a:tab pos="2369610" algn="l"/>
                <a:tab pos="2809465" algn="l"/>
                <a:tab pos="3297507" algn="l"/>
              </a:tabLst>
            </a:pPr>
            <a:r>
              <a:rPr sz="927" dirty="0">
                <a:latin typeface="Times New Roman"/>
                <a:cs typeface="Times New Roman"/>
              </a:rPr>
              <a:t>6</a:t>
            </a:r>
            <a:r>
              <a:rPr sz="927" spc="97" dirty="0">
                <a:latin typeface="Times New Roman"/>
                <a:cs typeface="Times New Roman"/>
              </a:rPr>
              <a:t> </a:t>
            </a:r>
            <a:r>
              <a:rPr sz="2382" spc="-79" baseline="1543" dirty="0">
                <a:latin typeface="Symbol"/>
                <a:cs typeface="Symbol"/>
              </a:rPr>
              <a:t></a:t>
            </a:r>
            <a:r>
              <a:rPr sz="2382" baseline="1543" dirty="0">
                <a:latin typeface="Times New Roman"/>
                <a:cs typeface="Times New Roman"/>
              </a:rPr>
              <a:t>	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61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62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63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64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927" spc="-22" dirty="0">
                <a:solidFill>
                  <a:srgbClr val="0000FF"/>
                </a:solidFill>
                <a:latin typeface="Times New Roman"/>
                <a:cs typeface="Times New Roman"/>
              </a:rPr>
              <a:t>65</a:t>
            </a:r>
            <a:r>
              <a:rPr sz="927" dirty="0">
                <a:solidFill>
                  <a:srgbClr val="0000FF"/>
                </a:solidFill>
                <a:latin typeface="Times New Roman"/>
                <a:cs typeface="Times New Roman"/>
              </a:rPr>
              <a:t>	66</a:t>
            </a:r>
            <a:r>
              <a:rPr sz="927" spc="93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382" spc="53" baseline="1543" dirty="0">
                <a:solidFill>
                  <a:srgbClr val="0000FF"/>
                </a:solidFill>
                <a:latin typeface="Symbol"/>
                <a:cs typeface="Symbol"/>
              </a:rPr>
              <a:t></a:t>
            </a:r>
            <a:r>
              <a:rPr sz="2382" spc="53" baseline="1543" dirty="0">
                <a:latin typeface="Symbol"/>
                <a:cs typeface="Symbol"/>
              </a:rPr>
              <a:t></a:t>
            </a:r>
            <a:r>
              <a:rPr sz="2382" baseline="1543" dirty="0">
                <a:latin typeface="Times New Roman"/>
                <a:cs typeface="Times New Roman"/>
              </a:rPr>
              <a:t>	</a:t>
            </a:r>
            <a:r>
              <a:rPr sz="927" dirty="0">
                <a:latin typeface="Times New Roman"/>
                <a:cs typeface="Times New Roman"/>
              </a:rPr>
              <a:t>6</a:t>
            </a:r>
            <a:r>
              <a:rPr sz="927" spc="93" dirty="0">
                <a:latin typeface="Times New Roman"/>
                <a:cs typeface="Times New Roman"/>
              </a:rPr>
              <a:t> </a:t>
            </a:r>
            <a:r>
              <a:rPr sz="2382" spc="-66" baseline="1543" dirty="0">
                <a:latin typeface="Symbol"/>
                <a:cs typeface="Symbol"/>
              </a:rPr>
              <a:t></a:t>
            </a:r>
            <a:endParaRPr sz="2382" baseline="1543">
              <a:latin typeface="Symbol"/>
              <a:cs typeface="Symbo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312063" y="3200223"/>
            <a:ext cx="940734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677" i="1" spc="-66" dirty="0">
                <a:latin typeface="Symbol"/>
                <a:cs typeface="Symbol"/>
              </a:rPr>
              <a:t></a:t>
            </a:r>
            <a:r>
              <a:rPr sz="1677" spc="-132" dirty="0">
                <a:latin typeface="Times New Roman"/>
                <a:cs typeface="Times New Roman"/>
              </a:rPr>
              <a:t> </a:t>
            </a:r>
            <a:r>
              <a:rPr sz="1390" i="1" baseline="-23809" dirty="0">
                <a:latin typeface="Times New Roman"/>
                <a:cs typeface="Times New Roman"/>
              </a:rPr>
              <a:t>p</a:t>
            </a:r>
            <a:r>
              <a:rPr sz="1390" i="1" spc="469" baseline="-23809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Symbol"/>
                <a:cs typeface="Symbol"/>
              </a:rPr>
              <a:t></a:t>
            </a:r>
            <a:r>
              <a:rPr sz="1588" spc="-79" dirty="0">
                <a:latin typeface="Times New Roman"/>
                <a:cs typeface="Times New Roman"/>
              </a:rPr>
              <a:t> </a:t>
            </a:r>
            <a:r>
              <a:rPr sz="1588" i="1" spc="-9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390" i="1" spc="-13" baseline="-23809" dirty="0">
                <a:solidFill>
                  <a:srgbClr val="FF0000"/>
                </a:solidFill>
                <a:latin typeface="Times New Roman"/>
                <a:cs typeface="Times New Roman"/>
              </a:rPr>
              <a:t>pq</a:t>
            </a:r>
            <a:r>
              <a:rPr sz="1677" i="1" spc="-9" dirty="0">
                <a:latin typeface="Symbol"/>
                <a:cs typeface="Symbol"/>
              </a:rPr>
              <a:t></a:t>
            </a:r>
            <a:r>
              <a:rPr sz="1390" i="1" spc="-13" baseline="-23809" dirty="0">
                <a:latin typeface="Times New Roman"/>
                <a:cs typeface="Times New Roman"/>
              </a:rPr>
              <a:t>q</a:t>
            </a:r>
            <a:endParaRPr sz="1390" baseline="-23809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318116" y="6089416"/>
            <a:ext cx="916081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677" i="1" spc="-53" dirty="0">
                <a:latin typeface="Symbol"/>
                <a:cs typeface="Symbol"/>
              </a:rPr>
              <a:t></a:t>
            </a:r>
            <a:r>
              <a:rPr sz="1677" spc="-163" dirty="0">
                <a:latin typeface="Times New Roman"/>
                <a:cs typeface="Times New Roman"/>
              </a:rPr>
              <a:t> </a:t>
            </a:r>
            <a:r>
              <a:rPr sz="1390" i="1" baseline="-23809" dirty="0">
                <a:latin typeface="Times New Roman"/>
                <a:cs typeface="Times New Roman"/>
              </a:rPr>
              <a:t>p</a:t>
            </a:r>
            <a:r>
              <a:rPr sz="1390" i="1" spc="516" baseline="-23809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Symbol"/>
                <a:cs typeface="Symbol"/>
              </a:rPr>
              <a:t></a:t>
            </a:r>
            <a:r>
              <a:rPr sz="1588" spc="13" dirty="0">
                <a:latin typeface="Times New Roman"/>
                <a:cs typeface="Times New Roman"/>
              </a:rPr>
              <a:t> </a:t>
            </a:r>
            <a:r>
              <a:rPr sz="1588" i="1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390" i="1" baseline="-23809" dirty="0">
                <a:solidFill>
                  <a:srgbClr val="0000FF"/>
                </a:solidFill>
                <a:latin typeface="Times New Roman"/>
                <a:cs typeface="Times New Roman"/>
              </a:rPr>
              <a:t>pq</a:t>
            </a:r>
            <a:r>
              <a:rPr sz="1677" i="1" dirty="0">
                <a:latin typeface="Symbol"/>
                <a:cs typeface="Symbol"/>
              </a:rPr>
              <a:t></a:t>
            </a:r>
            <a:r>
              <a:rPr sz="1677" spc="-234" dirty="0">
                <a:latin typeface="Times New Roman"/>
                <a:cs typeface="Times New Roman"/>
              </a:rPr>
              <a:t> </a:t>
            </a:r>
            <a:r>
              <a:rPr sz="1390" i="1" spc="-66" baseline="-23809" dirty="0">
                <a:latin typeface="Times New Roman"/>
                <a:cs typeface="Times New Roman"/>
              </a:rPr>
              <a:t>q</a:t>
            </a:r>
            <a:endParaRPr sz="1390" baseline="-23809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011774" y="6135546"/>
            <a:ext cx="272246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i="1" dirty="0">
                <a:solidFill>
                  <a:srgbClr val="0000FF"/>
                </a:solidFill>
                <a:latin typeface="Times New Roman"/>
                <a:cs typeface="Times New Roman"/>
              </a:rPr>
              <a:t>S</a:t>
            </a:r>
            <a:r>
              <a:rPr sz="1588" i="1" baseline="-23148" dirty="0">
                <a:solidFill>
                  <a:srgbClr val="0000FF"/>
                </a:solidFill>
                <a:latin typeface="Times New Roman"/>
                <a:cs typeface="Times New Roman"/>
              </a:rPr>
              <a:t>pq</a:t>
            </a:r>
            <a:r>
              <a:rPr sz="1588" i="1" spc="165" baseline="-2314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0000FF"/>
                </a:solidFill>
                <a:latin typeface="Times New Roman"/>
                <a:cs typeface="Times New Roman"/>
              </a:rPr>
              <a:t>is</a:t>
            </a:r>
            <a:r>
              <a:rPr sz="1588" spc="-2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sz="1588" spc="-2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0000FF"/>
                </a:solidFill>
                <a:latin typeface="Times New Roman"/>
                <a:cs typeface="Times New Roman"/>
              </a:rPr>
              <a:t>COMPLIANCE</a:t>
            </a:r>
            <a:r>
              <a:rPr sz="1588" spc="-2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88" spc="-9" dirty="0">
                <a:solidFill>
                  <a:srgbClr val="0000FF"/>
                </a:solidFill>
                <a:latin typeface="Times New Roman"/>
                <a:cs typeface="Times New Roman"/>
              </a:rPr>
              <a:t>matrix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79663" y="1169543"/>
            <a:ext cx="1479737" cy="147748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1588" i="1" dirty="0">
                <a:latin typeface="Times New Roman"/>
                <a:cs typeface="Times New Roman"/>
              </a:rPr>
              <a:t>Note</a:t>
            </a:r>
            <a:r>
              <a:rPr sz="1588" i="1" spc="-26" dirty="0">
                <a:latin typeface="Times New Roman"/>
                <a:cs typeface="Times New Roman"/>
              </a:rPr>
              <a:t> </a:t>
            </a:r>
            <a:r>
              <a:rPr sz="1588" i="1" dirty="0">
                <a:latin typeface="Times New Roman"/>
                <a:cs typeface="Times New Roman"/>
              </a:rPr>
              <a:t>the</a:t>
            </a:r>
            <a:r>
              <a:rPr sz="1588" i="1" spc="-26" dirty="0">
                <a:latin typeface="Times New Roman"/>
                <a:cs typeface="Times New Roman"/>
              </a:rPr>
              <a:t> </a:t>
            </a:r>
            <a:r>
              <a:rPr sz="1588" i="1" spc="-9" dirty="0">
                <a:latin typeface="Times New Roman"/>
                <a:cs typeface="Times New Roman"/>
              </a:rPr>
              <a:t>change </a:t>
            </a:r>
            <a:r>
              <a:rPr sz="1588" i="1" dirty="0">
                <a:latin typeface="Times New Roman"/>
                <a:cs typeface="Times New Roman"/>
              </a:rPr>
              <a:t>from</a:t>
            </a:r>
            <a:r>
              <a:rPr sz="1588" i="1" spc="379" dirty="0">
                <a:latin typeface="Times New Roman"/>
                <a:cs typeface="Times New Roman"/>
              </a:rPr>
              <a:t> </a:t>
            </a:r>
            <a:r>
              <a:rPr sz="1588" i="1" spc="-9" dirty="0">
                <a:latin typeface="Times New Roman"/>
                <a:cs typeface="Times New Roman"/>
              </a:rPr>
              <a:t>tensor </a:t>
            </a:r>
            <a:r>
              <a:rPr sz="1588" i="1" dirty="0">
                <a:latin typeface="Times New Roman"/>
                <a:cs typeface="Times New Roman"/>
              </a:rPr>
              <a:t>notation</a:t>
            </a:r>
            <a:r>
              <a:rPr sz="1588" i="1" spc="-4" dirty="0">
                <a:latin typeface="Times New Roman"/>
                <a:cs typeface="Times New Roman"/>
              </a:rPr>
              <a:t> </a:t>
            </a:r>
            <a:r>
              <a:rPr sz="1588" i="1" dirty="0">
                <a:latin typeface="Times New Roman"/>
                <a:cs typeface="Times New Roman"/>
              </a:rPr>
              <a:t>to</a:t>
            </a:r>
            <a:r>
              <a:rPr sz="1588" i="1" spc="-4" dirty="0">
                <a:latin typeface="Times New Roman"/>
                <a:cs typeface="Times New Roman"/>
              </a:rPr>
              <a:t> </a:t>
            </a:r>
            <a:r>
              <a:rPr sz="1588" i="1" spc="-9" dirty="0">
                <a:latin typeface="Times New Roman"/>
                <a:cs typeface="Times New Roman"/>
              </a:rPr>
              <a:t>matrix </a:t>
            </a:r>
            <a:r>
              <a:rPr sz="1588" i="1" dirty="0">
                <a:latin typeface="Times New Roman"/>
                <a:cs typeface="Times New Roman"/>
              </a:rPr>
              <a:t>notation.</a:t>
            </a:r>
            <a:r>
              <a:rPr sz="1588" i="1" spc="357" dirty="0">
                <a:latin typeface="Times New Roman"/>
                <a:cs typeface="Times New Roman"/>
              </a:rPr>
              <a:t> </a:t>
            </a:r>
            <a:r>
              <a:rPr lang="en-US" sz="1588" i="1" spc="-22" dirty="0">
                <a:latin typeface="Times New Roman"/>
                <a:cs typeface="Times New Roman"/>
              </a:rPr>
              <a:t>See </a:t>
            </a:r>
            <a:r>
              <a:rPr lang="en-US" sz="1588" i="1" dirty="0">
                <a:latin typeface="Times New Roman"/>
                <a:cs typeface="Times New Roman"/>
              </a:rPr>
              <a:t>Chapter</a:t>
            </a:r>
            <a:r>
              <a:rPr lang="en-US" sz="1588" i="1" spc="-18" dirty="0">
                <a:latin typeface="Times New Roman"/>
                <a:cs typeface="Times New Roman"/>
              </a:rPr>
              <a:t> </a:t>
            </a:r>
            <a:r>
              <a:rPr lang="en-US" sz="1588" i="1" dirty="0">
                <a:latin typeface="Times New Roman"/>
                <a:cs typeface="Times New Roman"/>
              </a:rPr>
              <a:t>8</a:t>
            </a:r>
            <a:r>
              <a:rPr lang="en-US" sz="1588" i="1" spc="-13" dirty="0">
                <a:latin typeface="Times New Roman"/>
                <a:cs typeface="Times New Roman"/>
              </a:rPr>
              <a:t> </a:t>
            </a:r>
            <a:r>
              <a:rPr lang="en-US" sz="1588" i="1" dirty="0">
                <a:latin typeface="Times New Roman"/>
                <a:cs typeface="Times New Roman"/>
              </a:rPr>
              <a:t>in</a:t>
            </a:r>
            <a:r>
              <a:rPr lang="en-US" sz="1588" i="1" spc="-13" dirty="0">
                <a:latin typeface="Times New Roman"/>
                <a:cs typeface="Times New Roman"/>
              </a:rPr>
              <a:t> </a:t>
            </a:r>
            <a:r>
              <a:rPr lang="en-US" sz="1588" i="1" spc="-22" dirty="0">
                <a:latin typeface="Times New Roman"/>
                <a:cs typeface="Times New Roman"/>
              </a:rPr>
              <a:t>Nye </a:t>
            </a:r>
            <a:r>
              <a:rPr lang="en-US" sz="1588" i="1" dirty="0">
                <a:latin typeface="Times New Roman"/>
                <a:cs typeface="Times New Roman"/>
              </a:rPr>
              <a:t>for</a:t>
            </a:r>
            <a:r>
              <a:rPr lang="en-US" sz="1588" i="1" spc="-22" dirty="0">
                <a:latin typeface="Times New Roman"/>
                <a:cs typeface="Times New Roman"/>
              </a:rPr>
              <a:t> </a:t>
            </a:r>
            <a:r>
              <a:rPr lang="en-US" sz="1588" i="1" spc="-9" dirty="0">
                <a:latin typeface="Times New Roman"/>
                <a:cs typeface="Times New Roman"/>
              </a:rPr>
              <a:t>details.</a:t>
            </a:r>
            <a:endParaRPr sz="1588" dirty="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011774" y="3246336"/>
            <a:ext cx="235211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i="1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588" i="1" baseline="-23148" dirty="0">
                <a:solidFill>
                  <a:srgbClr val="FF0000"/>
                </a:solidFill>
                <a:latin typeface="Times New Roman"/>
                <a:cs typeface="Times New Roman"/>
              </a:rPr>
              <a:t>pq</a:t>
            </a:r>
            <a:r>
              <a:rPr sz="1588" i="1" spc="172" baseline="-2314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1588" spc="-2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588" spc="-2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FF0000"/>
                </a:solidFill>
                <a:latin typeface="Times New Roman"/>
                <a:cs typeface="Times New Roman"/>
              </a:rPr>
              <a:t>STIFNESS</a:t>
            </a:r>
            <a:r>
              <a:rPr sz="1588" spc="-2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588" spc="-9" dirty="0">
                <a:solidFill>
                  <a:srgbClr val="FF0000"/>
                </a:solidFill>
                <a:latin typeface="Times New Roman"/>
                <a:cs typeface="Times New Roman"/>
              </a:rPr>
              <a:t>matrix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352195" y="6232184"/>
            <a:ext cx="530599" cy="86846"/>
          </a:xfrm>
          <a:custGeom>
            <a:avLst/>
            <a:gdLst/>
            <a:ahLst/>
            <a:cxnLst/>
            <a:rect l="l" t="t" r="r" b="b"/>
            <a:pathLst>
              <a:path w="601345" h="98425">
                <a:moveTo>
                  <a:pt x="582623" y="49184"/>
                </a:moveTo>
                <a:lnTo>
                  <a:pt x="574022" y="44196"/>
                </a:lnTo>
                <a:lnTo>
                  <a:pt x="4572" y="44196"/>
                </a:lnTo>
                <a:lnTo>
                  <a:pt x="1524" y="45720"/>
                </a:lnTo>
                <a:lnTo>
                  <a:pt x="0" y="49530"/>
                </a:lnTo>
                <a:lnTo>
                  <a:pt x="1524" y="52578"/>
                </a:lnTo>
                <a:lnTo>
                  <a:pt x="4572" y="54102"/>
                </a:lnTo>
                <a:lnTo>
                  <a:pt x="574289" y="54102"/>
                </a:lnTo>
                <a:lnTo>
                  <a:pt x="582623" y="49184"/>
                </a:lnTo>
                <a:close/>
              </a:path>
              <a:path w="601345" h="98425">
                <a:moveTo>
                  <a:pt x="592074" y="44196"/>
                </a:moveTo>
                <a:lnTo>
                  <a:pt x="589788" y="42818"/>
                </a:lnTo>
                <a:lnTo>
                  <a:pt x="518160" y="762"/>
                </a:lnTo>
                <a:lnTo>
                  <a:pt x="514350" y="0"/>
                </a:lnTo>
                <a:lnTo>
                  <a:pt x="511302" y="2286"/>
                </a:lnTo>
                <a:lnTo>
                  <a:pt x="511302" y="6096"/>
                </a:lnTo>
                <a:lnTo>
                  <a:pt x="513588" y="9144"/>
                </a:lnTo>
                <a:lnTo>
                  <a:pt x="574022" y="44196"/>
                </a:lnTo>
                <a:lnTo>
                  <a:pt x="592074" y="44196"/>
                </a:lnTo>
                <a:close/>
              </a:path>
              <a:path w="601345" h="98425">
                <a:moveTo>
                  <a:pt x="596646" y="52172"/>
                </a:moveTo>
                <a:lnTo>
                  <a:pt x="596646" y="49530"/>
                </a:lnTo>
                <a:lnTo>
                  <a:pt x="595122" y="52578"/>
                </a:lnTo>
                <a:lnTo>
                  <a:pt x="592074" y="54102"/>
                </a:lnTo>
                <a:lnTo>
                  <a:pt x="574289" y="54102"/>
                </a:lnTo>
                <a:lnTo>
                  <a:pt x="513588" y="89916"/>
                </a:lnTo>
                <a:lnTo>
                  <a:pt x="511302" y="92202"/>
                </a:lnTo>
                <a:lnTo>
                  <a:pt x="511302" y="96012"/>
                </a:lnTo>
                <a:lnTo>
                  <a:pt x="514350" y="98298"/>
                </a:lnTo>
                <a:lnTo>
                  <a:pt x="518160" y="97536"/>
                </a:lnTo>
                <a:lnTo>
                  <a:pt x="596646" y="52172"/>
                </a:lnTo>
                <a:close/>
              </a:path>
              <a:path w="601345" h="98425">
                <a:moveTo>
                  <a:pt x="601218" y="49530"/>
                </a:moveTo>
                <a:lnTo>
                  <a:pt x="592475" y="44396"/>
                </a:lnTo>
                <a:lnTo>
                  <a:pt x="592074" y="44196"/>
                </a:lnTo>
                <a:lnTo>
                  <a:pt x="574022" y="44196"/>
                </a:lnTo>
                <a:lnTo>
                  <a:pt x="582623" y="49184"/>
                </a:lnTo>
                <a:lnTo>
                  <a:pt x="589788" y="44958"/>
                </a:lnTo>
                <a:lnTo>
                  <a:pt x="589788" y="54102"/>
                </a:lnTo>
                <a:lnTo>
                  <a:pt x="592074" y="54102"/>
                </a:lnTo>
                <a:lnTo>
                  <a:pt x="595122" y="52578"/>
                </a:lnTo>
                <a:lnTo>
                  <a:pt x="595122" y="45720"/>
                </a:lnTo>
                <a:lnTo>
                  <a:pt x="596646" y="49530"/>
                </a:lnTo>
                <a:lnTo>
                  <a:pt x="596646" y="52172"/>
                </a:lnTo>
                <a:lnTo>
                  <a:pt x="601218" y="49530"/>
                </a:lnTo>
                <a:close/>
              </a:path>
              <a:path w="601345" h="98425">
                <a:moveTo>
                  <a:pt x="589788" y="54102"/>
                </a:moveTo>
                <a:lnTo>
                  <a:pt x="589788" y="53340"/>
                </a:lnTo>
                <a:lnTo>
                  <a:pt x="582623" y="49184"/>
                </a:lnTo>
                <a:lnTo>
                  <a:pt x="574289" y="54102"/>
                </a:lnTo>
                <a:lnTo>
                  <a:pt x="589788" y="54102"/>
                </a:lnTo>
                <a:close/>
              </a:path>
              <a:path w="601345" h="98425">
                <a:moveTo>
                  <a:pt x="589788" y="53340"/>
                </a:moveTo>
                <a:lnTo>
                  <a:pt x="589788" y="44958"/>
                </a:lnTo>
                <a:lnTo>
                  <a:pt x="582623" y="49184"/>
                </a:lnTo>
                <a:lnTo>
                  <a:pt x="589788" y="53340"/>
                </a:lnTo>
                <a:close/>
              </a:path>
              <a:path w="601345" h="98425">
                <a:moveTo>
                  <a:pt x="596646" y="49530"/>
                </a:moveTo>
                <a:lnTo>
                  <a:pt x="595122" y="45720"/>
                </a:lnTo>
                <a:lnTo>
                  <a:pt x="592475" y="44396"/>
                </a:lnTo>
                <a:lnTo>
                  <a:pt x="595122" y="45950"/>
                </a:lnTo>
                <a:lnTo>
                  <a:pt x="595122" y="52578"/>
                </a:lnTo>
                <a:lnTo>
                  <a:pt x="596646" y="49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4" name="object 84"/>
          <p:cNvSpPr/>
          <p:nvPr/>
        </p:nvSpPr>
        <p:spPr>
          <a:xfrm>
            <a:off x="4352193" y="3342991"/>
            <a:ext cx="530599" cy="86846"/>
          </a:xfrm>
          <a:custGeom>
            <a:avLst/>
            <a:gdLst/>
            <a:ahLst/>
            <a:cxnLst/>
            <a:rect l="l" t="t" r="r" b="b"/>
            <a:pathLst>
              <a:path w="601345" h="98425">
                <a:moveTo>
                  <a:pt x="582623" y="49184"/>
                </a:moveTo>
                <a:lnTo>
                  <a:pt x="574022" y="44196"/>
                </a:lnTo>
                <a:lnTo>
                  <a:pt x="4572" y="44196"/>
                </a:lnTo>
                <a:lnTo>
                  <a:pt x="1524" y="45720"/>
                </a:lnTo>
                <a:lnTo>
                  <a:pt x="0" y="49530"/>
                </a:lnTo>
                <a:lnTo>
                  <a:pt x="1524" y="52578"/>
                </a:lnTo>
                <a:lnTo>
                  <a:pt x="4572" y="54102"/>
                </a:lnTo>
                <a:lnTo>
                  <a:pt x="574289" y="54102"/>
                </a:lnTo>
                <a:lnTo>
                  <a:pt x="582623" y="49184"/>
                </a:lnTo>
                <a:close/>
              </a:path>
              <a:path w="601345" h="98425">
                <a:moveTo>
                  <a:pt x="592074" y="44196"/>
                </a:moveTo>
                <a:lnTo>
                  <a:pt x="589788" y="42818"/>
                </a:lnTo>
                <a:lnTo>
                  <a:pt x="518160" y="762"/>
                </a:lnTo>
                <a:lnTo>
                  <a:pt x="514350" y="0"/>
                </a:lnTo>
                <a:lnTo>
                  <a:pt x="511302" y="2286"/>
                </a:lnTo>
                <a:lnTo>
                  <a:pt x="511302" y="6096"/>
                </a:lnTo>
                <a:lnTo>
                  <a:pt x="513588" y="9144"/>
                </a:lnTo>
                <a:lnTo>
                  <a:pt x="574022" y="44196"/>
                </a:lnTo>
                <a:lnTo>
                  <a:pt x="592074" y="44196"/>
                </a:lnTo>
                <a:close/>
              </a:path>
              <a:path w="601345" h="98425">
                <a:moveTo>
                  <a:pt x="596646" y="52172"/>
                </a:moveTo>
                <a:lnTo>
                  <a:pt x="596646" y="49530"/>
                </a:lnTo>
                <a:lnTo>
                  <a:pt x="595122" y="52578"/>
                </a:lnTo>
                <a:lnTo>
                  <a:pt x="592074" y="54102"/>
                </a:lnTo>
                <a:lnTo>
                  <a:pt x="574289" y="54102"/>
                </a:lnTo>
                <a:lnTo>
                  <a:pt x="513588" y="89916"/>
                </a:lnTo>
                <a:lnTo>
                  <a:pt x="511302" y="92202"/>
                </a:lnTo>
                <a:lnTo>
                  <a:pt x="511302" y="96012"/>
                </a:lnTo>
                <a:lnTo>
                  <a:pt x="514350" y="98298"/>
                </a:lnTo>
                <a:lnTo>
                  <a:pt x="518160" y="97536"/>
                </a:lnTo>
                <a:lnTo>
                  <a:pt x="596646" y="52172"/>
                </a:lnTo>
                <a:close/>
              </a:path>
              <a:path w="601345" h="98425">
                <a:moveTo>
                  <a:pt x="601218" y="49530"/>
                </a:moveTo>
                <a:lnTo>
                  <a:pt x="592475" y="44396"/>
                </a:lnTo>
                <a:lnTo>
                  <a:pt x="592074" y="44196"/>
                </a:lnTo>
                <a:lnTo>
                  <a:pt x="574022" y="44196"/>
                </a:lnTo>
                <a:lnTo>
                  <a:pt x="582623" y="49184"/>
                </a:lnTo>
                <a:lnTo>
                  <a:pt x="589788" y="44958"/>
                </a:lnTo>
                <a:lnTo>
                  <a:pt x="589788" y="54102"/>
                </a:lnTo>
                <a:lnTo>
                  <a:pt x="592074" y="54102"/>
                </a:lnTo>
                <a:lnTo>
                  <a:pt x="595122" y="52578"/>
                </a:lnTo>
                <a:lnTo>
                  <a:pt x="595122" y="45720"/>
                </a:lnTo>
                <a:lnTo>
                  <a:pt x="596646" y="49530"/>
                </a:lnTo>
                <a:lnTo>
                  <a:pt x="596646" y="52172"/>
                </a:lnTo>
                <a:lnTo>
                  <a:pt x="601218" y="49530"/>
                </a:lnTo>
                <a:close/>
              </a:path>
              <a:path w="601345" h="98425">
                <a:moveTo>
                  <a:pt x="589788" y="54102"/>
                </a:moveTo>
                <a:lnTo>
                  <a:pt x="589788" y="53340"/>
                </a:lnTo>
                <a:lnTo>
                  <a:pt x="582623" y="49184"/>
                </a:lnTo>
                <a:lnTo>
                  <a:pt x="574289" y="54102"/>
                </a:lnTo>
                <a:lnTo>
                  <a:pt x="589788" y="54102"/>
                </a:lnTo>
                <a:close/>
              </a:path>
              <a:path w="601345" h="98425">
                <a:moveTo>
                  <a:pt x="589788" y="53340"/>
                </a:moveTo>
                <a:lnTo>
                  <a:pt x="589788" y="44958"/>
                </a:lnTo>
                <a:lnTo>
                  <a:pt x="582623" y="49184"/>
                </a:lnTo>
                <a:lnTo>
                  <a:pt x="589788" y="53340"/>
                </a:lnTo>
                <a:close/>
              </a:path>
              <a:path w="601345" h="98425">
                <a:moveTo>
                  <a:pt x="596646" y="49530"/>
                </a:moveTo>
                <a:lnTo>
                  <a:pt x="595122" y="45720"/>
                </a:lnTo>
                <a:lnTo>
                  <a:pt x="592475" y="44396"/>
                </a:lnTo>
                <a:lnTo>
                  <a:pt x="595122" y="45950"/>
                </a:lnTo>
                <a:lnTo>
                  <a:pt x="595122" y="52578"/>
                </a:lnTo>
                <a:lnTo>
                  <a:pt x="596646" y="49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175647" y="951633"/>
            <a:ext cx="7040562" cy="282575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1765" dirty="0">
                <a:solidFill>
                  <a:srgbClr val="000000"/>
                </a:solidFill>
                <a:latin typeface="Times New Roman"/>
                <a:cs typeface="Times New Roman"/>
              </a:rPr>
              <a:t>Stiffness</a:t>
            </a:r>
            <a:r>
              <a:rPr sz="1765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65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1765" spc="-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65" dirty="0">
                <a:solidFill>
                  <a:srgbClr val="000000"/>
                </a:solidFill>
                <a:latin typeface="Times New Roman"/>
                <a:cs typeface="Times New Roman"/>
              </a:rPr>
              <a:t>compliance</a:t>
            </a:r>
            <a:r>
              <a:rPr sz="1765" spc="-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65" dirty="0">
                <a:solidFill>
                  <a:srgbClr val="000000"/>
                </a:solidFill>
                <a:latin typeface="Times New Roman"/>
                <a:cs typeface="Times New Roman"/>
              </a:rPr>
              <a:t>matrices</a:t>
            </a:r>
            <a:r>
              <a:rPr sz="1765" spc="-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65" dirty="0">
                <a:solidFill>
                  <a:srgbClr val="000000"/>
                </a:solidFill>
                <a:latin typeface="Times New Roman"/>
                <a:cs typeface="Times New Roman"/>
              </a:rPr>
              <a:t>are</a:t>
            </a:r>
            <a:r>
              <a:rPr sz="1765" spc="-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65" dirty="0">
                <a:solidFill>
                  <a:srgbClr val="000000"/>
                </a:solidFill>
                <a:latin typeface="Times New Roman"/>
                <a:cs typeface="Times New Roman"/>
              </a:rPr>
              <a:t>also</a:t>
            </a:r>
            <a:r>
              <a:rPr sz="1765" spc="-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65" dirty="0">
                <a:solidFill>
                  <a:srgbClr val="000000"/>
                </a:solidFill>
                <a:latin typeface="Times New Roman"/>
                <a:cs typeface="Times New Roman"/>
              </a:rPr>
              <a:t>symmetric</a:t>
            </a:r>
            <a:r>
              <a:rPr sz="1765" spc="-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65" dirty="0">
                <a:solidFill>
                  <a:srgbClr val="000000"/>
                </a:solidFill>
                <a:latin typeface="Times New Roman"/>
                <a:cs typeface="Times New Roman"/>
              </a:rPr>
              <a:t>about</a:t>
            </a:r>
            <a:r>
              <a:rPr sz="1765" spc="-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65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1765" spc="-3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65" dirty="0">
                <a:solidFill>
                  <a:srgbClr val="000000"/>
                </a:solidFill>
                <a:latin typeface="Times New Roman"/>
                <a:cs typeface="Times New Roman"/>
              </a:rPr>
              <a:t>main</a:t>
            </a:r>
            <a:r>
              <a:rPr sz="1765" spc="-2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65" spc="-9" dirty="0">
                <a:solidFill>
                  <a:srgbClr val="000000"/>
                </a:solidFill>
                <a:latin typeface="Times New Roman"/>
                <a:cs typeface="Times New Roman"/>
              </a:rPr>
              <a:t>diagonal</a:t>
            </a:r>
            <a:endParaRPr sz="1765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78741" y="5466939"/>
            <a:ext cx="6157632" cy="831389"/>
          </a:xfrm>
          <a:prstGeom prst="rect">
            <a:avLst/>
          </a:prstGeom>
        </p:spPr>
        <p:txBody>
          <a:bodyPr vert="horz" wrap="square" lIns="0" tIns="145676" rIns="0" bIns="0" rtlCol="0">
            <a:spAutoFit/>
          </a:bodyPr>
          <a:lstStyle/>
          <a:p>
            <a:pPr algn="ctr">
              <a:spcBef>
                <a:spcPts val="1147"/>
              </a:spcBef>
            </a:pPr>
            <a:r>
              <a:rPr sz="1765" dirty="0">
                <a:latin typeface="Times New Roman"/>
                <a:cs typeface="Times New Roman"/>
              </a:rPr>
              <a:t>Required</a:t>
            </a:r>
            <a:r>
              <a:rPr sz="1765" spc="-26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Times New Roman"/>
                <a:cs typeface="Times New Roman"/>
              </a:rPr>
              <a:t>number</a:t>
            </a:r>
            <a:r>
              <a:rPr sz="1765" spc="-26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Times New Roman"/>
                <a:cs typeface="Times New Roman"/>
              </a:rPr>
              <a:t>of</a:t>
            </a:r>
            <a:r>
              <a:rPr sz="1765" spc="-26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Times New Roman"/>
                <a:cs typeface="Times New Roman"/>
              </a:rPr>
              <a:t>components</a:t>
            </a:r>
            <a:r>
              <a:rPr sz="1765" spc="-26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Times New Roman"/>
                <a:cs typeface="Times New Roman"/>
              </a:rPr>
              <a:t>reduces</a:t>
            </a:r>
            <a:r>
              <a:rPr sz="1765" spc="-26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Times New Roman"/>
                <a:cs typeface="Times New Roman"/>
              </a:rPr>
              <a:t>to</a:t>
            </a:r>
            <a:r>
              <a:rPr sz="1765" spc="-26" dirty="0">
                <a:latin typeface="Times New Roman"/>
                <a:cs typeface="Times New Roman"/>
              </a:rPr>
              <a:t> </a:t>
            </a:r>
            <a:r>
              <a:rPr sz="1765" spc="-22" dirty="0">
                <a:latin typeface="Times New Roman"/>
                <a:cs typeface="Times New Roman"/>
              </a:rPr>
              <a:t>21</a:t>
            </a:r>
            <a:endParaRPr sz="1765">
              <a:latin typeface="Times New Roman"/>
              <a:cs typeface="Times New Roman"/>
            </a:endParaRPr>
          </a:p>
          <a:p>
            <a:pPr algn="ctr">
              <a:spcBef>
                <a:spcPts val="1059"/>
              </a:spcBef>
            </a:pPr>
            <a:r>
              <a:rPr sz="1765" dirty="0">
                <a:latin typeface="Times New Roman"/>
                <a:cs typeface="Times New Roman"/>
              </a:rPr>
              <a:t>The</a:t>
            </a:r>
            <a:r>
              <a:rPr sz="1765" spc="-26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Times New Roman"/>
                <a:cs typeface="Times New Roman"/>
              </a:rPr>
              <a:t>number</a:t>
            </a:r>
            <a:r>
              <a:rPr sz="1765" spc="-22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Times New Roman"/>
                <a:cs typeface="Times New Roman"/>
              </a:rPr>
              <a:t>can</a:t>
            </a:r>
            <a:r>
              <a:rPr sz="1765" spc="-26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Times New Roman"/>
                <a:cs typeface="Times New Roman"/>
              </a:rPr>
              <a:t>be</a:t>
            </a:r>
            <a:r>
              <a:rPr sz="1765" spc="-22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Times New Roman"/>
                <a:cs typeface="Times New Roman"/>
              </a:rPr>
              <a:t>further</a:t>
            </a:r>
            <a:r>
              <a:rPr sz="1765" spc="-22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Times New Roman"/>
                <a:cs typeface="Times New Roman"/>
              </a:rPr>
              <a:t>reduced</a:t>
            </a:r>
            <a:r>
              <a:rPr sz="1765" spc="-31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Times New Roman"/>
                <a:cs typeface="Times New Roman"/>
              </a:rPr>
              <a:t>by</a:t>
            </a:r>
            <a:r>
              <a:rPr sz="1765" spc="-26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Times New Roman"/>
                <a:cs typeface="Times New Roman"/>
              </a:rPr>
              <a:t>considering</a:t>
            </a:r>
            <a:r>
              <a:rPr sz="1765" spc="-26" dirty="0">
                <a:latin typeface="Times New Roman"/>
                <a:cs typeface="Times New Roman"/>
              </a:rPr>
              <a:t> </a:t>
            </a:r>
            <a:r>
              <a:rPr sz="1765" dirty="0">
                <a:latin typeface="Times New Roman"/>
                <a:cs typeface="Times New Roman"/>
              </a:rPr>
              <a:t>crystal</a:t>
            </a:r>
            <a:r>
              <a:rPr sz="1765" spc="-26" dirty="0">
                <a:latin typeface="Times New Roman"/>
                <a:cs typeface="Times New Roman"/>
              </a:rPr>
              <a:t> </a:t>
            </a:r>
            <a:r>
              <a:rPr sz="1765" spc="-9" dirty="0">
                <a:latin typeface="Times New Roman"/>
                <a:cs typeface="Times New Roman"/>
              </a:rPr>
              <a:t>symmetry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7437" y="1805725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latin typeface="Times New Roman"/>
                <a:cs typeface="Times New Roman"/>
              </a:rPr>
              <a:t>21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9259" y="1805725"/>
            <a:ext cx="13895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latin typeface="Times New Roman"/>
                <a:cs typeface="Times New Roman"/>
              </a:rPr>
              <a:t>22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89147" y="1805725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latin typeface="Times New Roman"/>
                <a:cs typeface="Times New Roman"/>
              </a:rPr>
              <a:t>23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46346" y="1805725"/>
            <a:ext cx="13895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latin typeface="Times New Roman"/>
                <a:cs typeface="Times New Roman"/>
              </a:rPr>
              <a:t>24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06234" y="1805725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latin typeface="Times New Roman"/>
                <a:cs typeface="Times New Roman"/>
              </a:rPr>
              <a:t>25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8287" y="1805725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latin typeface="Times New Roman"/>
                <a:cs typeface="Times New Roman"/>
              </a:rPr>
              <a:t>22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28852" y="1805725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latin typeface="Times New Roman"/>
                <a:cs typeface="Times New Roman"/>
              </a:rPr>
              <a:t>23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85386" y="1805725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latin typeface="Times New Roman"/>
                <a:cs typeface="Times New Roman"/>
              </a:rPr>
              <a:t>24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45951" y="1805725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latin typeface="Times New Roman"/>
                <a:cs typeface="Times New Roman"/>
              </a:rPr>
              <a:t>25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63421" y="2108288"/>
            <a:ext cx="13839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latin typeface="Times New Roman"/>
                <a:cs typeface="Times New Roman"/>
              </a:rPr>
              <a:t>36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77437" y="2410851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latin typeface="Times New Roman"/>
                <a:cs typeface="Times New Roman"/>
              </a:rPr>
              <a:t>41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29259" y="2410851"/>
            <a:ext cx="13895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latin typeface="Times New Roman"/>
                <a:cs typeface="Times New Roman"/>
              </a:rPr>
              <a:t>42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89147" y="2410851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latin typeface="Times New Roman"/>
                <a:cs typeface="Times New Roman"/>
              </a:rPr>
              <a:t>43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46346" y="2410851"/>
            <a:ext cx="13895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latin typeface="Times New Roman"/>
                <a:cs typeface="Times New Roman"/>
              </a:rPr>
              <a:t>44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06234" y="2410851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latin typeface="Times New Roman"/>
                <a:cs typeface="Times New Roman"/>
              </a:rPr>
              <a:t>45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85386" y="2410851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latin typeface="Times New Roman"/>
                <a:cs typeface="Times New Roman"/>
              </a:rPr>
              <a:t>44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45951" y="2410851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latin typeface="Times New Roman"/>
                <a:cs typeface="Times New Roman"/>
              </a:rPr>
              <a:t>45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76771" y="3015978"/>
            <a:ext cx="139513" cy="152851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927" spc="-22" dirty="0">
                <a:latin typeface="Times New Roman"/>
                <a:cs typeface="Times New Roman"/>
              </a:rPr>
              <a:t>61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77086" y="1418286"/>
            <a:ext cx="30704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12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37657" y="1418286"/>
            <a:ext cx="30704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13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94195" y="1418286"/>
            <a:ext cx="30760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14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55432" y="1418286"/>
            <a:ext cx="30704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15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93446" y="1668405"/>
            <a:ext cx="199352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471232" algn="l"/>
                <a:tab pos="927897" algn="l"/>
                <a:tab pos="1388483" algn="l"/>
                <a:tab pos="1847388" algn="l"/>
              </a:tabLst>
            </a:pPr>
            <a:r>
              <a:rPr sz="1588" i="1" spc="-44" dirty="0">
                <a:latin typeface="Times New Roman"/>
                <a:cs typeface="Times New Roman"/>
              </a:rPr>
              <a:t>C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C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C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C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33190" y="1668405"/>
            <a:ext cx="199352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470672" algn="l"/>
                <a:tab pos="927897" algn="l"/>
                <a:tab pos="1387362" algn="l"/>
                <a:tab pos="1847388" algn="l"/>
              </a:tabLst>
            </a:pPr>
            <a:r>
              <a:rPr sz="1588" i="1" spc="-44" dirty="0">
                <a:latin typeface="Times New Roman"/>
                <a:cs typeface="Times New Roman"/>
              </a:rPr>
              <a:t>C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C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C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C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31676" y="1970967"/>
            <a:ext cx="15744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93446" y="2273528"/>
            <a:ext cx="199352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471232" algn="l"/>
                <a:tab pos="927897" algn="l"/>
                <a:tab pos="1388483" algn="l"/>
                <a:tab pos="1847388" algn="l"/>
              </a:tabLst>
            </a:pPr>
            <a:r>
              <a:rPr sz="1588" i="1" spc="-44" dirty="0">
                <a:latin typeface="Times New Roman"/>
                <a:cs typeface="Times New Roman"/>
              </a:rPr>
              <a:t>C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C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C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C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21048" y="1418286"/>
            <a:ext cx="41237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baseline="7716" dirty="0">
                <a:latin typeface="Symbol"/>
                <a:cs typeface="Symbol"/>
              </a:rPr>
              <a:t></a:t>
            </a:r>
            <a:r>
              <a:rPr sz="2382" spc="-265" baseline="7716" dirty="0">
                <a:latin typeface="Times New Roman"/>
                <a:cs typeface="Times New Roman"/>
              </a:rPr>
              <a:t> </a:t>
            </a: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11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13299" y="1418286"/>
            <a:ext cx="43366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baseline="13888" dirty="0">
                <a:latin typeface="Times New Roman"/>
                <a:cs typeface="Times New Roman"/>
              </a:rPr>
              <a:t>C</a:t>
            </a:r>
            <a:r>
              <a:rPr sz="927" dirty="0">
                <a:latin typeface="Times New Roman"/>
                <a:cs typeface="Times New Roman"/>
              </a:rPr>
              <a:t>16</a:t>
            </a:r>
            <a:r>
              <a:rPr sz="927" spc="35" dirty="0">
                <a:latin typeface="Times New Roman"/>
                <a:cs typeface="Times New Roman"/>
              </a:rPr>
              <a:t> </a:t>
            </a:r>
            <a:r>
              <a:rPr sz="2382" spc="-79" baseline="7716" dirty="0">
                <a:latin typeface="Symbol"/>
                <a:cs typeface="Symbol"/>
              </a:rPr>
              <a:t></a:t>
            </a:r>
            <a:endParaRPr sz="2382" baseline="7716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21048" y="1582359"/>
            <a:ext cx="30087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latin typeface="Symbol"/>
                <a:cs typeface="Symbol"/>
              </a:rPr>
              <a:t></a:t>
            </a:r>
            <a:r>
              <a:rPr sz="1588" spc="-229" dirty="0">
                <a:latin typeface="Times New Roman"/>
                <a:cs typeface="Times New Roman"/>
              </a:rPr>
              <a:t> </a:t>
            </a:r>
            <a:r>
              <a:rPr sz="2382" i="1" spc="-66" baseline="-23148" dirty="0">
                <a:latin typeface="Times New Roman"/>
                <a:cs typeface="Times New Roman"/>
              </a:rPr>
              <a:t>C</a:t>
            </a:r>
            <a:endParaRPr sz="2382" baseline="-23148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94111" y="2878653"/>
            <a:ext cx="15744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i="1" spc="-44" dirty="0"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54682" y="2878653"/>
            <a:ext cx="1532965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467310" algn="l"/>
                <a:tab pos="927897" algn="l"/>
                <a:tab pos="1386802" algn="l"/>
              </a:tabLst>
            </a:pPr>
            <a:r>
              <a:rPr sz="1588" i="1" spc="-44" dirty="0">
                <a:latin typeface="Times New Roman"/>
                <a:cs typeface="Times New Roman"/>
              </a:rPr>
              <a:t>C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C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C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61845" y="2628540"/>
            <a:ext cx="2329703" cy="54101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826">
              <a:spcBef>
                <a:spcPts val="88"/>
              </a:spcBef>
              <a:tabLst>
                <a:tab pos="504292" algn="l"/>
                <a:tab pos="961516" algn="l"/>
                <a:tab pos="1422102" algn="l"/>
                <a:tab pos="1881008" algn="l"/>
              </a:tabLst>
            </a:pP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52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53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54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55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baseline="13888" dirty="0">
                <a:latin typeface="Times New Roman"/>
                <a:cs typeface="Times New Roman"/>
              </a:rPr>
              <a:t>C</a:t>
            </a:r>
            <a:r>
              <a:rPr sz="927" dirty="0">
                <a:latin typeface="Times New Roman"/>
                <a:cs typeface="Times New Roman"/>
              </a:rPr>
              <a:t>56</a:t>
            </a:r>
            <a:r>
              <a:rPr sz="927" spc="66" dirty="0">
                <a:latin typeface="Times New Roman"/>
                <a:cs typeface="Times New Roman"/>
              </a:rPr>
              <a:t> </a:t>
            </a:r>
            <a:r>
              <a:rPr sz="2382" spc="-66" baseline="16975" dirty="0">
                <a:latin typeface="Symbol"/>
                <a:cs typeface="Symbol"/>
              </a:rPr>
              <a:t></a:t>
            </a:r>
            <a:endParaRPr sz="2382" baseline="16975">
              <a:latin typeface="Symbol"/>
              <a:cs typeface="Symbol"/>
            </a:endParaRPr>
          </a:p>
          <a:p>
            <a:pPr>
              <a:lnSpc>
                <a:spcPct val="100000"/>
              </a:lnSpc>
            </a:pPr>
            <a:endParaRPr sz="927">
              <a:latin typeface="Symbol"/>
              <a:cs typeface="Symbol"/>
            </a:endParaRPr>
          </a:p>
          <a:p>
            <a:pPr marL="177062">
              <a:spcBef>
                <a:spcPts val="4"/>
              </a:spcBef>
              <a:tabLst>
                <a:tab pos="637649" algn="l"/>
                <a:tab pos="1094313" algn="l"/>
                <a:tab pos="1554899" algn="l"/>
              </a:tabLst>
            </a:pPr>
            <a:r>
              <a:rPr sz="927" spc="-22" dirty="0">
                <a:latin typeface="Times New Roman"/>
                <a:cs typeface="Times New Roman"/>
              </a:rPr>
              <a:t>62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927" spc="-22" dirty="0">
                <a:latin typeface="Times New Roman"/>
                <a:cs typeface="Times New Roman"/>
              </a:rPr>
              <a:t>63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927" spc="-22" dirty="0">
                <a:latin typeface="Times New Roman"/>
                <a:cs typeface="Times New Roman"/>
              </a:rPr>
              <a:t>64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927" spc="-22" dirty="0">
                <a:latin typeface="Times New Roman"/>
                <a:cs typeface="Times New Roman"/>
              </a:rPr>
              <a:t>65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43459" y="1779366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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142365" y="1720850"/>
            <a:ext cx="30424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927" dirty="0">
                <a:latin typeface="Times New Roman"/>
                <a:cs typeface="Times New Roman"/>
              </a:rPr>
              <a:t>26</a:t>
            </a:r>
            <a:r>
              <a:rPr sz="927" spc="88" dirty="0">
                <a:latin typeface="Times New Roman"/>
                <a:cs typeface="Times New Roman"/>
              </a:rPr>
              <a:t> </a:t>
            </a:r>
            <a:r>
              <a:rPr sz="2382" spc="-66" baseline="-15432" dirty="0">
                <a:latin typeface="Symbol"/>
                <a:cs typeface="Symbol"/>
              </a:rPr>
              <a:t></a:t>
            </a:r>
            <a:endParaRPr sz="2382" baseline="-15432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609841" y="2023413"/>
            <a:ext cx="230056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826">
              <a:spcBef>
                <a:spcPts val="88"/>
              </a:spcBef>
              <a:tabLst>
                <a:tab pos="596745" algn="l"/>
                <a:tab pos="1056211" algn="l"/>
                <a:tab pos="1513435" algn="l"/>
                <a:tab pos="1974021" algn="l"/>
              </a:tabLst>
            </a:pPr>
            <a:r>
              <a:rPr sz="2382" baseline="12345" dirty="0">
                <a:latin typeface="Symbol"/>
                <a:cs typeface="Symbol"/>
              </a:rPr>
              <a:t></a:t>
            </a:r>
            <a:r>
              <a:rPr sz="2382" spc="-324" baseline="12345" dirty="0">
                <a:latin typeface="Times New Roman"/>
                <a:cs typeface="Times New Roman"/>
              </a:rPr>
              <a:t> </a:t>
            </a: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31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32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33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34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35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451878" y="2122258"/>
            <a:ext cx="22187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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621048" y="2174693"/>
            <a:ext cx="30087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latin typeface="Symbol"/>
                <a:cs typeface="Symbol"/>
              </a:rPr>
              <a:t></a:t>
            </a:r>
            <a:r>
              <a:rPr sz="1588" spc="-229" dirty="0">
                <a:latin typeface="Times New Roman"/>
                <a:cs typeface="Times New Roman"/>
              </a:rPr>
              <a:t> </a:t>
            </a:r>
            <a:r>
              <a:rPr sz="2382" i="1" spc="-66" baseline="-27777" dirty="0">
                <a:latin typeface="Times New Roman"/>
                <a:cs typeface="Times New Roman"/>
              </a:rPr>
              <a:t>C</a:t>
            </a:r>
            <a:endParaRPr sz="2382" baseline="-27777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324171" y="2174693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43459" y="2372365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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142365" y="2325976"/>
            <a:ext cx="30424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927" dirty="0">
                <a:latin typeface="Times New Roman"/>
                <a:cs typeface="Times New Roman"/>
              </a:rPr>
              <a:t>46</a:t>
            </a:r>
            <a:r>
              <a:rPr sz="927" spc="88" dirty="0">
                <a:latin typeface="Times New Roman"/>
                <a:cs typeface="Times New Roman"/>
              </a:rPr>
              <a:t> </a:t>
            </a:r>
            <a:r>
              <a:rPr sz="2382" spc="-66" baseline="-12345" dirty="0">
                <a:latin typeface="Symbol"/>
                <a:cs typeface="Symbol"/>
              </a:rPr>
              <a:t></a:t>
            </a:r>
            <a:endParaRPr sz="2382" baseline="-12345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621047" y="2628540"/>
            <a:ext cx="41573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baseline="16975" dirty="0">
                <a:latin typeface="Symbol"/>
                <a:cs typeface="Symbol"/>
              </a:rPr>
              <a:t></a:t>
            </a:r>
            <a:r>
              <a:rPr sz="2382" spc="-324" baseline="16975" dirty="0">
                <a:latin typeface="Times New Roman"/>
                <a:cs typeface="Times New Roman"/>
              </a:rPr>
              <a:t> </a:t>
            </a: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51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21047" y="2767046"/>
            <a:ext cx="30143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latin typeface="Symbol"/>
                <a:cs typeface="Symbol"/>
              </a:rPr>
              <a:t></a:t>
            </a:r>
            <a:r>
              <a:rPr sz="1588" spc="-224" dirty="0">
                <a:latin typeface="Times New Roman"/>
                <a:cs typeface="Times New Roman"/>
              </a:rPr>
              <a:t> </a:t>
            </a:r>
            <a:r>
              <a:rPr sz="2382" i="1" spc="-79" baseline="-30864" dirty="0">
                <a:latin typeface="Times New Roman"/>
                <a:cs typeface="Times New Roman"/>
              </a:rPr>
              <a:t>C</a:t>
            </a:r>
            <a:endParaRPr sz="2382" baseline="-30864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324171" y="2767046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164111" y="2931103"/>
            <a:ext cx="25997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927" dirty="0">
                <a:latin typeface="Times New Roman"/>
                <a:cs typeface="Times New Roman"/>
              </a:rPr>
              <a:t>66</a:t>
            </a:r>
            <a:r>
              <a:rPr sz="927" spc="93" dirty="0">
                <a:latin typeface="Times New Roman"/>
                <a:cs typeface="Times New Roman"/>
              </a:rPr>
              <a:t> </a:t>
            </a:r>
            <a:r>
              <a:rPr sz="2382" spc="-66" baseline="1543" dirty="0">
                <a:latin typeface="Symbol"/>
                <a:cs typeface="Symbol"/>
              </a:rPr>
              <a:t></a:t>
            </a:r>
            <a:endParaRPr sz="2382" baseline="1543">
              <a:latin typeface="Symbol"/>
              <a:cs typeface="Symbo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643459" y="2925055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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662323" y="1418286"/>
            <a:ext cx="287935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4826">
              <a:spcBef>
                <a:spcPts val="88"/>
              </a:spcBef>
              <a:tabLst>
                <a:tab pos="587780" algn="l"/>
                <a:tab pos="1048366" algn="l"/>
                <a:tab pos="1505030" algn="l"/>
                <a:tab pos="1965617" algn="l"/>
                <a:tab pos="2423962" algn="l"/>
              </a:tabLst>
            </a:pPr>
            <a:r>
              <a:rPr sz="2382" baseline="7716" dirty="0">
                <a:latin typeface="Symbol"/>
                <a:cs typeface="Symbol"/>
              </a:rPr>
              <a:t></a:t>
            </a:r>
            <a:r>
              <a:rPr sz="2382" spc="-344" baseline="7716" dirty="0">
                <a:latin typeface="Times New Roman"/>
                <a:cs typeface="Times New Roman"/>
              </a:rPr>
              <a:t> </a:t>
            </a: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11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12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13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14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15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baseline="13888" dirty="0">
                <a:latin typeface="Times New Roman"/>
                <a:cs typeface="Times New Roman"/>
              </a:rPr>
              <a:t>C</a:t>
            </a:r>
            <a:r>
              <a:rPr sz="927" dirty="0">
                <a:latin typeface="Times New Roman"/>
                <a:cs typeface="Times New Roman"/>
              </a:rPr>
              <a:t>16</a:t>
            </a:r>
            <a:r>
              <a:rPr sz="927" spc="35" dirty="0">
                <a:latin typeface="Times New Roman"/>
                <a:cs typeface="Times New Roman"/>
              </a:rPr>
              <a:t> </a:t>
            </a:r>
            <a:r>
              <a:rPr sz="2382" spc="-66" baseline="7716" dirty="0">
                <a:latin typeface="Symbol"/>
                <a:cs typeface="Symbol"/>
              </a:rPr>
              <a:t></a:t>
            </a:r>
            <a:endParaRPr sz="2382" baseline="7716">
              <a:latin typeface="Symbol"/>
              <a:cs typeface="Symbo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01760" y="1582359"/>
            <a:ext cx="70316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405114" algn="l"/>
                <a:tab pos="607391" algn="l"/>
              </a:tabLst>
            </a:pPr>
            <a:r>
              <a:rPr sz="1588" spc="-44" dirty="0">
                <a:latin typeface="Symbol"/>
                <a:cs typeface="Symbol"/>
              </a:rPr>
              <a:t>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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2382" spc="-66" baseline="-23148" dirty="0">
                <a:latin typeface="Symbol"/>
                <a:cs typeface="Symbol"/>
              </a:rPr>
              <a:t></a:t>
            </a:r>
            <a:endParaRPr sz="2382" baseline="-23148">
              <a:latin typeface="Symbol"/>
              <a:cs typeface="Symbo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63161" y="1582340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182082" y="1720850"/>
            <a:ext cx="30367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927" dirty="0">
                <a:latin typeface="Times New Roman"/>
                <a:cs typeface="Times New Roman"/>
              </a:rPr>
              <a:t>26</a:t>
            </a:r>
            <a:r>
              <a:rPr sz="927" spc="79" dirty="0">
                <a:latin typeface="Times New Roman"/>
                <a:cs typeface="Times New Roman"/>
              </a:rPr>
              <a:t> </a:t>
            </a:r>
            <a:r>
              <a:rPr sz="2382" spc="-66" baseline="-15432" dirty="0">
                <a:latin typeface="Symbol"/>
                <a:cs typeface="Symbol"/>
              </a:rPr>
              <a:t></a:t>
            </a:r>
            <a:endParaRPr sz="2382" baseline="-15432">
              <a:latin typeface="Symbol"/>
              <a:cs typeface="Symbo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324171" y="1779340"/>
            <a:ext cx="647140" cy="4473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82701">
              <a:lnSpc>
                <a:spcPts val="1730"/>
              </a:lnSpc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</a:t>
            </a:r>
            <a:endParaRPr sz="1588">
              <a:latin typeface="Symbol"/>
              <a:cs typeface="Symbol"/>
            </a:endParaRPr>
          </a:p>
          <a:p>
            <a:pPr marL="11206">
              <a:lnSpc>
                <a:spcPts val="1730"/>
              </a:lnSpc>
              <a:tabLst>
                <a:tab pos="382701" algn="l"/>
                <a:tab pos="584978" algn="l"/>
              </a:tabLst>
            </a:pPr>
            <a:r>
              <a:rPr sz="1588" spc="-44" dirty="0">
                <a:latin typeface="Symbol"/>
                <a:cs typeface="Symbol"/>
              </a:rPr>
              <a:t>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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2382" spc="-66" baseline="1543" dirty="0">
                <a:latin typeface="Symbol"/>
                <a:cs typeface="Symbol"/>
              </a:rPr>
              <a:t></a:t>
            </a:r>
            <a:endParaRPr sz="2382" baseline="1543">
              <a:latin typeface="Symbol"/>
              <a:cs typeface="Symbo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673525" y="2174683"/>
            <a:ext cx="32048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235896" algn="l"/>
              </a:tabLst>
            </a:pPr>
            <a:r>
              <a:rPr sz="1588" spc="-44" dirty="0">
                <a:latin typeface="Symbol"/>
                <a:cs typeface="Symbol"/>
              </a:rPr>
              <a:t>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2382" spc="-66" baseline="-27777" dirty="0">
                <a:latin typeface="Symbol"/>
                <a:cs typeface="Symbol"/>
              </a:rPr>
              <a:t></a:t>
            </a:r>
            <a:endParaRPr sz="2382" baseline="-27777">
              <a:latin typeface="Symbol"/>
              <a:cs typeface="Symbo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363161" y="2174683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182082" y="2325976"/>
            <a:ext cx="303679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927" dirty="0">
                <a:latin typeface="Times New Roman"/>
                <a:cs typeface="Times New Roman"/>
              </a:rPr>
              <a:t>46</a:t>
            </a:r>
            <a:r>
              <a:rPr sz="927" spc="79" dirty="0">
                <a:latin typeface="Times New Roman"/>
                <a:cs typeface="Times New Roman"/>
              </a:rPr>
              <a:t> </a:t>
            </a:r>
            <a:r>
              <a:rPr sz="2382" spc="-66" baseline="-12345" dirty="0">
                <a:latin typeface="Symbol"/>
                <a:cs typeface="Symbol"/>
              </a:rPr>
              <a:t></a:t>
            </a:r>
            <a:endParaRPr sz="2382" baseline="-12345">
              <a:latin typeface="Symbol"/>
              <a:cs typeface="Symbo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673525" y="2767026"/>
            <a:ext cx="32048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235896" algn="l"/>
              </a:tabLst>
            </a:pPr>
            <a:r>
              <a:rPr sz="1588" spc="-44" dirty="0">
                <a:latin typeface="Symbol"/>
                <a:cs typeface="Symbol"/>
              </a:rPr>
              <a:t>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2382" spc="-66" baseline="-30864" dirty="0">
                <a:latin typeface="Symbol"/>
                <a:cs typeface="Symbol"/>
              </a:rPr>
              <a:t></a:t>
            </a:r>
            <a:endParaRPr sz="2382" baseline="-30864">
              <a:latin typeface="Symbol"/>
              <a:cs typeface="Symbo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363161" y="2767026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662319" y="2023414"/>
            <a:ext cx="2901763" cy="112982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697043">
              <a:spcBef>
                <a:spcPts val="88"/>
              </a:spcBef>
              <a:tabLst>
                <a:tab pos="1043884" algn="l"/>
                <a:tab pos="1499987" algn="l"/>
                <a:tab pos="1960574" algn="l"/>
                <a:tab pos="2419479" algn="l"/>
              </a:tabLst>
            </a:pPr>
            <a:r>
              <a:rPr sz="2382" spc="-66" baseline="13888" dirty="0">
                <a:latin typeface="Symbol"/>
                <a:cs typeface="Symbol"/>
              </a:rPr>
              <a:t></a:t>
            </a:r>
            <a:r>
              <a:rPr sz="2382" baseline="13888" dirty="0"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33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34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35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baseline="13888" dirty="0">
                <a:latin typeface="Times New Roman"/>
                <a:cs typeface="Times New Roman"/>
              </a:rPr>
              <a:t>C</a:t>
            </a:r>
            <a:r>
              <a:rPr sz="927" dirty="0">
                <a:latin typeface="Times New Roman"/>
                <a:cs typeface="Times New Roman"/>
              </a:rPr>
              <a:t>36</a:t>
            </a:r>
            <a:r>
              <a:rPr sz="927" spc="71" dirty="0">
                <a:latin typeface="Times New Roman"/>
                <a:cs typeface="Times New Roman"/>
              </a:rPr>
              <a:t> </a:t>
            </a:r>
            <a:r>
              <a:rPr sz="2382" spc="-66" baseline="12345" dirty="0">
                <a:latin typeface="Symbol"/>
                <a:cs typeface="Symbol"/>
              </a:rPr>
              <a:t></a:t>
            </a:r>
            <a:endParaRPr sz="2382" baseline="12345">
              <a:latin typeface="Symbol"/>
              <a:cs typeface="Symbol"/>
            </a:endParaRPr>
          </a:p>
          <a:p>
            <a:pPr marL="44826">
              <a:spcBef>
                <a:spcPts val="62"/>
              </a:spcBef>
              <a:tabLst>
                <a:tab pos="696483" algn="l"/>
                <a:tab pos="1155388" algn="l"/>
                <a:tab pos="1498867" algn="l"/>
                <a:tab pos="1958893" algn="l"/>
                <a:tab pos="2417798" algn="l"/>
              </a:tabLst>
            </a:pPr>
            <a:r>
              <a:rPr sz="2382" spc="-66" baseline="-27777" dirty="0">
                <a:latin typeface="Symbol"/>
                <a:cs typeface="Symbol"/>
              </a:rPr>
              <a:t></a:t>
            </a:r>
            <a:r>
              <a:rPr sz="2382" baseline="-27777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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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C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C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  <a:p>
            <a:pPr marR="1229911" algn="r">
              <a:spcBef>
                <a:spcPts val="476"/>
              </a:spcBef>
              <a:tabLst>
                <a:tab pos="202277" algn="l"/>
                <a:tab pos="651657" algn="l"/>
                <a:tab pos="1110562" algn="l"/>
                <a:tab pos="1568907" algn="l"/>
              </a:tabLst>
            </a:pPr>
            <a:r>
              <a:rPr sz="2382" spc="-66" baseline="1543" dirty="0">
                <a:latin typeface="Symbol"/>
                <a:cs typeface="Symbol"/>
              </a:rPr>
              <a:t></a:t>
            </a:r>
            <a:r>
              <a:rPr sz="2382" baseline="1543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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spc="-53" dirty="0">
                <a:latin typeface="Symbol"/>
                <a:cs typeface="Symbol"/>
              </a:rPr>
              <a:t>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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</a:t>
            </a:r>
            <a:endParaRPr sz="1588">
              <a:latin typeface="Symbol"/>
              <a:cs typeface="Symbol"/>
            </a:endParaRPr>
          </a:p>
          <a:p>
            <a:pPr marR="1229911" algn="r">
              <a:spcBef>
                <a:spcPts val="476"/>
              </a:spcBef>
              <a:tabLst>
                <a:tab pos="458345" algn="l"/>
                <a:tab pos="916690" algn="l"/>
              </a:tabLst>
            </a:pPr>
            <a:r>
              <a:rPr sz="1588" spc="-44" dirty="0">
                <a:latin typeface="Symbol"/>
                <a:cs typeface="Symbol"/>
              </a:rPr>
              <a:t>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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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567358" y="2628540"/>
            <a:ext cx="940734" cy="51286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56032">
              <a:spcBef>
                <a:spcPts val="88"/>
              </a:spcBef>
              <a:tabLst>
                <a:tab pos="514377" algn="l"/>
              </a:tabLst>
            </a:pPr>
            <a:r>
              <a:rPr sz="2382" i="1" spc="-33" baseline="13888" dirty="0">
                <a:latin typeface="Times New Roman"/>
                <a:cs typeface="Times New Roman"/>
              </a:rPr>
              <a:t>C</a:t>
            </a:r>
            <a:r>
              <a:rPr sz="927" spc="-22" dirty="0">
                <a:latin typeface="Times New Roman"/>
                <a:cs typeface="Times New Roman"/>
              </a:rPr>
              <a:t>55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baseline="13888" dirty="0">
                <a:latin typeface="Times New Roman"/>
                <a:cs typeface="Times New Roman"/>
              </a:rPr>
              <a:t>C</a:t>
            </a:r>
            <a:r>
              <a:rPr sz="927" dirty="0">
                <a:latin typeface="Times New Roman"/>
                <a:cs typeface="Times New Roman"/>
              </a:rPr>
              <a:t>56</a:t>
            </a:r>
            <a:r>
              <a:rPr sz="927" spc="71" dirty="0">
                <a:latin typeface="Times New Roman"/>
                <a:cs typeface="Times New Roman"/>
              </a:rPr>
              <a:t> </a:t>
            </a:r>
            <a:r>
              <a:rPr sz="2382" spc="-66" baseline="16975" dirty="0">
                <a:latin typeface="Symbol"/>
                <a:cs typeface="Symbol"/>
              </a:rPr>
              <a:t></a:t>
            </a:r>
            <a:endParaRPr sz="2382" baseline="16975">
              <a:latin typeface="Symbol"/>
              <a:cs typeface="Symbol"/>
            </a:endParaRPr>
          </a:p>
          <a:p>
            <a:pPr marL="168097">
              <a:spcBef>
                <a:spcPts val="62"/>
              </a:spcBef>
              <a:tabLst>
                <a:tab pos="513817" algn="l"/>
              </a:tabLst>
            </a:pPr>
            <a:r>
              <a:rPr sz="1588" spc="-44" dirty="0">
                <a:latin typeface="Symbol"/>
                <a:cs typeface="Symbol"/>
              </a:rPr>
              <a:t>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C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695928" y="2925038"/>
            <a:ext cx="10029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latin typeface="Symbol"/>
                <a:cs typeface="Symbol"/>
              </a:rPr>
              <a:t>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203813" y="2931080"/>
            <a:ext cx="25941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927" dirty="0">
                <a:latin typeface="Times New Roman"/>
                <a:cs typeface="Times New Roman"/>
              </a:rPr>
              <a:t>66</a:t>
            </a:r>
            <a:r>
              <a:rPr sz="927" spc="84" dirty="0">
                <a:latin typeface="Times New Roman"/>
                <a:cs typeface="Times New Roman"/>
              </a:rPr>
              <a:t> </a:t>
            </a:r>
            <a:r>
              <a:rPr sz="2382" spc="-66" baseline="1543" dirty="0">
                <a:latin typeface="Symbol"/>
                <a:cs typeface="Symbol"/>
              </a:rPr>
              <a:t></a:t>
            </a:r>
            <a:endParaRPr sz="2382" baseline="1543">
              <a:latin typeface="Symbol"/>
              <a:cs typeface="Symbo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960809" y="3935096"/>
            <a:ext cx="139513" cy="15341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927" spc="-22" dirty="0">
                <a:latin typeface="Times New Roman"/>
                <a:cs typeface="Times New Roman"/>
              </a:rPr>
              <a:t>21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395149" y="3935096"/>
            <a:ext cx="139513" cy="15341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927" spc="-22" dirty="0">
                <a:latin typeface="Times New Roman"/>
                <a:cs typeface="Times New Roman"/>
              </a:rPr>
              <a:t>22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838892" y="3935096"/>
            <a:ext cx="139513" cy="15341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927" spc="-22" dirty="0">
                <a:latin typeface="Times New Roman"/>
                <a:cs typeface="Times New Roman"/>
              </a:rPr>
              <a:t>23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278609" y="3935096"/>
            <a:ext cx="139513" cy="15341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927" spc="-22" dirty="0">
                <a:latin typeface="Times New Roman"/>
                <a:cs typeface="Times New Roman"/>
              </a:rPr>
              <a:t>24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162069" y="4239002"/>
            <a:ext cx="139513" cy="15341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927" spc="-22" dirty="0">
                <a:latin typeface="Times New Roman"/>
                <a:cs typeface="Times New Roman"/>
              </a:rPr>
              <a:t>36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960809" y="4542909"/>
            <a:ext cx="139513" cy="15341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927" spc="-22" dirty="0">
                <a:latin typeface="Times New Roman"/>
                <a:cs typeface="Times New Roman"/>
              </a:rPr>
              <a:t>41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395149" y="4542909"/>
            <a:ext cx="139513" cy="15341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927" spc="-22" dirty="0">
                <a:latin typeface="Times New Roman"/>
                <a:cs typeface="Times New Roman"/>
              </a:rPr>
              <a:t>42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838892" y="4542909"/>
            <a:ext cx="139513" cy="15341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927" spc="-22" dirty="0">
                <a:latin typeface="Times New Roman"/>
                <a:cs typeface="Times New Roman"/>
              </a:rPr>
              <a:t>43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278609" y="4542909"/>
            <a:ext cx="139513" cy="15341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927" spc="-22" dirty="0">
                <a:latin typeface="Times New Roman"/>
                <a:cs typeface="Times New Roman"/>
              </a:rPr>
              <a:t>44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960139" y="5151391"/>
            <a:ext cx="1456765" cy="15341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  <a:tabLst>
                <a:tab pos="444337" algn="l"/>
                <a:tab pos="888114" algn="l"/>
                <a:tab pos="1327968" algn="l"/>
              </a:tabLst>
            </a:pPr>
            <a:r>
              <a:rPr sz="927" spc="-22" dirty="0">
                <a:latin typeface="Times New Roman"/>
                <a:cs typeface="Times New Roman"/>
              </a:rPr>
              <a:t>61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927" spc="-22" dirty="0">
                <a:latin typeface="Times New Roman"/>
                <a:cs typeface="Times New Roman"/>
              </a:rPr>
              <a:t>62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927" spc="-22" dirty="0">
                <a:latin typeface="Times New Roman"/>
                <a:cs typeface="Times New Roman"/>
              </a:rPr>
              <a:t>63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927" spc="-22" dirty="0">
                <a:latin typeface="Times New Roman"/>
                <a:cs typeface="Times New Roman"/>
              </a:rPr>
              <a:t>64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056543" y="3797437"/>
            <a:ext cx="123825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588" i="1" spc="-44" dirty="0"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227102" y="3797437"/>
            <a:ext cx="1893234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454422" algn="l"/>
                <a:tab pos="894277" algn="l"/>
                <a:tab pos="1338054" algn="l"/>
                <a:tab pos="1780149" algn="l"/>
              </a:tabLst>
            </a:pPr>
            <a:r>
              <a:rPr sz="1588" i="1" spc="-44" dirty="0">
                <a:latin typeface="Times New Roman"/>
                <a:cs typeface="Times New Roman"/>
              </a:rPr>
              <a:t>S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S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S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S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056543" y="4405247"/>
            <a:ext cx="123825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588" i="1" spc="-44" dirty="0"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</p:txBody>
      </p:sp>
      <p:graphicFrame>
        <p:nvGraphicFramePr>
          <p:cNvPr id="76" name="object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878734"/>
              </p:ext>
            </p:extLst>
          </p:nvPr>
        </p:nvGraphicFramePr>
        <p:xfrm>
          <a:off x="2270766" y="3526799"/>
          <a:ext cx="1606924" cy="1763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707">
                <a:tc>
                  <a:txBody>
                    <a:bodyPr/>
                    <a:lstStyle/>
                    <a:p>
                      <a:pPr marL="38100">
                        <a:lnSpc>
                          <a:spcPts val="2130"/>
                        </a:lnSpc>
                        <a:spcBef>
                          <a:spcPts val="280"/>
                        </a:spcBef>
                      </a:pPr>
                      <a:r>
                        <a:rPr sz="2400" i="1" spc="-37" baseline="13888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900" spc="-25" dirty="0">
                          <a:latin typeface="Times New Roman"/>
                          <a:cs typeface="Times New Roman"/>
                        </a:rPr>
                        <a:t>12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1376" marB="0"/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ts val="2130"/>
                        </a:lnSpc>
                        <a:spcBef>
                          <a:spcPts val="280"/>
                        </a:spcBef>
                      </a:pPr>
                      <a:r>
                        <a:rPr sz="2400" i="1" spc="-37" baseline="13888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900" spc="-25" dirty="0">
                          <a:latin typeface="Times New Roman"/>
                          <a:cs typeface="Times New Roman"/>
                        </a:rPr>
                        <a:t>13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1376" marB="0"/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2130"/>
                        </a:lnSpc>
                        <a:spcBef>
                          <a:spcPts val="280"/>
                        </a:spcBef>
                      </a:pPr>
                      <a:r>
                        <a:rPr sz="2400" i="1" spc="-37" baseline="13888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900" spc="-25" dirty="0">
                          <a:latin typeface="Times New Roman"/>
                          <a:cs typeface="Times New Roman"/>
                        </a:rPr>
                        <a:t>14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1376" marB="0"/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ts val="2130"/>
                        </a:lnSpc>
                        <a:spcBef>
                          <a:spcPts val="280"/>
                        </a:spcBef>
                      </a:pPr>
                      <a:r>
                        <a:rPr sz="2400" i="1" spc="-37" baseline="13888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900" spc="-25" dirty="0">
                          <a:latin typeface="Times New Roman"/>
                          <a:cs typeface="Times New Roman"/>
                        </a:rPr>
                        <a:t>15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31376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7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00" i="1" spc="-50" dirty="0"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681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00" i="1" spc="-50" dirty="0"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681" marB="0"/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00" i="1" spc="-50" dirty="0"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681" marB="0"/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ts val="1980"/>
                        </a:lnSpc>
                        <a:spcBef>
                          <a:spcPts val="480"/>
                        </a:spcBef>
                      </a:pPr>
                      <a:r>
                        <a:rPr sz="2400" i="1" spc="-37" baseline="13888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900" spc="-25" dirty="0">
                          <a:latin typeface="Times New Roman"/>
                          <a:cs typeface="Times New Roman"/>
                        </a:rPr>
                        <a:t>25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53788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488">
                <a:tc>
                  <a:txBody>
                    <a:bodyPr/>
                    <a:lstStyle/>
                    <a:p>
                      <a:pPr marL="33020">
                        <a:lnSpc>
                          <a:spcPts val="2130"/>
                        </a:lnSpc>
                        <a:spcBef>
                          <a:spcPts val="635"/>
                        </a:spcBef>
                      </a:pPr>
                      <a:r>
                        <a:rPr sz="2400" i="1" spc="-37" baseline="13888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900" spc="-25" dirty="0">
                          <a:latin typeface="Times New Roman"/>
                          <a:cs typeface="Times New Roman"/>
                        </a:rPr>
                        <a:t>32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71157" marB="0"/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ts val="2130"/>
                        </a:lnSpc>
                        <a:spcBef>
                          <a:spcPts val="635"/>
                        </a:spcBef>
                      </a:pPr>
                      <a:r>
                        <a:rPr sz="2400" i="1" spc="-37" baseline="13888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900" spc="-25" dirty="0">
                          <a:latin typeface="Times New Roman"/>
                          <a:cs typeface="Times New Roman"/>
                        </a:rPr>
                        <a:t>33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71157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2130"/>
                        </a:lnSpc>
                        <a:spcBef>
                          <a:spcPts val="635"/>
                        </a:spcBef>
                      </a:pPr>
                      <a:r>
                        <a:rPr sz="2400" i="1" spc="-37" baseline="13888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900" spc="-25" dirty="0">
                          <a:latin typeface="Times New Roman"/>
                          <a:cs typeface="Times New Roman"/>
                        </a:rPr>
                        <a:t>34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71157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30"/>
                        </a:lnSpc>
                        <a:spcBef>
                          <a:spcPts val="635"/>
                        </a:spcBef>
                      </a:pPr>
                      <a:r>
                        <a:rPr sz="2400" i="1" spc="-37" baseline="13888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900" spc="-25" dirty="0">
                          <a:latin typeface="Times New Roman"/>
                          <a:cs typeface="Times New Roman"/>
                        </a:rPr>
                        <a:t>35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7115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87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00" i="1" spc="-50" dirty="0"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681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00" i="1" spc="-50" dirty="0"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681" marB="0"/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00" i="1" spc="-50" dirty="0"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681" marB="0"/>
                </a:tc>
                <a:tc>
                  <a:txBody>
                    <a:bodyPr/>
                    <a:lstStyle/>
                    <a:p>
                      <a:pPr marR="21590" algn="r">
                        <a:lnSpc>
                          <a:spcPts val="1980"/>
                        </a:lnSpc>
                        <a:spcBef>
                          <a:spcPts val="480"/>
                        </a:spcBef>
                      </a:pPr>
                      <a:r>
                        <a:rPr sz="2400" i="1" spc="-37" baseline="13888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900" spc="-25" dirty="0">
                          <a:latin typeface="Times New Roman"/>
                          <a:cs typeface="Times New Roman"/>
                        </a:rPr>
                        <a:t>45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5378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049">
                <a:tc>
                  <a:txBody>
                    <a:bodyPr/>
                    <a:lstStyle/>
                    <a:p>
                      <a:pPr marL="33020">
                        <a:lnSpc>
                          <a:spcPts val="2125"/>
                        </a:lnSpc>
                        <a:spcBef>
                          <a:spcPts val="640"/>
                        </a:spcBef>
                      </a:pPr>
                      <a:r>
                        <a:rPr sz="2400" i="1" spc="-37" baseline="13888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900" spc="-25" dirty="0">
                          <a:latin typeface="Times New Roman"/>
                          <a:cs typeface="Times New Roman"/>
                        </a:rPr>
                        <a:t>52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71718" marB="0"/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ts val="2125"/>
                        </a:lnSpc>
                        <a:spcBef>
                          <a:spcPts val="640"/>
                        </a:spcBef>
                      </a:pPr>
                      <a:r>
                        <a:rPr sz="2400" i="1" spc="-37" baseline="13888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900" spc="-25" dirty="0">
                          <a:latin typeface="Times New Roman"/>
                          <a:cs typeface="Times New Roman"/>
                        </a:rPr>
                        <a:t>53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71718" marB="0"/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ts val="2125"/>
                        </a:lnSpc>
                        <a:spcBef>
                          <a:spcPts val="640"/>
                        </a:spcBef>
                      </a:pPr>
                      <a:r>
                        <a:rPr sz="2400" i="1" spc="-37" baseline="13888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900" spc="-25" dirty="0">
                          <a:latin typeface="Times New Roman"/>
                          <a:cs typeface="Times New Roman"/>
                        </a:rPr>
                        <a:t>54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71718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25"/>
                        </a:lnSpc>
                        <a:spcBef>
                          <a:spcPts val="640"/>
                        </a:spcBef>
                      </a:pPr>
                      <a:r>
                        <a:rPr sz="2400" i="1" spc="-37" baseline="13888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900" spc="-25" dirty="0">
                          <a:latin typeface="Times New Roman"/>
                          <a:cs typeface="Times New Roman"/>
                        </a:rPr>
                        <a:t>55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71718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529">
                <a:tc>
                  <a:txBody>
                    <a:bodyPr/>
                    <a:lstStyle/>
                    <a:p>
                      <a:pPr marL="32384">
                        <a:lnSpc>
                          <a:spcPts val="2090"/>
                        </a:lnSpc>
                        <a:spcBef>
                          <a:spcPts val="10"/>
                        </a:spcBef>
                      </a:pPr>
                      <a:r>
                        <a:rPr sz="1600" i="1" spc="-50" dirty="0"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121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2090"/>
                        </a:lnSpc>
                        <a:spcBef>
                          <a:spcPts val="10"/>
                        </a:spcBef>
                      </a:pPr>
                      <a:r>
                        <a:rPr sz="1600" i="1" spc="-50" dirty="0"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121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ts val="2090"/>
                        </a:lnSpc>
                        <a:spcBef>
                          <a:spcPts val="10"/>
                        </a:spcBef>
                      </a:pPr>
                      <a:r>
                        <a:rPr sz="1600" i="1" spc="-50" dirty="0">
                          <a:latin typeface="Times New Roman"/>
                          <a:cs typeface="Times New Roman"/>
                        </a:rPr>
                        <a:t>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121" marB="0"/>
                </a:tc>
                <a:tc>
                  <a:txBody>
                    <a:bodyPr/>
                    <a:lstStyle/>
                    <a:p>
                      <a:pPr marR="22225" algn="r">
                        <a:lnSpc>
                          <a:spcPts val="1614"/>
                        </a:lnSpc>
                        <a:spcBef>
                          <a:spcPts val="484"/>
                        </a:spcBef>
                      </a:pPr>
                      <a:r>
                        <a:rPr sz="2400" i="1" spc="-37" baseline="13888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900" spc="-25" dirty="0">
                          <a:latin typeface="Times New Roman"/>
                          <a:cs typeface="Times New Roman"/>
                        </a:rPr>
                        <a:t>65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54348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7" name="object 77"/>
          <p:cNvSpPr txBox="1"/>
          <p:nvPr/>
        </p:nvSpPr>
        <p:spPr>
          <a:xfrm>
            <a:off x="4057211" y="5013057"/>
            <a:ext cx="123825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588" i="1" spc="-44" dirty="0"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721887" y="3545975"/>
            <a:ext cx="395007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2382" baseline="7716" dirty="0">
                <a:latin typeface="Symbol"/>
                <a:cs typeface="Symbol"/>
              </a:rPr>
              <a:t></a:t>
            </a:r>
            <a:r>
              <a:rPr sz="2382" spc="-152" baseline="7716" dirty="0">
                <a:latin typeface="Times New Roman"/>
                <a:cs typeface="Times New Roman"/>
              </a:rPr>
              <a:t> </a:t>
            </a:r>
            <a:r>
              <a:rPr sz="2382" i="1" spc="-33" baseline="13888" dirty="0">
                <a:latin typeface="Times New Roman"/>
                <a:cs typeface="Times New Roman"/>
              </a:rPr>
              <a:t>S</a:t>
            </a:r>
            <a:r>
              <a:rPr sz="927" spc="-22" dirty="0">
                <a:latin typeface="Times New Roman"/>
                <a:cs typeface="Times New Roman"/>
              </a:rPr>
              <a:t>11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040169" y="3545975"/>
            <a:ext cx="406213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2382" i="1" baseline="13888" dirty="0">
                <a:latin typeface="Times New Roman"/>
                <a:cs typeface="Times New Roman"/>
              </a:rPr>
              <a:t>S</a:t>
            </a:r>
            <a:r>
              <a:rPr sz="927" dirty="0">
                <a:latin typeface="Times New Roman"/>
                <a:cs typeface="Times New Roman"/>
              </a:rPr>
              <a:t>16</a:t>
            </a:r>
            <a:r>
              <a:rPr sz="927" spc="79" dirty="0">
                <a:latin typeface="Times New Roman"/>
                <a:cs typeface="Times New Roman"/>
              </a:rPr>
              <a:t> </a:t>
            </a:r>
            <a:r>
              <a:rPr sz="2382" spc="-66" baseline="7716" dirty="0">
                <a:latin typeface="Symbol"/>
                <a:cs typeface="Symbol"/>
              </a:rPr>
              <a:t></a:t>
            </a:r>
            <a:endParaRPr sz="2382" baseline="7716">
              <a:latin typeface="Symbol"/>
              <a:cs typeface="Symbo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721886" y="3710717"/>
            <a:ext cx="277906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1588" dirty="0">
                <a:latin typeface="Symbol"/>
                <a:cs typeface="Symbol"/>
              </a:rPr>
              <a:t></a:t>
            </a:r>
            <a:r>
              <a:rPr sz="1588" spc="-154" dirty="0">
                <a:latin typeface="Times New Roman"/>
                <a:cs typeface="Times New Roman"/>
              </a:rPr>
              <a:t> </a:t>
            </a:r>
            <a:r>
              <a:rPr sz="2382" i="1" spc="-66" baseline="-23148" dirty="0">
                <a:latin typeface="Times New Roman"/>
                <a:cs typeface="Times New Roman"/>
              </a:rPr>
              <a:t>S</a:t>
            </a:r>
            <a:endParaRPr sz="2382" baseline="-23148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744298" y="3909058"/>
            <a:ext cx="100292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588" spc="-44" dirty="0">
                <a:latin typeface="Symbol"/>
                <a:cs typeface="Symbol"/>
              </a:rPr>
              <a:t>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721886" y="4153787"/>
            <a:ext cx="398929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2382" baseline="12345" dirty="0">
                <a:latin typeface="Symbol"/>
                <a:cs typeface="Symbol"/>
              </a:rPr>
              <a:t></a:t>
            </a:r>
            <a:r>
              <a:rPr sz="2382" spc="-212" baseline="12345" dirty="0">
                <a:latin typeface="Times New Roman"/>
                <a:cs typeface="Times New Roman"/>
              </a:rPr>
              <a:t> </a:t>
            </a:r>
            <a:r>
              <a:rPr sz="2382" i="1" spc="-33" baseline="13888" dirty="0">
                <a:latin typeface="Times New Roman"/>
                <a:cs typeface="Times New Roman"/>
              </a:rPr>
              <a:t>S</a:t>
            </a:r>
            <a:r>
              <a:rPr sz="927" spc="-22" dirty="0">
                <a:latin typeface="Times New Roman"/>
                <a:cs typeface="Times New Roman"/>
              </a:rPr>
              <a:t>31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451868" y="4253304"/>
            <a:ext cx="222437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588" spc="-44" dirty="0">
                <a:latin typeface="Symbol"/>
                <a:cs typeface="Symbol"/>
              </a:rPr>
              <a:t>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721886" y="4305742"/>
            <a:ext cx="277906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1588" dirty="0">
                <a:latin typeface="Symbol"/>
                <a:cs typeface="Symbol"/>
              </a:rPr>
              <a:t></a:t>
            </a:r>
            <a:r>
              <a:rPr sz="1588" spc="-154" dirty="0">
                <a:latin typeface="Times New Roman"/>
                <a:cs typeface="Times New Roman"/>
              </a:rPr>
              <a:t> </a:t>
            </a:r>
            <a:r>
              <a:rPr sz="2382" i="1" spc="-66" baseline="-27777" dirty="0">
                <a:latin typeface="Times New Roman"/>
                <a:cs typeface="Times New Roman"/>
              </a:rPr>
              <a:t>S</a:t>
            </a:r>
            <a:endParaRPr sz="2382" baseline="-27777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744298" y="4504752"/>
            <a:ext cx="100292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588" spc="-44" dirty="0">
                <a:latin typeface="Symbol"/>
                <a:cs typeface="Symbol"/>
              </a:rPr>
              <a:t>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141676" y="4457694"/>
            <a:ext cx="304800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927" dirty="0">
                <a:latin typeface="Times New Roman"/>
                <a:cs typeface="Times New Roman"/>
              </a:rPr>
              <a:t>46</a:t>
            </a:r>
            <a:r>
              <a:rPr sz="927" spc="79" dirty="0">
                <a:latin typeface="Times New Roman"/>
                <a:cs typeface="Times New Roman"/>
              </a:rPr>
              <a:t> </a:t>
            </a:r>
            <a:r>
              <a:rPr sz="2382" spc="-66" baseline="-12345" dirty="0">
                <a:latin typeface="Symbol"/>
                <a:cs typeface="Symbol"/>
              </a:rPr>
              <a:t></a:t>
            </a:r>
            <a:endParaRPr sz="2382" baseline="-12345">
              <a:latin typeface="Symbol"/>
              <a:cs typeface="Symbo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721886" y="4762269"/>
            <a:ext cx="398929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2382" baseline="16975" dirty="0">
                <a:latin typeface="Symbol"/>
                <a:cs typeface="Symbol"/>
              </a:rPr>
              <a:t></a:t>
            </a:r>
            <a:r>
              <a:rPr sz="2382" spc="-212" baseline="16975" dirty="0">
                <a:latin typeface="Times New Roman"/>
                <a:cs typeface="Times New Roman"/>
              </a:rPr>
              <a:t> </a:t>
            </a:r>
            <a:r>
              <a:rPr sz="2382" i="1" spc="-33" baseline="13888" dirty="0">
                <a:latin typeface="Times New Roman"/>
                <a:cs typeface="Times New Roman"/>
              </a:rPr>
              <a:t>S</a:t>
            </a:r>
            <a:r>
              <a:rPr sz="927" spc="-22" dirty="0">
                <a:latin typeface="Times New Roman"/>
                <a:cs typeface="Times New Roman"/>
              </a:rPr>
              <a:t>51</a:t>
            </a:r>
            <a:endParaRPr sz="927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035468" y="4762269"/>
            <a:ext cx="410696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2382" i="1" baseline="13888" dirty="0">
                <a:latin typeface="Times New Roman"/>
                <a:cs typeface="Times New Roman"/>
              </a:rPr>
              <a:t>S</a:t>
            </a:r>
            <a:r>
              <a:rPr sz="927" dirty="0">
                <a:latin typeface="Times New Roman"/>
                <a:cs typeface="Times New Roman"/>
              </a:rPr>
              <a:t>56</a:t>
            </a:r>
            <a:r>
              <a:rPr sz="927" spc="115" dirty="0">
                <a:latin typeface="Times New Roman"/>
                <a:cs typeface="Times New Roman"/>
              </a:rPr>
              <a:t> </a:t>
            </a:r>
            <a:r>
              <a:rPr sz="2382" spc="-66" baseline="16975" dirty="0">
                <a:latin typeface="Symbol"/>
                <a:cs typeface="Symbol"/>
              </a:rPr>
              <a:t></a:t>
            </a:r>
            <a:endParaRPr sz="2382" baseline="16975">
              <a:latin typeface="Symbol"/>
              <a:cs typeface="Symbo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721887" y="4901435"/>
            <a:ext cx="278466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1588" dirty="0">
                <a:latin typeface="Symbol"/>
                <a:cs typeface="Symbol"/>
              </a:rPr>
              <a:t></a:t>
            </a:r>
            <a:r>
              <a:rPr sz="1588" spc="-150" dirty="0">
                <a:latin typeface="Times New Roman"/>
                <a:cs typeface="Times New Roman"/>
              </a:rPr>
              <a:t> </a:t>
            </a:r>
            <a:r>
              <a:rPr sz="2382" i="1" spc="-66" baseline="-30864" dirty="0">
                <a:latin typeface="Times New Roman"/>
                <a:cs typeface="Times New Roman"/>
              </a:rPr>
              <a:t>S</a:t>
            </a:r>
            <a:endParaRPr sz="2382" baseline="-30864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663672" y="3545975"/>
            <a:ext cx="2779059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44826">
              <a:spcBef>
                <a:spcPts val="93"/>
              </a:spcBef>
              <a:tabLst>
                <a:tab pos="581056" algn="l"/>
                <a:tab pos="1024833" algn="l"/>
                <a:tab pos="1464686" algn="l"/>
                <a:tab pos="1908464" algn="l"/>
                <a:tab pos="2349999" algn="l"/>
              </a:tabLst>
            </a:pPr>
            <a:r>
              <a:rPr sz="2382" baseline="7716" dirty="0">
                <a:latin typeface="Symbol"/>
                <a:cs typeface="Symbol"/>
              </a:rPr>
              <a:t></a:t>
            </a:r>
            <a:r>
              <a:rPr sz="2382" spc="-231" baseline="7716" dirty="0">
                <a:latin typeface="Times New Roman"/>
                <a:cs typeface="Times New Roman"/>
              </a:rPr>
              <a:t> </a:t>
            </a:r>
            <a:r>
              <a:rPr sz="2382" i="1" spc="-33" baseline="13888" dirty="0">
                <a:latin typeface="Times New Roman"/>
                <a:cs typeface="Times New Roman"/>
              </a:rPr>
              <a:t>S</a:t>
            </a:r>
            <a:r>
              <a:rPr sz="927" spc="-22" dirty="0">
                <a:latin typeface="Times New Roman"/>
                <a:cs typeface="Times New Roman"/>
              </a:rPr>
              <a:t>11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latin typeface="Times New Roman"/>
                <a:cs typeface="Times New Roman"/>
              </a:rPr>
              <a:t>S</a:t>
            </a:r>
            <a:r>
              <a:rPr sz="927" spc="-22" dirty="0">
                <a:latin typeface="Times New Roman"/>
                <a:cs typeface="Times New Roman"/>
              </a:rPr>
              <a:t>12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latin typeface="Times New Roman"/>
                <a:cs typeface="Times New Roman"/>
              </a:rPr>
              <a:t>S</a:t>
            </a:r>
            <a:r>
              <a:rPr sz="927" spc="-22" dirty="0">
                <a:latin typeface="Times New Roman"/>
                <a:cs typeface="Times New Roman"/>
              </a:rPr>
              <a:t>13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latin typeface="Times New Roman"/>
                <a:cs typeface="Times New Roman"/>
              </a:rPr>
              <a:t>S</a:t>
            </a:r>
            <a:r>
              <a:rPr sz="927" spc="-22" dirty="0">
                <a:latin typeface="Times New Roman"/>
                <a:cs typeface="Times New Roman"/>
              </a:rPr>
              <a:t>14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spc="-33" baseline="13888" dirty="0">
                <a:latin typeface="Times New Roman"/>
                <a:cs typeface="Times New Roman"/>
              </a:rPr>
              <a:t>S</a:t>
            </a:r>
            <a:r>
              <a:rPr sz="927" spc="-22" dirty="0">
                <a:latin typeface="Times New Roman"/>
                <a:cs typeface="Times New Roman"/>
              </a:rPr>
              <a:t>15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baseline="13888" dirty="0">
                <a:latin typeface="Times New Roman"/>
                <a:cs typeface="Times New Roman"/>
              </a:rPr>
              <a:t>S</a:t>
            </a:r>
            <a:r>
              <a:rPr sz="927" dirty="0">
                <a:latin typeface="Times New Roman"/>
                <a:cs typeface="Times New Roman"/>
              </a:rPr>
              <a:t>16</a:t>
            </a:r>
            <a:r>
              <a:rPr sz="927" spc="79" dirty="0">
                <a:latin typeface="Times New Roman"/>
                <a:cs typeface="Times New Roman"/>
              </a:rPr>
              <a:t> </a:t>
            </a:r>
            <a:r>
              <a:rPr sz="2382" spc="-66" baseline="7716" dirty="0">
                <a:latin typeface="Symbol"/>
                <a:cs typeface="Symbol"/>
              </a:rPr>
              <a:t></a:t>
            </a:r>
            <a:endParaRPr sz="2382" baseline="7716">
              <a:latin typeface="Symbol"/>
              <a:cs typeface="Symbo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263653" y="3710702"/>
            <a:ext cx="100292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312912" y="3849881"/>
            <a:ext cx="2118472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  <a:tabLst>
                <a:tab pos="476275" algn="l"/>
                <a:tab pos="916690" algn="l"/>
                <a:tab pos="1359906" algn="l"/>
                <a:tab pos="1801442" algn="l"/>
              </a:tabLst>
            </a:pPr>
            <a:r>
              <a:rPr sz="927" spc="-22" dirty="0">
                <a:latin typeface="Times New Roman"/>
                <a:cs typeface="Times New Roman"/>
              </a:rPr>
              <a:t>22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927" spc="-22" dirty="0">
                <a:latin typeface="Times New Roman"/>
                <a:cs typeface="Times New Roman"/>
              </a:rPr>
              <a:t>23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927" spc="-22" dirty="0">
                <a:latin typeface="Times New Roman"/>
                <a:cs typeface="Times New Roman"/>
              </a:rPr>
              <a:t>24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927" spc="-22" dirty="0">
                <a:latin typeface="Times New Roman"/>
                <a:cs typeface="Times New Roman"/>
              </a:rPr>
              <a:t>25</a:t>
            </a:r>
            <a:r>
              <a:rPr sz="927" dirty="0">
                <a:latin typeface="Times New Roman"/>
                <a:cs typeface="Times New Roman"/>
              </a:rPr>
              <a:t>	26</a:t>
            </a:r>
            <a:r>
              <a:rPr sz="927" spc="88" dirty="0">
                <a:latin typeface="Times New Roman"/>
                <a:cs typeface="Times New Roman"/>
              </a:rPr>
              <a:t> </a:t>
            </a:r>
            <a:r>
              <a:rPr sz="2382" spc="-66" baseline="-16975" dirty="0">
                <a:latin typeface="Symbol"/>
                <a:cs typeface="Symbol"/>
              </a:rPr>
              <a:t></a:t>
            </a:r>
            <a:endParaRPr sz="2382" baseline="-16975">
              <a:latin typeface="Symbol"/>
              <a:cs typeface="Symbo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301078" y="4305742"/>
            <a:ext cx="697566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  <a:tabLst>
                <a:tab pos="407356" algn="l"/>
                <a:tab pos="601228" algn="l"/>
              </a:tabLst>
            </a:pPr>
            <a:r>
              <a:rPr sz="1588" spc="-44" dirty="0">
                <a:latin typeface="Symbol"/>
                <a:cs typeface="Symbol"/>
              </a:rPr>
              <a:t>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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2382" spc="-66" baseline="-27777" dirty="0">
                <a:latin typeface="Symbol"/>
                <a:cs typeface="Symbol"/>
              </a:rPr>
              <a:t></a:t>
            </a:r>
            <a:endParaRPr sz="2382" baseline="-27777">
              <a:latin typeface="Symbol"/>
              <a:cs typeface="Symbo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263653" y="4305734"/>
            <a:ext cx="100292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196384" y="4457694"/>
            <a:ext cx="1212476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  <a:tabLst>
                <a:tab pos="476275" algn="l"/>
                <a:tab pos="918371" algn="l"/>
              </a:tabLst>
            </a:pPr>
            <a:r>
              <a:rPr sz="927" spc="-22" dirty="0">
                <a:latin typeface="Times New Roman"/>
                <a:cs typeface="Times New Roman"/>
              </a:rPr>
              <a:t>44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927" spc="-22" dirty="0">
                <a:latin typeface="Times New Roman"/>
                <a:cs typeface="Times New Roman"/>
              </a:rPr>
              <a:t>45</a:t>
            </a:r>
            <a:r>
              <a:rPr sz="927" dirty="0">
                <a:latin typeface="Times New Roman"/>
                <a:cs typeface="Times New Roman"/>
              </a:rPr>
              <a:t>	46</a:t>
            </a:r>
            <a:r>
              <a:rPr sz="927" spc="84" dirty="0">
                <a:latin typeface="Times New Roman"/>
                <a:cs typeface="Times New Roman"/>
              </a:rPr>
              <a:t> </a:t>
            </a:r>
            <a:r>
              <a:rPr sz="2382" spc="-66" baseline="-12345" dirty="0">
                <a:latin typeface="Symbol"/>
                <a:cs typeface="Symbol"/>
              </a:rPr>
              <a:t></a:t>
            </a:r>
            <a:endParaRPr sz="2382" baseline="-12345">
              <a:latin typeface="Symbol"/>
              <a:cs typeface="Symbo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301078" y="4901435"/>
            <a:ext cx="697566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  <a:tabLst>
                <a:tab pos="407356" algn="l"/>
                <a:tab pos="601228" algn="l"/>
              </a:tabLst>
            </a:pPr>
            <a:r>
              <a:rPr sz="1588" spc="-44" dirty="0">
                <a:latin typeface="Symbol"/>
                <a:cs typeface="Symbol"/>
              </a:rPr>
              <a:t>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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2382" spc="-66" baseline="-30864" dirty="0">
                <a:latin typeface="Symbol"/>
                <a:cs typeface="Symbol"/>
              </a:rPr>
              <a:t></a:t>
            </a:r>
            <a:endParaRPr sz="2382" baseline="-30864">
              <a:latin typeface="Symbol"/>
              <a:cs typeface="Symbo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263653" y="4901439"/>
            <a:ext cx="100292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4013056" y="3710716"/>
            <a:ext cx="3440766" cy="1566409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21626">
              <a:lnSpc>
                <a:spcPts val="1500"/>
              </a:lnSpc>
              <a:spcBef>
                <a:spcPts val="93"/>
              </a:spcBef>
              <a:tabLst>
                <a:tab pos="695362" algn="l"/>
                <a:tab pos="889233" algn="l"/>
              </a:tabLst>
            </a:pPr>
            <a:r>
              <a:rPr sz="1588" spc="-44" dirty="0">
                <a:latin typeface="Symbol"/>
                <a:cs typeface="Symbol"/>
              </a:rPr>
              <a:t>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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2382" spc="-66" baseline="-23148" dirty="0">
                <a:latin typeface="Symbol"/>
                <a:cs typeface="Symbol"/>
              </a:rPr>
              <a:t></a:t>
            </a:r>
            <a:endParaRPr sz="2382" baseline="-23148">
              <a:latin typeface="Symbol"/>
              <a:cs typeface="Symbol"/>
            </a:endParaRPr>
          </a:p>
          <a:p>
            <a:pPr marL="161934">
              <a:lnSpc>
                <a:spcPts val="1500"/>
              </a:lnSpc>
              <a:tabLst>
                <a:tab pos="695362" algn="l"/>
              </a:tabLst>
            </a:pPr>
            <a:r>
              <a:rPr sz="927" dirty="0">
                <a:latin typeface="Times New Roman"/>
                <a:cs typeface="Times New Roman"/>
              </a:rPr>
              <a:t>26</a:t>
            </a:r>
            <a:r>
              <a:rPr sz="927" spc="79" dirty="0">
                <a:latin typeface="Times New Roman"/>
                <a:cs typeface="Times New Roman"/>
              </a:rPr>
              <a:t> </a:t>
            </a:r>
            <a:r>
              <a:rPr sz="2382" spc="-66" baseline="-16975" dirty="0">
                <a:latin typeface="Symbol"/>
                <a:cs typeface="Symbol"/>
              </a:rPr>
              <a:t></a:t>
            </a:r>
            <a:r>
              <a:rPr sz="2382" baseline="-16975" dirty="0">
                <a:latin typeface="Times New Roman"/>
                <a:cs typeface="Times New Roman"/>
              </a:rPr>
              <a:t>	</a:t>
            </a:r>
            <a:r>
              <a:rPr sz="2382" spc="-66" baseline="-16975" dirty="0">
                <a:latin typeface="Symbol"/>
                <a:cs typeface="Symbol"/>
              </a:rPr>
              <a:t></a:t>
            </a:r>
            <a:endParaRPr sz="2382" baseline="-16975">
              <a:latin typeface="Symbol"/>
              <a:cs typeface="Symbol"/>
            </a:endParaRPr>
          </a:p>
          <a:p>
            <a:pPr marL="56032">
              <a:spcBef>
                <a:spcPts val="124"/>
              </a:spcBef>
              <a:tabLst>
                <a:tab pos="321066" algn="l"/>
                <a:tab pos="695362" algn="l"/>
                <a:tab pos="889233" algn="l"/>
                <a:tab pos="1321804" algn="l"/>
                <a:tab pos="1670886" algn="l"/>
                <a:tab pos="2110741" algn="l"/>
                <a:tab pos="2554517" algn="l"/>
                <a:tab pos="2996052" algn="l"/>
              </a:tabLst>
            </a:pPr>
            <a:r>
              <a:rPr sz="2382" i="1" spc="-66" baseline="1543" dirty="0">
                <a:latin typeface="Times New Roman"/>
                <a:cs typeface="Times New Roman"/>
              </a:rPr>
              <a:t>S</a:t>
            </a:r>
            <a:r>
              <a:rPr sz="2382" i="1" baseline="1543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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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2382" spc="-66" baseline="1543" dirty="0">
                <a:latin typeface="Symbol"/>
                <a:cs typeface="Symbol"/>
              </a:rPr>
              <a:t></a:t>
            </a:r>
            <a:r>
              <a:rPr sz="2382" baseline="1543" dirty="0">
                <a:latin typeface="Times New Roman"/>
                <a:cs typeface="Times New Roman"/>
              </a:rPr>
              <a:t>	</a:t>
            </a:r>
            <a:r>
              <a:rPr sz="2382" spc="-66" baseline="1543" dirty="0">
                <a:latin typeface="Symbol"/>
                <a:cs typeface="Symbol"/>
              </a:rPr>
              <a:t></a:t>
            </a:r>
            <a:r>
              <a:rPr sz="2382" baseline="1543" dirty="0">
                <a:latin typeface="Times New Roman"/>
                <a:cs typeface="Times New Roman"/>
              </a:rPr>
              <a:t>	</a:t>
            </a:r>
            <a:r>
              <a:rPr sz="2382" i="1" spc="-33" baseline="1543" dirty="0">
                <a:latin typeface="Times New Roman"/>
                <a:cs typeface="Times New Roman"/>
              </a:rPr>
              <a:t>S</a:t>
            </a:r>
            <a:r>
              <a:rPr sz="1390" spc="-33" baseline="-21164" dirty="0">
                <a:latin typeface="Times New Roman"/>
                <a:cs typeface="Times New Roman"/>
              </a:rPr>
              <a:t>33</a:t>
            </a:r>
            <a:r>
              <a:rPr sz="1390" baseline="-21164" dirty="0">
                <a:latin typeface="Times New Roman"/>
                <a:cs typeface="Times New Roman"/>
              </a:rPr>
              <a:t>	</a:t>
            </a:r>
            <a:r>
              <a:rPr sz="2382" i="1" spc="-33" baseline="1543" dirty="0">
                <a:latin typeface="Times New Roman"/>
                <a:cs typeface="Times New Roman"/>
              </a:rPr>
              <a:t>S</a:t>
            </a:r>
            <a:r>
              <a:rPr sz="1390" spc="-33" baseline="-21164" dirty="0">
                <a:latin typeface="Times New Roman"/>
                <a:cs typeface="Times New Roman"/>
              </a:rPr>
              <a:t>34</a:t>
            </a:r>
            <a:r>
              <a:rPr sz="1390" baseline="-21164" dirty="0">
                <a:latin typeface="Times New Roman"/>
                <a:cs typeface="Times New Roman"/>
              </a:rPr>
              <a:t>	</a:t>
            </a:r>
            <a:r>
              <a:rPr sz="2382" i="1" spc="-33" baseline="1543" dirty="0">
                <a:latin typeface="Times New Roman"/>
                <a:cs typeface="Times New Roman"/>
              </a:rPr>
              <a:t>S</a:t>
            </a:r>
            <a:r>
              <a:rPr sz="1390" spc="-33" baseline="-21164" dirty="0">
                <a:latin typeface="Times New Roman"/>
                <a:cs typeface="Times New Roman"/>
              </a:rPr>
              <a:t>35</a:t>
            </a:r>
            <a:r>
              <a:rPr sz="1390" baseline="-21164" dirty="0">
                <a:latin typeface="Times New Roman"/>
                <a:cs typeface="Times New Roman"/>
              </a:rPr>
              <a:t>	</a:t>
            </a:r>
            <a:r>
              <a:rPr sz="2382" i="1" baseline="1543" dirty="0">
                <a:latin typeface="Times New Roman"/>
                <a:cs typeface="Times New Roman"/>
              </a:rPr>
              <a:t>S</a:t>
            </a:r>
            <a:r>
              <a:rPr sz="1390" baseline="-21164" dirty="0">
                <a:latin typeface="Times New Roman"/>
                <a:cs typeface="Times New Roman"/>
              </a:rPr>
              <a:t>36</a:t>
            </a:r>
            <a:r>
              <a:rPr sz="1390" spc="172" baseline="-21164" dirty="0">
                <a:latin typeface="Times New Roman"/>
                <a:cs typeface="Times New Roman"/>
              </a:rPr>
              <a:t> </a:t>
            </a:r>
            <a:r>
              <a:rPr sz="1588" spc="-44" dirty="0">
                <a:latin typeface="Symbol"/>
                <a:cs typeface="Symbol"/>
              </a:rPr>
              <a:t></a:t>
            </a:r>
            <a:endParaRPr sz="1588">
              <a:latin typeface="Symbol"/>
              <a:cs typeface="Symbol"/>
            </a:endParaRPr>
          </a:p>
          <a:p>
            <a:pPr marL="350203" algn="ctr">
              <a:spcBef>
                <a:spcPts val="441"/>
              </a:spcBef>
              <a:tabLst>
                <a:tab pos="976645" algn="l"/>
                <a:tab pos="1418740" algn="l"/>
                <a:tab pos="1763340" algn="l"/>
                <a:tab pos="2207116" algn="l"/>
                <a:tab pos="2649212" algn="l"/>
              </a:tabLst>
            </a:pPr>
            <a:r>
              <a:rPr sz="2382" spc="-66" baseline="-27777" dirty="0">
                <a:latin typeface="Symbol"/>
                <a:cs typeface="Symbol"/>
              </a:rPr>
              <a:t></a:t>
            </a:r>
            <a:r>
              <a:rPr sz="2382" baseline="-27777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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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S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S</a:t>
            </a:r>
            <a:r>
              <a:rPr sz="1588" i="1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  <a:p>
            <a:pPr marR="1177241" algn="r">
              <a:spcBef>
                <a:spcPts val="485"/>
              </a:spcBef>
              <a:tabLst>
                <a:tab pos="193872" algn="l"/>
                <a:tab pos="626442" algn="l"/>
                <a:tab pos="1067978" algn="l"/>
                <a:tab pos="1510073" algn="l"/>
              </a:tabLst>
            </a:pPr>
            <a:r>
              <a:rPr sz="2382" spc="-66" baseline="1543" dirty="0">
                <a:latin typeface="Symbol"/>
                <a:cs typeface="Symbol"/>
              </a:rPr>
              <a:t></a:t>
            </a:r>
            <a:r>
              <a:rPr sz="2382" baseline="1543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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spc="-53" dirty="0">
                <a:latin typeface="Symbol"/>
                <a:cs typeface="Symbol"/>
              </a:rPr>
              <a:t>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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</a:t>
            </a:r>
            <a:endParaRPr sz="1588">
              <a:latin typeface="Symbol"/>
              <a:cs typeface="Symbol"/>
            </a:endParaRPr>
          </a:p>
          <a:p>
            <a:pPr marR="1177241" algn="r">
              <a:spcBef>
                <a:spcPts val="485"/>
              </a:spcBef>
              <a:tabLst>
                <a:tab pos="441535" algn="l"/>
                <a:tab pos="883071" algn="l"/>
              </a:tabLst>
            </a:pPr>
            <a:r>
              <a:rPr sz="1588" spc="-44" dirty="0">
                <a:latin typeface="Symbol"/>
                <a:cs typeface="Symbol"/>
              </a:rPr>
              <a:t>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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</a:t>
            </a:r>
            <a:endParaRPr sz="1588">
              <a:latin typeface="Symbol"/>
              <a:cs typeface="Symbo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6511526" y="4762269"/>
            <a:ext cx="886384" cy="513428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56032">
              <a:spcBef>
                <a:spcPts val="93"/>
              </a:spcBef>
              <a:tabLst>
                <a:tab pos="497568" algn="l"/>
              </a:tabLst>
            </a:pPr>
            <a:r>
              <a:rPr sz="2382" i="1" spc="-33" baseline="13888" dirty="0">
                <a:latin typeface="Times New Roman"/>
                <a:cs typeface="Times New Roman"/>
              </a:rPr>
              <a:t>S</a:t>
            </a:r>
            <a:r>
              <a:rPr sz="927" spc="-22" dirty="0">
                <a:latin typeface="Times New Roman"/>
                <a:cs typeface="Times New Roman"/>
              </a:rPr>
              <a:t>55</a:t>
            </a:r>
            <a:r>
              <a:rPr sz="927" dirty="0">
                <a:latin typeface="Times New Roman"/>
                <a:cs typeface="Times New Roman"/>
              </a:rPr>
              <a:t>	</a:t>
            </a:r>
            <a:r>
              <a:rPr sz="2382" i="1" baseline="13888" dirty="0">
                <a:latin typeface="Times New Roman"/>
                <a:cs typeface="Times New Roman"/>
              </a:rPr>
              <a:t>S</a:t>
            </a:r>
            <a:r>
              <a:rPr sz="927" dirty="0">
                <a:latin typeface="Times New Roman"/>
                <a:cs typeface="Times New Roman"/>
              </a:rPr>
              <a:t>56</a:t>
            </a:r>
            <a:r>
              <a:rPr sz="927" spc="115" dirty="0">
                <a:latin typeface="Times New Roman"/>
                <a:cs typeface="Times New Roman"/>
              </a:rPr>
              <a:t> </a:t>
            </a:r>
            <a:r>
              <a:rPr sz="2382" spc="-66" baseline="16975" dirty="0">
                <a:latin typeface="Symbol"/>
                <a:cs typeface="Symbol"/>
              </a:rPr>
              <a:t></a:t>
            </a:r>
            <a:endParaRPr sz="2382" baseline="16975">
              <a:latin typeface="Symbol"/>
              <a:cs typeface="Symbol"/>
            </a:endParaRPr>
          </a:p>
          <a:p>
            <a:pPr marL="149607">
              <a:spcBef>
                <a:spcPts val="71"/>
              </a:spcBef>
              <a:tabLst>
                <a:tab pos="495887" algn="l"/>
              </a:tabLst>
            </a:pPr>
            <a:r>
              <a:rPr sz="1588" spc="-44" dirty="0">
                <a:latin typeface="Symbol"/>
                <a:cs typeface="Symbol"/>
              </a:rPr>
              <a:t>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i="1" spc="-44" dirty="0">
                <a:latin typeface="Times New Roman"/>
                <a:cs typeface="Times New Roman"/>
              </a:rPr>
              <a:t>S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744298" y="5066176"/>
            <a:ext cx="5619750" cy="25624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2429565" algn="l"/>
                <a:tab pos="2964114" algn="l"/>
                <a:tab pos="5369585" algn="l"/>
              </a:tabLst>
            </a:pPr>
            <a:r>
              <a:rPr sz="2382" spc="-66" baseline="1543" dirty="0">
                <a:latin typeface="Symbol"/>
                <a:cs typeface="Symbol"/>
              </a:rPr>
              <a:t></a:t>
            </a:r>
            <a:r>
              <a:rPr sz="2382" baseline="1543" dirty="0">
                <a:latin typeface="Times New Roman"/>
                <a:cs typeface="Times New Roman"/>
              </a:rPr>
              <a:t>	</a:t>
            </a:r>
            <a:r>
              <a:rPr sz="927" dirty="0">
                <a:latin typeface="Times New Roman"/>
                <a:cs typeface="Times New Roman"/>
              </a:rPr>
              <a:t>66</a:t>
            </a:r>
            <a:r>
              <a:rPr sz="927" spc="93" dirty="0">
                <a:latin typeface="Times New Roman"/>
                <a:cs typeface="Times New Roman"/>
              </a:rPr>
              <a:t> </a:t>
            </a:r>
            <a:r>
              <a:rPr sz="2382" spc="-66" baseline="1543" dirty="0">
                <a:latin typeface="Symbol"/>
                <a:cs typeface="Symbol"/>
              </a:rPr>
              <a:t></a:t>
            </a:r>
            <a:r>
              <a:rPr sz="2382" baseline="1543" dirty="0">
                <a:latin typeface="Times New Roman"/>
                <a:cs typeface="Times New Roman"/>
              </a:rPr>
              <a:t>	</a:t>
            </a:r>
            <a:r>
              <a:rPr sz="2382" spc="-66" baseline="1543" dirty="0">
                <a:latin typeface="Symbol"/>
                <a:cs typeface="Symbol"/>
              </a:rPr>
              <a:t></a:t>
            </a:r>
            <a:r>
              <a:rPr sz="2382" baseline="1543" dirty="0">
                <a:latin typeface="Times New Roman"/>
                <a:cs typeface="Times New Roman"/>
              </a:rPr>
              <a:t>	</a:t>
            </a:r>
            <a:r>
              <a:rPr sz="927" dirty="0">
                <a:latin typeface="Times New Roman"/>
                <a:cs typeface="Times New Roman"/>
              </a:rPr>
              <a:t>66</a:t>
            </a:r>
            <a:r>
              <a:rPr sz="927" spc="93" dirty="0">
                <a:latin typeface="Times New Roman"/>
                <a:cs typeface="Times New Roman"/>
              </a:rPr>
              <a:t> </a:t>
            </a:r>
            <a:r>
              <a:rPr sz="2382" spc="-66" baseline="1543" dirty="0">
                <a:latin typeface="Symbol"/>
                <a:cs typeface="Symbol"/>
              </a:rPr>
              <a:t></a:t>
            </a:r>
            <a:endParaRPr sz="2382" baseline="1543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5760" y="153452"/>
            <a:ext cx="6959600" cy="56531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764459">
              <a:lnSpc>
                <a:spcPct val="100000"/>
              </a:lnSpc>
              <a:spcBef>
                <a:spcPts val="88"/>
              </a:spcBef>
            </a:pPr>
            <a:r>
              <a:rPr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Neumann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'</a:t>
            </a:r>
            <a:r>
              <a:rPr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 Principle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3150" y="1382582"/>
            <a:ext cx="6670301" cy="475665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266714" indent="-302575">
              <a:spcBef>
                <a:spcPts val="88"/>
              </a:spcBef>
              <a:buChar char="•"/>
              <a:tabLst>
                <a:tab pos="313781" algn="l"/>
              </a:tabLst>
            </a:pPr>
            <a:r>
              <a:rPr sz="2118" dirty="0">
                <a:latin typeface="Arial"/>
                <a:cs typeface="Arial"/>
              </a:rPr>
              <a:t>“The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symmetry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any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physical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property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crystal </a:t>
            </a:r>
            <a:r>
              <a:rPr sz="2118" dirty="0">
                <a:latin typeface="Arial"/>
                <a:cs typeface="Arial"/>
              </a:rPr>
              <a:t>must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include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symmetry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elements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point </a:t>
            </a:r>
            <a:r>
              <a:rPr sz="2118" dirty="0">
                <a:latin typeface="Arial"/>
                <a:cs typeface="Arial"/>
              </a:rPr>
              <a:t>group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crystal.”</a:t>
            </a:r>
            <a:endParaRPr sz="2118" dirty="0">
              <a:latin typeface="Arial"/>
              <a:cs typeface="Arial"/>
            </a:endParaRPr>
          </a:p>
          <a:p>
            <a:pPr>
              <a:spcBef>
                <a:spcPts val="1099"/>
              </a:spcBef>
              <a:buFont typeface="Arial"/>
              <a:buChar char="•"/>
            </a:pPr>
            <a:endParaRPr sz="2118" dirty="0">
              <a:latin typeface="Arial"/>
              <a:cs typeface="Arial"/>
            </a:endParaRPr>
          </a:p>
          <a:p>
            <a:pPr marL="313781" marR="39223" indent="-302575">
              <a:buChar char="•"/>
              <a:tabLst>
                <a:tab pos="313781" algn="l"/>
              </a:tabLst>
            </a:pPr>
            <a:r>
              <a:rPr sz="2118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Point</a:t>
            </a:r>
            <a:r>
              <a:rPr sz="2118" u="heavy" spc="-4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118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groups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are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group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macroscopic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symmetry </a:t>
            </a:r>
            <a:r>
              <a:rPr sz="2118" dirty="0">
                <a:latin typeface="Arial"/>
                <a:cs typeface="Arial"/>
              </a:rPr>
              <a:t>elements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possessed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by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structure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crystal.*</a:t>
            </a:r>
            <a:endParaRPr sz="2118" dirty="0">
              <a:latin typeface="Arial"/>
              <a:cs typeface="Arial"/>
            </a:endParaRPr>
          </a:p>
          <a:p>
            <a:pPr>
              <a:spcBef>
                <a:spcPts val="1107"/>
              </a:spcBef>
              <a:buFont typeface="Arial"/>
              <a:buChar char="•"/>
            </a:pPr>
            <a:endParaRPr sz="2118" dirty="0">
              <a:latin typeface="Arial"/>
              <a:cs typeface="Arial"/>
            </a:endParaRPr>
          </a:p>
          <a:p>
            <a:pPr marL="313221" indent="-302015">
              <a:buChar char="•"/>
              <a:tabLst>
                <a:tab pos="313221" algn="l"/>
              </a:tabLst>
            </a:pPr>
            <a:r>
              <a:rPr sz="2118" dirty="0">
                <a:latin typeface="Arial"/>
                <a:cs typeface="Arial"/>
              </a:rPr>
              <a:t>Crystals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exhibit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specific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point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symmetries.</a:t>
            </a:r>
            <a:endParaRPr sz="2118" dirty="0">
              <a:latin typeface="Arial"/>
              <a:cs typeface="Arial"/>
            </a:endParaRPr>
          </a:p>
          <a:p>
            <a:pPr>
              <a:spcBef>
                <a:spcPts val="1112"/>
              </a:spcBef>
              <a:buFont typeface="Arial"/>
              <a:buChar char="•"/>
            </a:pPr>
            <a:endParaRPr sz="2118" dirty="0">
              <a:latin typeface="Arial"/>
              <a:cs typeface="Arial"/>
            </a:endParaRPr>
          </a:p>
          <a:p>
            <a:pPr marL="313781" marR="364770" indent="-302575">
              <a:buChar char="•"/>
              <a:tabLst>
                <a:tab pos="313781" algn="l"/>
              </a:tabLst>
            </a:pPr>
            <a:r>
              <a:rPr sz="2118" dirty="0">
                <a:latin typeface="Arial"/>
                <a:cs typeface="Arial"/>
              </a:rPr>
              <a:t>Crystal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“properties”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will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include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point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group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but </a:t>
            </a:r>
            <a:r>
              <a:rPr sz="2118" dirty="0">
                <a:latin typeface="Arial"/>
                <a:cs typeface="Arial"/>
              </a:rPr>
              <a:t>can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exhibit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more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symmetry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than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point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group.</a:t>
            </a:r>
            <a:endParaRPr sz="2118" dirty="0">
              <a:latin typeface="Arial"/>
              <a:cs typeface="Arial"/>
            </a:endParaRPr>
          </a:p>
          <a:p>
            <a:pPr>
              <a:spcBef>
                <a:spcPts val="1341"/>
              </a:spcBef>
            </a:pPr>
            <a:endParaRPr sz="2118" dirty="0">
              <a:latin typeface="Arial"/>
              <a:cs typeface="Arial"/>
            </a:endParaRPr>
          </a:p>
          <a:p>
            <a:pPr marL="58274"/>
            <a:r>
              <a:rPr sz="1588" dirty="0">
                <a:latin typeface="Arial"/>
                <a:cs typeface="Arial"/>
              </a:rPr>
              <a:t>*</a:t>
            </a:r>
            <a:r>
              <a:rPr sz="1588" spc="-22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Review</a:t>
            </a:r>
            <a:r>
              <a:rPr sz="1588" spc="-9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pages</a:t>
            </a:r>
            <a:r>
              <a:rPr sz="1588" spc="-9" dirty="0">
                <a:latin typeface="Arial"/>
                <a:cs typeface="Arial"/>
              </a:rPr>
              <a:t> 20-</a:t>
            </a:r>
            <a:r>
              <a:rPr sz="1588" dirty="0">
                <a:latin typeface="Arial"/>
                <a:cs typeface="Arial"/>
              </a:rPr>
              <a:t>25</a:t>
            </a:r>
            <a:r>
              <a:rPr sz="1588" spc="-13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and</a:t>
            </a:r>
            <a:r>
              <a:rPr sz="1588" spc="-9" dirty="0">
                <a:latin typeface="Arial"/>
                <a:cs typeface="Arial"/>
              </a:rPr>
              <a:t> 279-</a:t>
            </a:r>
            <a:r>
              <a:rPr sz="1588" dirty="0">
                <a:latin typeface="Arial"/>
                <a:cs typeface="Arial"/>
              </a:rPr>
              <a:t>288</a:t>
            </a:r>
            <a:r>
              <a:rPr sz="1588" spc="-9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in</a:t>
            </a:r>
            <a:r>
              <a:rPr sz="1588" spc="-13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Nye</a:t>
            </a:r>
            <a:r>
              <a:rPr sz="1588" spc="-9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for</a:t>
            </a:r>
            <a:r>
              <a:rPr sz="1588" spc="-9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a</a:t>
            </a:r>
            <a:r>
              <a:rPr sz="1588" spc="-13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more</a:t>
            </a:r>
            <a:r>
              <a:rPr sz="1588" spc="-9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complete</a:t>
            </a:r>
            <a:r>
              <a:rPr sz="1588" spc="-9" dirty="0">
                <a:latin typeface="Arial"/>
                <a:cs typeface="Arial"/>
              </a:rPr>
              <a:t> treatment.</a:t>
            </a:r>
            <a:endParaRPr sz="1588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98585" y="158318"/>
            <a:ext cx="9702018" cy="50375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Possible Macroscopic Symmetry Elements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3149" y="1584288"/>
            <a:ext cx="4583766" cy="27159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221" indent="-302015">
              <a:spcBef>
                <a:spcPts val="88"/>
              </a:spcBef>
              <a:buChar char="•"/>
              <a:tabLst>
                <a:tab pos="313221" algn="l"/>
              </a:tabLst>
            </a:pPr>
            <a:r>
              <a:rPr sz="2118" dirty="0">
                <a:latin typeface="Arial"/>
                <a:cs typeface="Arial"/>
              </a:rPr>
              <a:t>Center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symmetry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1112"/>
              </a:spcBef>
              <a:buFont typeface="Arial"/>
              <a:buChar char="•"/>
            </a:pPr>
            <a:endParaRPr sz="2118">
              <a:latin typeface="Arial"/>
              <a:cs typeface="Arial"/>
            </a:endParaRPr>
          </a:p>
          <a:p>
            <a:pPr marL="313221" indent="-302015">
              <a:buChar char="•"/>
              <a:tabLst>
                <a:tab pos="313221" algn="l"/>
              </a:tabLst>
            </a:pPr>
            <a:r>
              <a:rPr sz="2118" dirty="0">
                <a:latin typeface="Arial"/>
                <a:cs typeface="Arial"/>
              </a:rPr>
              <a:t>Mirror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plane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1112"/>
              </a:spcBef>
            </a:pPr>
            <a:endParaRPr sz="2118">
              <a:latin typeface="Arial"/>
              <a:cs typeface="Arial"/>
            </a:endParaRPr>
          </a:p>
          <a:p>
            <a:pPr marL="312661" indent="-301454">
              <a:buChar char="►"/>
              <a:tabLst>
                <a:tab pos="312661" algn="l"/>
              </a:tabLst>
            </a:pPr>
            <a:r>
              <a:rPr sz="2118" dirty="0">
                <a:latin typeface="Arial"/>
                <a:cs typeface="Arial"/>
              </a:rPr>
              <a:t>1-,</a:t>
            </a:r>
            <a:r>
              <a:rPr sz="2118" spc="-3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2-,</a:t>
            </a:r>
            <a:r>
              <a:rPr sz="2118" spc="-3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3-,</a:t>
            </a:r>
            <a:r>
              <a:rPr sz="2118" spc="-3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4-</a:t>
            </a:r>
            <a:r>
              <a:rPr sz="2118" spc="-3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or</a:t>
            </a:r>
            <a:r>
              <a:rPr sz="2118" spc="-26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6-</a:t>
            </a:r>
            <a:r>
              <a:rPr sz="2118" dirty="0">
                <a:latin typeface="Arial"/>
                <a:cs typeface="Arial"/>
              </a:rPr>
              <a:t>fold</a:t>
            </a:r>
            <a:r>
              <a:rPr sz="2118" spc="-3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rotation</a:t>
            </a:r>
            <a:r>
              <a:rPr sz="2118" spc="-31" dirty="0">
                <a:latin typeface="Arial"/>
                <a:cs typeface="Arial"/>
              </a:rPr>
              <a:t> </a:t>
            </a:r>
            <a:r>
              <a:rPr sz="2118" spc="-18" dirty="0">
                <a:latin typeface="Arial"/>
                <a:cs typeface="Arial"/>
              </a:rPr>
              <a:t>axes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1112"/>
              </a:spcBef>
            </a:pPr>
            <a:endParaRPr sz="2118">
              <a:latin typeface="Arial"/>
              <a:cs typeface="Arial"/>
            </a:endParaRPr>
          </a:p>
          <a:p>
            <a:pPr marL="313221" indent="-302015">
              <a:buChar char="•"/>
              <a:tabLst>
                <a:tab pos="313221" algn="l"/>
              </a:tabLst>
            </a:pPr>
            <a:r>
              <a:rPr sz="2118" spc="-9" dirty="0">
                <a:latin typeface="Arial"/>
                <a:cs typeface="Arial"/>
              </a:rPr>
              <a:t>1-</a:t>
            </a:r>
            <a:r>
              <a:rPr sz="2118" dirty="0">
                <a:latin typeface="Arial"/>
                <a:cs typeface="Arial"/>
              </a:rPr>
              <a:t>,</a:t>
            </a:r>
            <a:r>
              <a:rPr sz="2118" spc="-3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2-,</a:t>
            </a:r>
            <a:r>
              <a:rPr sz="2118" spc="-2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3-,</a:t>
            </a:r>
            <a:r>
              <a:rPr sz="2118" spc="-3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4-</a:t>
            </a:r>
            <a:r>
              <a:rPr sz="2118" spc="-3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or</a:t>
            </a:r>
            <a:r>
              <a:rPr sz="2118" spc="-26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6-</a:t>
            </a:r>
            <a:r>
              <a:rPr sz="2118" dirty="0">
                <a:latin typeface="Arial"/>
                <a:cs typeface="Arial"/>
              </a:rPr>
              <a:t>fold</a:t>
            </a:r>
            <a:r>
              <a:rPr sz="2118" spc="-3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inversion</a:t>
            </a:r>
            <a:r>
              <a:rPr sz="2118" spc="-26" dirty="0">
                <a:latin typeface="Arial"/>
                <a:cs typeface="Arial"/>
              </a:rPr>
              <a:t> </a:t>
            </a:r>
            <a:r>
              <a:rPr sz="2118" spc="-18" dirty="0">
                <a:latin typeface="Arial"/>
                <a:cs typeface="Arial"/>
              </a:rPr>
              <a:t>axes</a:t>
            </a:r>
            <a:endParaRPr sz="2118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73188" y="1756734"/>
            <a:ext cx="5116606" cy="4188759"/>
            <a:chOff x="3619257" y="1544550"/>
            <a:chExt cx="5798820" cy="47472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19257" y="1544550"/>
              <a:ext cx="5624699" cy="470280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643883" y="4580381"/>
              <a:ext cx="5774055" cy="0"/>
            </a:xfrm>
            <a:custGeom>
              <a:avLst/>
              <a:gdLst/>
              <a:ahLst/>
              <a:cxnLst/>
              <a:rect l="l" t="t" r="r" b="b"/>
              <a:pathLst>
                <a:path w="5774055">
                  <a:moveTo>
                    <a:pt x="0" y="0"/>
                  </a:moveTo>
                  <a:lnTo>
                    <a:pt x="5773674" y="0"/>
                  </a:lnTo>
                </a:path>
              </a:pathLst>
            </a:custGeom>
            <a:ln w="247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3643883" y="6278879"/>
              <a:ext cx="5774055" cy="0"/>
            </a:xfrm>
            <a:custGeom>
              <a:avLst/>
              <a:gdLst/>
              <a:ahLst/>
              <a:cxnLst/>
              <a:rect l="l" t="t" r="r" b="b"/>
              <a:pathLst>
                <a:path w="5774055">
                  <a:moveTo>
                    <a:pt x="0" y="0"/>
                  </a:moveTo>
                  <a:lnTo>
                    <a:pt x="5773674" y="0"/>
                  </a:lnTo>
                </a:path>
              </a:pathLst>
            </a:custGeom>
            <a:ln w="247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3643883" y="4215383"/>
              <a:ext cx="5774055" cy="0"/>
            </a:xfrm>
            <a:custGeom>
              <a:avLst/>
              <a:gdLst/>
              <a:ahLst/>
              <a:cxnLst/>
              <a:rect l="l" t="t" r="r" b="b"/>
              <a:pathLst>
                <a:path w="5774055">
                  <a:moveTo>
                    <a:pt x="0" y="0"/>
                  </a:moveTo>
                  <a:lnTo>
                    <a:pt x="5773674" y="0"/>
                  </a:lnTo>
                </a:path>
              </a:pathLst>
            </a:custGeom>
            <a:ln w="247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3643883" y="2789681"/>
              <a:ext cx="5774055" cy="0"/>
            </a:xfrm>
            <a:custGeom>
              <a:avLst/>
              <a:gdLst/>
              <a:ahLst/>
              <a:cxnLst/>
              <a:rect l="l" t="t" r="r" b="b"/>
              <a:pathLst>
                <a:path w="5774055">
                  <a:moveTo>
                    <a:pt x="0" y="0"/>
                  </a:moveTo>
                  <a:lnTo>
                    <a:pt x="5773674" y="0"/>
                  </a:lnTo>
                </a:path>
              </a:pathLst>
            </a:custGeom>
            <a:ln w="247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6648450" y="2783586"/>
              <a:ext cx="0" cy="1431925"/>
            </a:xfrm>
            <a:custGeom>
              <a:avLst/>
              <a:gdLst/>
              <a:ahLst/>
              <a:cxnLst/>
              <a:rect l="l" t="t" r="r" b="b"/>
              <a:pathLst>
                <a:path h="1431925">
                  <a:moveTo>
                    <a:pt x="0" y="0"/>
                  </a:moveTo>
                  <a:lnTo>
                    <a:pt x="0" y="1431798"/>
                  </a:lnTo>
                </a:path>
              </a:pathLst>
            </a:custGeom>
            <a:ln w="247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8184641" y="2783586"/>
              <a:ext cx="0" cy="1419225"/>
            </a:xfrm>
            <a:custGeom>
              <a:avLst/>
              <a:gdLst/>
              <a:ahLst/>
              <a:cxnLst/>
              <a:rect l="l" t="t" r="r" b="b"/>
              <a:pathLst>
                <a:path h="1419225">
                  <a:moveTo>
                    <a:pt x="0" y="0"/>
                  </a:moveTo>
                  <a:lnTo>
                    <a:pt x="0" y="1418844"/>
                  </a:lnTo>
                </a:path>
              </a:pathLst>
            </a:custGeom>
            <a:ln w="247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6648450" y="4574286"/>
              <a:ext cx="0" cy="1710689"/>
            </a:xfrm>
            <a:custGeom>
              <a:avLst/>
              <a:gdLst/>
              <a:ahLst/>
              <a:cxnLst/>
              <a:rect l="l" t="t" r="r" b="b"/>
              <a:pathLst>
                <a:path h="1710689">
                  <a:moveTo>
                    <a:pt x="0" y="0"/>
                  </a:moveTo>
                  <a:lnTo>
                    <a:pt x="0" y="1710689"/>
                  </a:lnTo>
                </a:path>
              </a:pathLst>
            </a:custGeom>
            <a:ln w="247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8184641" y="4574286"/>
              <a:ext cx="0" cy="1697989"/>
            </a:xfrm>
            <a:custGeom>
              <a:avLst/>
              <a:gdLst/>
              <a:ahLst/>
              <a:cxnLst/>
              <a:rect l="l" t="t" r="r" b="b"/>
              <a:pathLst>
                <a:path h="1697989">
                  <a:moveTo>
                    <a:pt x="0" y="0"/>
                  </a:moveTo>
                  <a:lnTo>
                    <a:pt x="0" y="1697736"/>
                  </a:lnTo>
                </a:path>
              </a:pathLst>
            </a:custGeom>
            <a:ln w="247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111321"/>
              </p:ext>
            </p:extLst>
          </p:nvPr>
        </p:nvGraphicFramePr>
        <p:xfrm>
          <a:off x="3194918" y="1690691"/>
          <a:ext cx="5095315" cy="8297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1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8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8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8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3698062" y="1122355"/>
            <a:ext cx="4084544" cy="491651"/>
          </a:xfrm>
          <a:prstGeom prst="rect">
            <a:avLst/>
          </a:prstGeom>
        </p:spPr>
        <p:txBody>
          <a:bodyPr vert="horz" wrap="square" lIns="0" tIns="29696" rIns="0" bIns="0" rtlCol="0">
            <a:spAutoFit/>
          </a:bodyPr>
          <a:lstStyle/>
          <a:p>
            <a:pPr marL="1333571" marR="4483" indent="-1322925">
              <a:lnSpc>
                <a:spcPts val="1809"/>
              </a:lnSpc>
              <a:spcBef>
                <a:spcPts val="234"/>
              </a:spcBef>
            </a:pPr>
            <a:r>
              <a:rPr sz="1588" dirty="0">
                <a:latin typeface="Arial"/>
                <a:cs typeface="Arial"/>
              </a:rPr>
              <a:t>Symbolism</a:t>
            </a:r>
            <a:r>
              <a:rPr sz="1588" spc="97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for</a:t>
            </a:r>
            <a:r>
              <a:rPr sz="1588" spc="31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the</a:t>
            </a:r>
            <a:r>
              <a:rPr sz="1588" spc="66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symmetry</a:t>
            </a:r>
            <a:r>
              <a:rPr sz="1588" spc="71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elements</a:t>
            </a:r>
            <a:r>
              <a:rPr sz="1588" spc="75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of</a:t>
            </a:r>
            <a:r>
              <a:rPr sz="1588" spc="132" dirty="0">
                <a:latin typeface="Arial"/>
                <a:cs typeface="Arial"/>
              </a:rPr>
              <a:t> </a:t>
            </a:r>
            <a:r>
              <a:rPr sz="1588" spc="-22" dirty="0">
                <a:latin typeface="Arial"/>
                <a:cs typeface="Arial"/>
              </a:rPr>
              <a:t>the </a:t>
            </a:r>
            <a:r>
              <a:rPr sz="1588" dirty="0">
                <a:latin typeface="Arial"/>
                <a:cs typeface="Arial"/>
              </a:rPr>
              <a:t>32</a:t>
            </a:r>
            <a:r>
              <a:rPr sz="1588" spc="75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point</a:t>
            </a:r>
            <a:r>
              <a:rPr sz="1588" spc="49" dirty="0">
                <a:latin typeface="Arial"/>
                <a:cs typeface="Arial"/>
              </a:rPr>
              <a:t> </a:t>
            </a:r>
            <a:r>
              <a:rPr sz="1588" spc="-9" dirty="0">
                <a:latin typeface="Arial"/>
                <a:cs typeface="Arial"/>
              </a:rPr>
              <a:t>groups</a:t>
            </a:r>
            <a:endParaRPr sz="1588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6623" y="6402265"/>
            <a:ext cx="6995272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dirty="0">
                <a:latin typeface="Arial"/>
                <a:cs typeface="Arial"/>
              </a:rPr>
              <a:t>[Table</a:t>
            </a:r>
            <a:r>
              <a:rPr sz="1235" spc="-26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from</a:t>
            </a:r>
            <a:r>
              <a:rPr sz="1235" spc="-22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J.F.</a:t>
            </a:r>
            <a:r>
              <a:rPr sz="1235" spc="-22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Nye,</a:t>
            </a:r>
            <a:r>
              <a:rPr sz="1235" spc="-26" dirty="0">
                <a:latin typeface="Arial"/>
                <a:cs typeface="Arial"/>
              </a:rPr>
              <a:t> </a:t>
            </a:r>
            <a:r>
              <a:rPr sz="1235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Physical</a:t>
            </a:r>
            <a:r>
              <a:rPr sz="1235" u="sng" spc="-2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35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Properties</a:t>
            </a:r>
            <a:r>
              <a:rPr sz="1235" u="sng" spc="-2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35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sz="1235" u="sng" spc="-2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35" u="sng" spc="-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Crystals</a:t>
            </a:r>
            <a:r>
              <a:rPr sz="1235" spc="-9" dirty="0">
                <a:latin typeface="Arial"/>
                <a:cs typeface="Arial"/>
              </a:rPr>
              <a:t>,</a:t>
            </a:r>
            <a:r>
              <a:rPr sz="1235" spc="-26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(Oxford</a:t>
            </a:r>
            <a:r>
              <a:rPr sz="1235" spc="-26" dirty="0">
                <a:latin typeface="Arial"/>
                <a:cs typeface="Arial"/>
              </a:rPr>
              <a:t> </a:t>
            </a:r>
            <a:r>
              <a:rPr sz="1235" spc="-9" dirty="0">
                <a:latin typeface="Arial"/>
                <a:cs typeface="Arial"/>
              </a:rPr>
              <a:t>University</a:t>
            </a:r>
            <a:r>
              <a:rPr sz="1235" spc="-31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Press,</a:t>
            </a:r>
            <a:r>
              <a:rPr sz="1235" spc="-26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Oxford,</a:t>
            </a:r>
            <a:r>
              <a:rPr sz="1235" spc="-26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1985)</a:t>
            </a:r>
            <a:r>
              <a:rPr sz="1235" spc="-26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p.</a:t>
            </a:r>
            <a:r>
              <a:rPr sz="1235" spc="-26" dirty="0">
                <a:latin typeface="Arial"/>
                <a:cs typeface="Arial"/>
              </a:rPr>
              <a:t> </a:t>
            </a:r>
            <a:r>
              <a:rPr sz="1235" spc="-18" dirty="0">
                <a:latin typeface="Arial"/>
                <a:cs typeface="Arial"/>
              </a:rPr>
              <a:t>280]</a:t>
            </a:r>
            <a:endParaRPr sz="1235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4425" y="955534"/>
            <a:ext cx="1739713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765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Crystal</a:t>
            </a:r>
            <a:r>
              <a:rPr sz="1765" b="1" u="sng" spc="-8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765" b="1" u="sng" spc="-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systems</a:t>
            </a:r>
            <a:endParaRPr sz="1765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7756" y="1493417"/>
            <a:ext cx="2127997" cy="1640427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212363" marR="4483" indent="-201717">
              <a:spcBef>
                <a:spcPts val="84"/>
              </a:spcBef>
              <a:buChar char="•"/>
              <a:tabLst>
                <a:tab pos="212363" algn="l"/>
              </a:tabLst>
            </a:pPr>
            <a:r>
              <a:rPr sz="1765" dirty="0">
                <a:latin typeface="Arial"/>
                <a:cs typeface="Arial"/>
              </a:rPr>
              <a:t>The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32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crystal </a:t>
            </a:r>
            <a:r>
              <a:rPr sz="1765" dirty="0">
                <a:latin typeface="Arial"/>
                <a:cs typeface="Arial"/>
              </a:rPr>
              <a:t>classes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(i.e.,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point </a:t>
            </a:r>
            <a:r>
              <a:rPr sz="1765" dirty="0">
                <a:latin typeface="Arial"/>
                <a:cs typeface="Arial"/>
              </a:rPr>
              <a:t>groups)</a:t>
            </a:r>
            <a:r>
              <a:rPr sz="1765" spc="-75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are </a:t>
            </a:r>
            <a:r>
              <a:rPr sz="1765" spc="-9" dirty="0">
                <a:latin typeface="Arial"/>
                <a:cs typeface="Arial"/>
              </a:rPr>
              <a:t>conventionally </a:t>
            </a:r>
            <a:r>
              <a:rPr sz="1765" dirty="0">
                <a:latin typeface="Arial"/>
                <a:cs typeface="Arial"/>
              </a:rPr>
              <a:t>grouped</a:t>
            </a:r>
            <a:r>
              <a:rPr sz="1765" spc="-7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into</a:t>
            </a:r>
            <a:r>
              <a:rPr sz="1765" spc="-71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seven </a:t>
            </a:r>
            <a:r>
              <a:rPr sz="1765" dirty="0">
                <a:latin typeface="Arial"/>
                <a:cs typeface="Arial"/>
              </a:rPr>
              <a:t>crystal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systems.</a:t>
            </a:r>
            <a:endParaRPr sz="1765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7756" y="3376003"/>
            <a:ext cx="2201956" cy="2455265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212363" marR="4483" indent="-201717">
              <a:spcBef>
                <a:spcPts val="84"/>
              </a:spcBef>
              <a:buChar char="•"/>
              <a:tabLst>
                <a:tab pos="212363" algn="l"/>
              </a:tabLst>
            </a:pPr>
            <a:r>
              <a:rPr sz="1765" dirty="0">
                <a:latin typeface="Arial"/>
                <a:cs typeface="Arial"/>
              </a:rPr>
              <a:t>The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requirements </a:t>
            </a:r>
            <a:r>
              <a:rPr sz="1765" dirty="0">
                <a:latin typeface="Arial"/>
                <a:cs typeface="Arial"/>
              </a:rPr>
              <a:t>for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membership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in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spc="-44" dirty="0">
                <a:latin typeface="Arial"/>
                <a:cs typeface="Arial"/>
              </a:rPr>
              <a:t>a </a:t>
            </a:r>
            <a:r>
              <a:rPr sz="1765" dirty="0">
                <a:latin typeface="Arial"/>
                <a:cs typeface="Arial"/>
              </a:rPr>
              <a:t>given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crystal</a:t>
            </a:r>
            <a:r>
              <a:rPr sz="1765" dirty="0">
                <a:latin typeface="Arial"/>
                <a:cs typeface="Arial"/>
              </a:rPr>
              <a:t> system</a:t>
            </a:r>
            <a:r>
              <a:rPr sz="1765" spc="-22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is</a:t>
            </a:r>
            <a:r>
              <a:rPr sz="1765" spc="-22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that</a:t>
            </a:r>
            <a:r>
              <a:rPr sz="1765" spc="-22" dirty="0">
                <a:latin typeface="Arial"/>
                <a:cs typeface="Arial"/>
              </a:rPr>
              <a:t> the </a:t>
            </a:r>
            <a:r>
              <a:rPr sz="1765" dirty="0">
                <a:latin typeface="Arial"/>
                <a:cs typeface="Arial"/>
              </a:rPr>
              <a:t>symmetry</a:t>
            </a:r>
            <a:r>
              <a:rPr sz="1765" spc="-22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of</a:t>
            </a:r>
            <a:r>
              <a:rPr sz="1765" spc="-22" dirty="0">
                <a:latin typeface="Arial"/>
                <a:cs typeface="Arial"/>
              </a:rPr>
              <a:t> the </a:t>
            </a:r>
            <a:r>
              <a:rPr sz="1765" dirty="0">
                <a:latin typeface="Arial"/>
                <a:cs typeface="Arial"/>
              </a:rPr>
              <a:t>class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should </a:t>
            </a:r>
            <a:r>
              <a:rPr sz="1765" dirty="0">
                <a:latin typeface="Arial"/>
                <a:cs typeface="Arial"/>
              </a:rPr>
              <a:t>possess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certain minimum characteristic.</a:t>
            </a:r>
            <a:endParaRPr sz="176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00254" y="1132302"/>
            <a:ext cx="832037" cy="866774"/>
            <a:chOff x="5987415" y="783716"/>
            <a:chExt cx="942975" cy="982344"/>
          </a:xfrm>
        </p:grpSpPr>
        <p:sp>
          <p:nvSpPr>
            <p:cNvPr id="3" name="object 3"/>
            <p:cNvSpPr/>
            <p:nvPr/>
          </p:nvSpPr>
          <p:spPr>
            <a:xfrm>
              <a:off x="6249924" y="1422654"/>
              <a:ext cx="54610" cy="53340"/>
            </a:xfrm>
            <a:custGeom>
              <a:avLst/>
              <a:gdLst/>
              <a:ahLst/>
              <a:cxnLst/>
              <a:rect l="l" t="t" r="r" b="b"/>
              <a:pathLst>
                <a:path w="54610" h="53340">
                  <a:moveTo>
                    <a:pt x="54102" y="26670"/>
                  </a:moveTo>
                  <a:lnTo>
                    <a:pt x="51958" y="16073"/>
                  </a:lnTo>
                  <a:lnTo>
                    <a:pt x="46101" y="7619"/>
                  </a:lnTo>
                  <a:lnTo>
                    <a:pt x="37385" y="2024"/>
                  </a:lnTo>
                  <a:lnTo>
                    <a:pt x="26670" y="0"/>
                  </a:lnTo>
                  <a:lnTo>
                    <a:pt x="16394" y="2024"/>
                  </a:lnTo>
                  <a:lnTo>
                    <a:pt x="7905" y="7620"/>
                  </a:lnTo>
                  <a:lnTo>
                    <a:pt x="2131" y="16073"/>
                  </a:lnTo>
                  <a:lnTo>
                    <a:pt x="0" y="26670"/>
                  </a:lnTo>
                  <a:lnTo>
                    <a:pt x="2131" y="37266"/>
                  </a:lnTo>
                  <a:lnTo>
                    <a:pt x="7905" y="45719"/>
                  </a:lnTo>
                  <a:lnTo>
                    <a:pt x="16394" y="51315"/>
                  </a:lnTo>
                  <a:lnTo>
                    <a:pt x="26670" y="53340"/>
                  </a:lnTo>
                  <a:lnTo>
                    <a:pt x="37385" y="51315"/>
                  </a:lnTo>
                  <a:lnTo>
                    <a:pt x="46101" y="45720"/>
                  </a:lnTo>
                  <a:lnTo>
                    <a:pt x="51958" y="37266"/>
                  </a:lnTo>
                  <a:lnTo>
                    <a:pt x="54102" y="266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" name="object 4"/>
            <p:cNvSpPr/>
            <p:nvPr/>
          </p:nvSpPr>
          <p:spPr>
            <a:xfrm>
              <a:off x="6249924" y="1422654"/>
              <a:ext cx="54610" cy="53340"/>
            </a:xfrm>
            <a:custGeom>
              <a:avLst/>
              <a:gdLst/>
              <a:ahLst/>
              <a:cxnLst/>
              <a:rect l="l" t="t" r="r" b="b"/>
              <a:pathLst>
                <a:path w="54610" h="53340">
                  <a:moveTo>
                    <a:pt x="26670" y="0"/>
                  </a:moveTo>
                  <a:lnTo>
                    <a:pt x="16394" y="2024"/>
                  </a:lnTo>
                  <a:lnTo>
                    <a:pt x="7905" y="7620"/>
                  </a:lnTo>
                  <a:lnTo>
                    <a:pt x="2131" y="16073"/>
                  </a:lnTo>
                  <a:lnTo>
                    <a:pt x="0" y="26670"/>
                  </a:lnTo>
                  <a:lnTo>
                    <a:pt x="2131" y="37266"/>
                  </a:lnTo>
                  <a:lnTo>
                    <a:pt x="7905" y="45719"/>
                  </a:lnTo>
                  <a:lnTo>
                    <a:pt x="16394" y="51315"/>
                  </a:lnTo>
                  <a:lnTo>
                    <a:pt x="26670" y="53340"/>
                  </a:lnTo>
                  <a:lnTo>
                    <a:pt x="37385" y="51315"/>
                  </a:lnTo>
                  <a:lnTo>
                    <a:pt x="46101" y="45720"/>
                  </a:lnTo>
                  <a:lnTo>
                    <a:pt x="51958" y="37266"/>
                  </a:lnTo>
                  <a:lnTo>
                    <a:pt x="54102" y="26670"/>
                  </a:lnTo>
                  <a:lnTo>
                    <a:pt x="51958" y="16073"/>
                  </a:lnTo>
                  <a:lnTo>
                    <a:pt x="46101" y="7619"/>
                  </a:lnTo>
                  <a:lnTo>
                    <a:pt x="37385" y="2024"/>
                  </a:lnTo>
                  <a:lnTo>
                    <a:pt x="2667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6282690" y="844295"/>
              <a:ext cx="593090" cy="692785"/>
            </a:xfrm>
            <a:custGeom>
              <a:avLst/>
              <a:gdLst/>
              <a:ahLst/>
              <a:cxnLst/>
              <a:rect l="l" t="t" r="r" b="b"/>
              <a:pathLst>
                <a:path w="593090" h="692785">
                  <a:moveTo>
                    <a:pt x="0" y="0"/>
                  </a:moveTo>
                  <a:lnTo>
                    <a:pt x="0" y="577595"/>
                  </a:lnTo>
                </a:path>
                <a:path w="593090" h="692785">
                  <a:moveTo>
                    <a:pt x="592836" y="692657"/>
                  </a:moveTo>
                  <a:lnTo>
                    <a:pt x="27432" y="611123"/>
                  </a:lnTo>
                </a:path>
              </a:pathLst>
            </a:custGeom>
            <a:ln w="3175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6256020" y="784097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102" y="27432"/>
                  </a:moveTo>
                  <a:lnTo>
                    <a:pt x="51970" y="16716"/>
                  </a:lnTo>
                  <a:lnTo>
                    <a:pt x="46196" y="8001"/>
                  </a:lnTo>
                  <a:lnTo>
                    <a:pt x="37707" y="2143"/>
                  </a:lnTo>
                  <a:lnTo>
                    <a:pt x="27432" y="0"/>
                  </a:lnTo>
                  <a:lnTo>
                    <a:pt x="16716" y="2143"/>
                  </a:lnTo>
                  <a:lnTo>
                    <a:pt x="8001" y="8001"/>
                  </a:lnTo>
                  <a:lnTo>
                    <a:pt x="2143" y="16716"/>
                  </a:lnTo>
                  <a:lnTo>
                    <a:pt x="0" y="27432"/>
                  </a:lnTo>
                  <a:lnTo>
                    <a:pt x="2143" y="37707"/>
                  </a:lnTo>
                  <a:lnTo>
                    <a:pt x="8001" y="46196"/>
                  </a:lnTo>
                  <a:lnTo>
                    <a:pt x="16716" y="51970"/>
                  </a:lnTo>
                  <a:lnTo>
                    <a:pt x="27432" y="54102"/>
                  </a:lnTo>
                  <a:lnTo>
                    <a:pt x="37707" y="51970"/>
                  </a:lnTo>
                  <a:lnTo>
                    <a:pt x="46196" y="46196"/>
                  </a:lnTo>
                  <a:lnTo>
                    <a:pt x="51970" y="37707"/>
                  </a:lnTo>
                  <a:lnTo>
                    <a:pt x="54102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6256020" y="784097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27432" y="0"/>
                  </a:moveTo>
                  <a:lnTo>
                    <a:pt x="16716" y="2143"/>
                  </a:lnTo>
                  <a:lnTo>
                    <a:pt x="8001" y="8001"/>
                  </a:lnTo>
                  <a:lnTo>
                    <a:pt x="2143" y="16716"/>
                  </a:lnTo>
                  <a:lnTo>
                    <a:pt x="0" y="27432"/>
                  </a:lnTo>
                  <a:lnTo>
                    <a:pt x="2143" y="37707"/>
                  </a:lnTo>
                  <a:lnTo>
                    <a:pt x="8001" y="46196"/>
                  </a:lnTo>
                  <a:lnTo>
                    <a:pt x="16716" y="51970"/>
                  </a:lnTo>
                  <a:lnTo>
                    <a:pt x="27432" y="54102"/>
                  </a:lnTo>
                  <a:lnTo>
                    <a:pt x="37707" y="51970"/>
                  </a:lnTo>
                  <a:lnTo>
                    <a:pt x="46196" y="46196"/>
                  </a:lnTo>
                  <a:lnTo>
                    <a:pt x="51970" y="37707"/>
                  </a:lnTo>
                  <a:lnTo>
                    <a:pt x="54102" y="27432"/>
                  </a:lnTo>
                  <a:lnTo>
                    <a:pt x="51970" y="16716"/>
                  </a:lnTo>
                  <a:lnTo>
                    <a:pt x="46196" y="8001"/>
                  </a:lnTo>
                  <a:lnTo>
                    <a:pt x="37707" y="2143"/>
                  </a:lnTo>
                  <a:lnTo>
                    <a:pt x="27432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6875526" y="1509522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09" h="54609">
                  <a:moveTo>
                    <a:pt x="54102" y="27432"/>
                  </a:moveTo>
                  <a:lnTo>
                    <a:pt x="51958" y="16716"/>
                  </a:lnTo>
                  <a:lnTo>
                    <a:pt x="46101" y="8001"/>
                  </a:lnTo>
                  <a:lnTo>
                    <a:pt x="37385" y="2143"/>
                  </a:lnTo>
                  <a:lnTo>
                    <a:pt x="26670" y="0"/>
                  </a:lnTo>
                  <a:lnTo>
                    <a:pt x="16394" y="2143"/>
                  </a:lnTo>
                  <a:lnTo>
                    <a:pt x="7905" y="8001"/>
                  </a:lnTo>
                  <a:lnTo>
                    <a:pt x="2131" y="16716"/>
                  </a:lnTo>
                  <a:lnTo>
                    <a:pt x="0" y="27432"/>
                  </a:lnTo>
                  <a:lnTo>
                    <a:pt x="2131" y="37707"/>
                  </a:lnTo>
                  <a:lnTo>
                    <a:pt x="7905" y="46196"/>
                  </a:lnTo>
                  <a:lnTo>
                    <a:pt x="16394" y="51970"/>
                  </a:lnTo>
                  <a:lnTo>
                    <a:pt x="26670" y="54102"/>
                  </a:lnTo>
                  <a:lnTo>
                    <a:pt x="37385" y="51970"/>
                  </a:lnTo>
                  <a:lnTo>
                    <a:pt x="46101" y="46196"/>
                  </a:lnTo>
                  <a:lnTo>
                    <a:pt x="51958" y="37707"/>
                  </a:lnTo>
                  <a:lnTo>
                    <a:pt x="54102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6875526" y="1509522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09" h="54609">
                  <a:moveTo>
                    <a:pt x="26670" y="0"/>
                  </a:moveTo>
                  <a:lnTo>
                    <a:pt x="16394" y="2143"/>
                  </a:lnTo>
                  <a:lnTo>
                    <a:pt x="7905" y="8001"/>
                  </a:lnTo>
                  <a:lnTo>
                    <a:pt x="2131" y="16716"/>
                  </a:lnTo>
                  <a:lnTo>
                    <a:pt x="0" y="27432"/>
                  </a:lnTo>
                  <a:lnTo>
                    <a:pt x="2131" y="37707"/>
                  </a:lnTo>
                  <a:lnTo>
                    <a:pt x="7905" y="46196"/>
                  </a:lnTo>
                  <a:lnTo>
                    <a:pt x="16394" y="51970"/>
                  </a:lnTo>
                  <a:lnTo>
                    <a:pt x="26670" y="54102"/>
                  </a:lnTo>
                  <a:lnTo>
                    <a:pt x="37385" y="51970"/>
                  </a:lnTo>
                  <a:lnTo>
                    <a:pt x="46101" y="46196"/>
                  </a:lnTo>
                  <a:lnTo>
                    <a:pt x="51958" y="37707"/>
                  </a:lnTo>
                  <a:lnTo>
                    <a:pt x="54102" y="27432"/>
                  </a:lnTo>
                  <a:lnTo>
                    <a:pt x="51958" y="16716"/>
                  </a:lnTo>
                  <a:lnTo>
                    <a:pt x="46101" y="8001"/>
                  </a:lnTo>
                  <a:lnTo>
                    <a:pt x="37385" y="2143"/>
                  </a:lnTo>
                  <a:lnTo>
                    <a:pt x="2667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6027420" y="1462277"/>
              <a:ext cx="243204" cy="182245"/>
            </a:xfrm>
            <a:custGeom>
              <a:avLst/>
              <a:gdLst/>
              <a:ahLst/>
              <a:cxnLst/>
              <a:rect l="l" t="t" r="r" b="b"/>
              <a:pathLst>
                <a:path w="243204" h="182244">
                  <a:moveTo>
                    <a:pt x="0" y="182117"/>
                  </a:moveTo>
                  <a:lnTo>
                    <a:pt x="243077" y="0"/>
                  </a:lnTo>
                </a:path>
              </a:pathLst>
            </a:custGeom>
            <a:ln w="3175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6310122" y="817625"/>
              <a:ext cx="565785" cy="81280"/>
            </a:xfrm>
            <a:custGeom>
              <a:avLst/>
              <a:gdLst/>
              <a:ahLst/>
              <a:cxnLst/>
              <a:rect l="l" t="t" r="r" b="b"/>
              <a:pathLst>
                <a:path w="565784" h="81280">
                  <a:moveTo>
                    <a:pt x="565403" y="8077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6902196" y="931925"/>
              <a:ext cx="6985" cy="577850"/>
            </a:xfrm>
            <a:custGeom>
              <a:avLst/>
              <a:gdLst/>
              <a:ahLst/>
              <a:cxnLst/>
              <a:rect l="l" t="t" r="r" b="b"/>
              <a:pathLst>
                <a:path w="6984" h="577850">
                  <a:moveTo>
                    <a:pt x="6857" y="0"/>
                  </a:moveTo>
                  <a:lnTo>
                    <a:pt x="0" y="57759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6875526" y="871727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09" h="54609">
                  <a:moveTo>
                    <a:pt x="54102" y="26670"/>
                  </a:moveTo>
                  <a:lnTo>
                    <a:pt x="51958" y="16394"/>
                  </a:lnTo>
                  <a:lnTo>
                    <a:pt x="46101" y="7905"/>
                  </a:lnTo>
                  <a:lnTo>
                    <a:pt x="37385" y="2131"/>
                  </a:lnTo>
                  <a:lnTo>
                    <a:pt x="26670" y="0"/>
                  </a:lnTo>
                  <a:lnTo>
                    <a:pt x="16394" y="2131"/>
                  </a:lnTo>
                  <a:lnTo>
                    <a:pt x="7905" y="7905"/>
                  </a:lnTo>
                  <a:lnTo>
                    <a:pt x="2131" y="16394"/>
                  </a:lnTo>
                  <a:lnTo>
                    <a:pt x="0" y="26670"/>
                  </a:lnTo>
                  <a:lnTo>
                    <a:pt x="2131" y="37385"/>
                  </a:lnTo>
                  <a:lnTo>
                    <a:pt x="7905" y="46100"/>
                  </a:lnTo>
                  <a:lnTo>
                    <a:pt x="16394" y="51958"/>
                  </a:lnTo>
                  <a:lnTo>
                    <a:pt x="26670" y="54102"/>
                  </a:lnTo>
                  <a:lnTo>
                    <a:pt x="37385" y="51958"/>
                  </a:lnTo>
                  <a:lnTo>
                    <a:pt x="46101" y="46101"/>
                  </a:lnTo>
                  <a:lnTo>
                    <a:pt x="51958" y="37385"/>
                  </a:lnTo>
                  <a:lnTo>
                    <a:pt x="54102" y="266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6875526" y="871727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09" h="54609">
                  <a:moveTo>
                    <a:pt x="26670" y="0"/>
                  </a:moveTo>
                  <a:lnTo>
                    <a:pt x="16394" y="2131"/>
                  </a:lnTo>
                  <a:lnTo>
                    <a:pt x="7905" y="7905"/>
                  </a:lnTo>
                  <a:lnTo>
                    <a:pt x="2131" y="16394"/>
                  </a:lnTo>
                  <a:lnTo>
                    <a:pt x="0" y="26670"/>
                  </a:lnTo>
                  <a:lnTo>
                    <a:pt x="2131" y="37385"/>
                  </a:lnTo>
                  <a:lnTo>
                    <a:pt x="7905" y="46100"/>
                  </a:lnTo>
                  <a:lnTo>
                    <a:pt x="16394" y="51958"/>
                  </a:lnTo>
                  <a:lnTo>
                    <a:pt x="26670" y="54102"/>
                  </a:lnTo>
                  <a:lnTo>
                    <a:pt x="37385" y="51958"/>
                  </a:lnTo>
                  <a:lnTo>
                    <a:pt x="46101" y="46101"/>
                  </a:lnTo>
                  <a:lnTo>
                    <a:pt x="51958" y="37385"/>
                  </a:lnTo>
                  <a:lnTo>
                    <a:pt x="54102" y="26670"/>
                  </a:lnTo>
                  <a:lnTo>
                    <a:pt x="51958" y="16394"/>
                  </a:lnTo>
                  <a:lnTo>
                    <a:pt x="46101" y="7905"/>
                  </a:lnTo>
                  <a:lnTo>
                    <a:pt x="37385" y="2131"/>
                  </a:lnTo>
                  <a:lnTo>
                    <a:pt x="2667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6035802" y="823721"/>
              <a:ext cx="234950" cy="181610"/>
            </a:xfrm>
            <a:custGeom>
              <a:avLst/>
              <a:gdLst/>
              <a:ahLst/>
              <a:cxnLst/>
              <a:rect l="l" t="t" r="r" b="b"/>
              <a:pathLst>
                <a:path w="234950" h="181609">
                  <a:moveTo>
                    <a:pt x="0" y="181355"/>
                  </a:moveTo>
                  <a:lnTo>
                    <a:pt x="23469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6653022" y="1549145"/>
              <a:ext cx="237490" cy="182880"/>
            </a:xfrm>
            <a:custGeom>
              <a:avLst/>
              <a:gdLst/>
              <a:ahLst/>
              <a:cxnLst/>
              <a:rect l="l" t="t" r="r" b="b"/>
              <a:pathLst>
                <a:path w="237490" h="182880">
                  <a:moveTo>
                    <a:pt x="0" y="182879"/>
                  </a:moveTo>
                  <a:lnTo>
                    <a:pt x="2369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5987796" y="1623822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54102" y="27432"/>
                  </a:moveTo>
                  <a:lnTo>
                    <a:pt x="51970" y="16716"/>
                  </a:lnTo>
                  <a:lnTo>
                    <a:pt x="46196" y="8001"/>
                  </a:lnTo>
                  <a:lnTo>
                    <a:pt x="37707" y="2143"/>
                  </a:lnTo>
                  <a:lnTo>
                    <a:pt x="27432" y="0"/>
                  </a:lnTo>
                  <a:lnTo>
                    <a:pt x="16716" y="2143"/>
                  </a:lnTo>
                  <a:lnTo>
                    <a:pt x="8001" y="8001"/>
                  </a:lnTo>
                  <a:lnTo>
                    <a:pt x="2143" y="16716"/>
                  </a:lnTo>
                  <a:lnTo>
                    <a:pt x="0" y="27432"/>
                  </a:lnTo>
                  <a:lnTo>
                    <a:pt x="2143" y="37707"/>
                  </a:lnTo>
                  <a:lnTo>
                    <a:pt x="8001" y="46196"/>
                  </a:lnTo>
                  <a:lnTo>
                    <a:pt x="16716" y="51970"/>
                  </a:lnTo>
                  <a:lnTo>
                    <a:pt x="27432" y="54102"/>
                  </a:lnTo>
                  <a:lnTo>
                    <a:pt x="37707" y="51970"/>
                  </a:lnTo>
                  <a:lnTo>
                    <a:pt x="46196" y="46196"/>
                  </a:lnTo>
                  <a:lnTo>
                    <a:pt x="51970" y="37707"/>
                  </a:lnTo>
                  <a:lnTo>
                    <a:pt x="54102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5987796" y="1623822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27432" y="0"/>
                  </a:moveTo>
                  <a:lnTo>
                    <a:pt x="16716" y="2143"/>
                  </a:lnTo>
                  <a:lnTo>
                    <a:pt x="8001" y="8001"/>
                  </a:lnTo>
                  <a:lnTo>
                    <a:pt x="2143" y="16716"/>
                  </a:lnTo>
                  <a:lnTo>
                    <a:pt x="0" y="27432"/>
                  </a:lnTo>
                  <a:lnTo>
                    <a:pt x="2143" y="37707"/>
                  </a:lnTo>
                  <a:lnTo>
                    <a:pt x="8001" y="46196"/>
                  </a:lnTo>
                  <a:lnTo>
                    <a:pt x="16716" y="51970"/>
                  </a:lnTo>
                  <a:lnTo>
                    <a:pt x="27432" y="54102"/>
                  </a:lnTo>
                  <a:lnTo>
                    <a:pt x="37707" y="51970"/>
                  </a:lnTo>
                  <a:lnTo>
                    <a:pt x="46196" y="46196"/>
                  </a:lnTo>
                  <a:lnTo>
                    <a:pt x="51970" y="37707"/>
                  </a:lnTo>
                  <a:lnTo>
                    <a:pt x="54102" y="27432"/>
                  </a:lnTo>
                  <a:lnTo>
                    <a:pt x="51970" y="16716"/>
                  </a:lnTo>
                  <a:lnTo>
                    <a:pt x="46196" y="8001"/>
                  </a:lnTo>
                  <a:lnTo>
                    <a:pt x="37707" y="2143"/>
                  </a:lnTo>
                  <a:lnTo>
                    <a:pt x="27432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6015228" y="1046225"/>
              <a:ext cx="6350" cy="577850"/>
            </a:xfrm>
            <a:custGeom>
              <a:avLst/>
              <a:gdLst/>
              <a:ahLst/>
              <a:cxnLst/>
              <a:rect l="l" t="t" r="r" b="b"/>
              <a:pathLst>
                <a:path w="6350" h="577850">
                  <a:moveTo>
                    <a:pt x="6096" y="0"/>
                  </a:moveTo>
                  <a:lnTo>
                    <a:pt x="0" y="57759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6047994" y="1657350"/>
              <a:ext cx="565785" cy="81280"/>
            </a:xfrm>
            <a:custGeom>
              <a:avLst/>
              <a:gdLst/>
              <a:ahLst/>
              <a:cxnLst/>
              <a:rect l="l" t="t" r="r" b="b"/>
              <a:pathLst>
                <a:path w="565784" h="81280">
                  <a:moveTo>
                    <a:pt x="565403" y="8077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6653022" y="911351"/>
              <a:ext cx="243204" cy="182245"/>
            </a:xfrm>
            <a:custGeom>
              <a:avLst/>
              <a:gdLst/>
              <a:ahLst/>
              <a:cxnLst/>
              <a:rect l="l" t="t" r="r" b="b"/>
              <a:pathLst>
                <a:path w="243204" h="182244">
                  <a:moveTo>
                    <a:pt x="0" y="182118"/>
                  </a:moveTo>
                  <a:lnTo>
                    <a:pt x="24307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5987796" y="986027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54102" y="26670"/>
                  </a:moveTo>
                  <a:lnTo>
                    <a:pt x="51970" y="16394"/>
                  </a:lnTo>
                  <a:lnTo>
                    <a:pt x="46196" y="7905"/>
                  </a:lnTo>
                  <a:lnTo>
                    <a:pt x="37707" y="2131"/>
                  </a:lnTo>
                  <a:lnTo>
                    <a:pt x="27432" y="0"/>
                  </a:lnTo>
                  <a:lnTo>
                    <a:pt x="16716" y="2131"/>
                  </a:lnTo>
                  <a:lnTo>
                    <a:pt x="8001" y="7905"/>
                  </a:lnTo>
                  <a:lnTo>
                    <a:pt x="2143" y="16394"/>
                  </a:lnTo>
                  <a:lnTo>
                    <a:pt x="0" y="26670"/>
                  </a:lnTo>
                  <a:lnTo>
                    <a:pt x="2143" y="37385"/>
                  </a:lnTo>
                  <a:lnTo>
                    <a:pt x="8001" y="46100"/>
                  </a:lnTo>
                  <a:lnTo>
                    <a:pt x="16716" y="51958"/>
                  </a:lnTo>
                  <a:lnTo>
                    <a:pt x="27432" y="54102"/>
                  </a:lnTo>
                  <a:lnTo>
                    <a:pt x="37707" y="51958"/>
                  </a:lnTo>
                  <a:lnTo>
                    <a:pt x="46196" y="46101"/>
                  </a:lnTo>
                  <a:lnTo>
                    <a:pt x="51970" y="37385"/>
                  </a:lnTo>
                  <a:lnTo>
                    <a:pt x="54102" y="266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5987796" y="986027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09">
                  <a:moveTo>
                    <a:pt x="27432" y="0"/>
                  </a:moveTo>
                  <a:lnTo>
                    <a:pt x="16716" y="2131"/>
                  </a:lnTo>
                  <a:lnTo>
                    <a:pt x="8001" y="7905"/>
                  </a:lnTo>
                  <a:lnTo>
                    <a:pt x="2143" y="16394"/>
                  </a:lnTo>
                  <a:lnTo>
                    <a:pt x="0" y="26670"/>
                  </a:lnTo>
                  <a:lnTo>
                    <a:pt x="2143" y="37385"/>
                  </a:lnTo>
                  <a:lnTo>
                    <a:pt x="8001" y="46100"/>
                  </a:lnTo>
                  <a:lnTo>
                    <a:pt x="16716" y="51958"/>
                  </a:lnTo>
                  <a:lnTo>
                    <a:pt x="27432" y="54102"/>
                  </a:lnTo>
                  <a:lnTo>
                    <a:pt x="37707" y="51958"/>
                  </a:lnTo>
                  <a:lnTo>
                    <a:pt x="46196" y="46101"/>
                  </a:lnTo>
                  <a:lnTo>
                    <a:pt x="51970" y="37385"/>
                  </a:lnTo>
                  <a:lnTo>
                    <a:pt x="54102" y="26670"/>
                  </a:lnTo>
                  <a:lnTo>
                    <a:pt x="51970" y="16394"/>
                  </a:lnTo>
                  <a:lnTo>
                    <a:pt x="46196" y="7905"/>
                  </a:lnTo>
                  <a:lnTo>
                    <a:pt x="37707" y="2131"/>
                  </a:lnTo>
                  <a:lnTo>
                    <a:pt x="27432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6607302" y="1711452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54102" y="26670"/>
                  </a:moveTo>
                  <a:lnTo>
                    <a:pt x="51958" y="16394"/>
                  </a:lnTo>
                  <a:lnTo>
                    <a:pt x="46101" y="7905"/>
                  </a:lnTo>
                  <a:lnTo>
                    <a:pt x="37385" y="2131"/>
                  </a:lnTo>
                  <a:lnTo>
                    <a:pt x="26670" y="0"/>
                  </a:lnTo>
                  <a:lnTo>
                    <a:pt x="16394" y="2131"/>
                  </a:lnTo>
                  <a:lnTo>
                    <a:pt x="7905" y="7905"/>
                  </a:lnTo>
                  <a:lnTo>
                    <a:pt x="2131" y="16394"/>
                  </a:lnTo>
                  <a:lnTo>
                    <a:pt x="0" y="26670"/>
                  </a:lnTo>
                  <a:lnTo>
                    <a:pt x="2131" y="37385"/>
                  </a:lnTo>
                  <a:lnTo>
                    <a:pt x="7905" y="46100"/>
                  </a:lnTo>
                  <a:lnTo>
                    <a:pt x="16394" y="51958"/>
                  </a:lnTo>
                  <a:lnTo>
                    <a:pt x="26670" y="54102"/>
                  </a:lnTo>
                  <a:lnTo>
                    <a:pt x="37385" y="51958"/>
                  </a:lnTo>
                  <a:lnTo>
                    <a:pt x="46101" y="46101"/>
                  </a:lnTo>
                  <a:lnTo>
                    <a:pt x="51958" y="37385"/>
                  </a:lnTo>
                  <a:lnTo>
                    <a:pt x="54102" y="266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6607302" y="1711452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09" h="54610">
                  <a:moveTo>
                    <a:pt x="26670" y="0"/>
                  </a:moveTo>
                  <a:lnTo>
                    <a:pt x="16394" y="2131"/>
                  </a:lnTo>
                  <a:lnTo>
                    <a:pt x="7905" y="7905"/>
                  </a:lnTo>
                  <a:lnTo>
                    <a:pt x="2131" y="16394"/>
                  </a:lnTo>
                  <a:lnTo>
                    <a:pt x="0" y="26670"/>
                  </a:lnTo>
                  <a:lnTo>
                    <a:pt x="2131" y="37385"/>
                  </a:lnTo>
                  <a:lnTo>
                    <a:pt x="7905" y="46100"/>
                  </a:lnTo>
                  <a:lnTo>
                    <a:pt x="16394" y="51958"/>
                  </a:lnTo>
                  <a:lnTo>
                    <a:pt x="26670" y="54102"/>
                  </a:lnTo>
                  <a:lnTo>
                    <a:pt x="37385" y="51958"/>
                  </a:lnTo>
                  <a:lnTo>
                    <a:pt x="46101" y="46101"/>
                  </a:lnTo>
                  <a:lnTo>
                    <a:pt x="51958" y="37385"/>
                  </a:lnTo>
                  <a:lnTo>
                    <a:pt x="54102" y="26670"/>
                  </a:lnTo>
                  <a:lnTo>
                    <a:pt x="51958" y="16394"/>
                  </a:lnTo>
                  <a:lnTo>
                    <a:pt x="46101" y="7905"/>
                  </a:lnTo>
                  <a:lnTo>
                    <a:pt x="37385" y="2131"/>
                  </a:lnTo>
                  <a:lnTo>
                    <a:pt x="2667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6047994" y="1018793"/>
              <a:ext cx="565785" cy="81915"/>
            </a:xfrm>
            <a:custGeom>
              <a:avLst/>
              <a:gdLst/>
              <a:ahLst/>
              <a:cxnLst/>
              <a:rect l="l" t="t" r="r" b="b"/>
              <a:pathLst>
                <a:path w="565784" h="81915">
                  <a:moveTo>
                    <a:pt x="565403" y="8153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6640068" y="1133093"/>
              <a:ext cx="0" cy="577850"/>
            </a:xfrm>
            <a:custGeom>
              <a:avLst/>
              <a:gdLst/>
              <a:ahLst/>
              <a:cxnLst/>
              <a:rect l="l" t="t" r="r" b="b"/>
              <a:pathLst>
                <a:path h="577850">
                  <a:moveTo>
                    <a:pt x="0" y="0"/>
                  </a:moveTo>
                  <a:lnTo>
                    <a:pt x="0" y="57759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6613398" y="107289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09" h="54609">
                  <a:moveTo>
                    <a:pt x="54101" y="27432"/>
                  </a:moveTo>
                  <a:lnTo>
                    <a:pt x="51970" y="16716"/>
                  </a:lnTo>
                  <a:lnTo>
                    <a:pt x="46196" y="8001"/>
                  </a:lnTo>
                  <a:lnTo>
                    <a:pt x="37707" y="2143"/>
                  </a:lnTo>
                  <a:lnTo>
                    <a:pt x="27431" y="0"/>
                  </a:lnTo>
                  <a:lnTo>
                    <a:pt x="16716" y="2143"/>
                  </a:lnTo>
                  <a:lnTo>
                    <a:pt x="8000" y="8001"/>
                  </a:lnTo>
                  <a:lnTo>
                    <a:pt x="2143" y="16716"/>
                  </a:lnTo>
                  <a:lnTo>
                    <a:pt x="0" y="27432"/>
                  </a:lnTo>
                  <a:lnTo>
                    <a:pt x="2143" y="37707"/>
                  </a:lnTo>
                  <a:lnTo>
                    <a:pt x="8000" y="46196"/>
                  </a:lnTo>
                  <a:lnTo>
                    <a:pt x="16716" y="51970"/>
                  </a:lnTo>
                  <a:lnTo>
                    <a:pt x="27431" y="54102"/>
                  </a:lnTo>
                  <a:lnTo>
                    <a:pt x="37707" y="51970"/>
                  </a:lnTo>
                  <a:lnTo>
                    <a:pt x="46196" y="46196"/>
                  </a:lnTo>
                  <a:lnTo>
                    <a:pt x="51970" y="37707"/>
                  </a:lnTo>
                  <a:lnTo>
                    <a:pt x="54101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6613398" y="1072895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09" h="54609">
                  <a:moveTo>
                    <a:pt x="27431" y="0"/>
                  </a:moveTo>
                  <a:lnTo>
                    <a:pt x="16716" y="2143"/>
                  </a:lnTo>
                  <a:lnTo>
                    <a:pt x="8000" y="8001"/>
                  </a:lnTo>
                  <a:lnTo>
                    <a:pt x="2143" y="16716"/>
                  </a:lnTo>
                  <a:lnTo>
                    <a:pt x="0" y="27432"/>
                  </a:lnTo>
                  <a:lnTo>
                    <a:pt x="2143" y="37707"/>
                  </a:lnTo>
                  <a:lnTo>
                    <a:pt x="8000" y="46196"/>
                  </a:lnTo>
                  <a:lnTo>
                    <a:pt x="16716" y="51970"/>
                  </a:lnTo>
                  <a:lnTo>
                    <a:pt x="27431" y="54102"/>
                  </a:lnTo>
                  <a:lnTo>
                    <a:pt x="37707" y="51970"/>
                  </a:lnTo>
                  <a:lnTo>
                    <a:pt x="46196" y="46196"/>
                  </a:lnTo>
                  <a:lnTo>
                    <a:pt x="51970" y="37707"/>
                  </a:lnTo>
                  <a:lnTo>
                    <a:pt x="54101" y="27432"/>
                  </a:lnTo>
                  <a:lnTo>
                    <a:pt x="51970" y="16716"/>
                  </a:lnTo>
                  <a:lnTo>
                    <a:pt x="46196" y="8001"/>
                  </a:lnTo>
                  <a:lnTo>
                    <a:pt x="37707" y="2143"/>
                  </a:lnTo>
                  <a:lnTo>
                    <a:pt x="27431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534121" y="1991458"/>
            <a:ext cx="364191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-9" dirty="0">
                <a:latin typeface="Arial"/>
                <a:cs typeface="Arial"/>
              </a:rPr>
              <a:t>Cubic</a:t>
            </a:r>
            <a:endParaRPr sz="1059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267981" y="2572482"/>
            <a:ext cx="896471" cy="921124"/>
            <a:chOff x="5950839" y="2415920"/>
            <a:chExt cx="1016000" cy="1043940"/>
          </a:xfrm>
        </p:grpSpPr>
        <p:sp>
          <p:nvSpPr>
            <p:cNvPr id="32" name="object 32"/>
            <p:cNvSpPr/>
            <p:nvPr/>
          </p:nvSpPr>
          <p:spPr>
            <a:xfrm>
              <a:off x="6273546" y="3201923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60325" h="60325">
                  <a:moveTo>
                    <a:pt x="60197" y="30480"/>
                  </a:moveTo>
                  <a:lnTo>
                    <a:pt x="57911" y="18645"/>
                  </a:lnTo>
                  <a:lnTo>
                    <a:pt x="51625" y="8953"/>
                  </a:lnTo>
                  <a:lnTo>
                    <a:pt x="42195" y="2405"/>
                  </a:lnTo>
                  <a:lnTo>
                    <a:pt x="30479" y="0"/>
                  </a:lnTo>
                  <a:lnTo>
                    <a:pt x="18645" y="2405"/>
                  </a:lnTo>
                  <a:lnTo>
                    <a:pt x="8953" y="8953"/>
                  </a:lnTo>
                  <a:lnTo>
                    <a:pt x="2405" y="18645"/>
                  </a:lnTo>
                  <a:lnTo>
                    <a:pt x="0" y="30480"/>
                  </a:lnTo>
                  <a:lnTo>
                    <a:pt x="2405" y="41874"/>
                  </a:lnTo>
                  <a:lnTo>
                    <a:pt x="8953" y="51339"/>
                  </a:lnTo>
                  <a:lnTo>
                    <a:pt x="18645" y="57804"/>
                  </a:lnTo>
                  <a:lnTo>
                    <a:pt x="30479" y="60198"/>
                  </a:lnTo>
                  <a:lnTo>
                    <a:pt x="42195" y="57804"/>
                  </a:lnTo>
                  <a:lnTo>
                    <a:pt x="51625" y="51339"/>
                  </a:lnTo>
                  <a:lnTo>
                    <a:pt x="57911" y="41874"/>
                  </a:lnTo>
                  <a:lnTo>
                    <a:pt x="60197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6273546" y="3201923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60325" h="60325">
                  <a:moveTo>
                    <a:pt x="30479" y="0"/>
                  </a:moveTo>
                  <a:lnTo>
                    <a:pt x="18645" y="2405"/>
                  </a:lnTo>
                  <a:lnTo>
                    <a:pt x="8953" y="8953"/>
                  </a:lnTo>
                  <a:lnTo>
                    <a:pt x="2405" y="18645"/>
                  </a:lnTo>
                  <a:lnTo>
                    <a:pt x="0" y="30480"/>
                  </a:lnTo>
                  <a:lnTo>
                    <a:pt x="2405" y="41874"/>
                  </a:lnTo>
                  <a:lnTo>
                    <a:pt x="8953" y="51339"/>
                  </a:lnTo>
                  <a:lnTo>
                    <a:pt x="18645" y="57804"/>
                  </a:lnTo>
                  <a:lnTo>
                    <a:pt x="30479" y="60198"/>
                  </a:lnTo>
                  <a:lnTo>
                    <a:pt x="42195" y="57804"/>
                  </a:lnTo>
                  <a:lnTo>
                    <a:pt x="51625" y="51339"/>
                  </a:lnTo>
                  <a:lnTo>
                    <a:pt x="57911" y="41874"/>
                  </a:lnTo>
                  <a:lnTo>
                    <a:pt x="60197" y="30480"/>
                  </a:lnTo>
                  <a:lnTo>
                    <a:pt x="57911" y="18645"/>
                  </a:lnTo>
                  <a:lnTo>
                    <a:pt x="51625" y="8953"/>
                  </a:lnTo>
                  <a:lnTo>
                    <a:pt x="42195" y="2405"/>
                  </a:lnTo>
                  <a:lnTo>
                    <a:pt x="30479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6304026" y="3233927"/>
              <a:ext cx="622935" cy="6350"/>
            </a:xfrm>
            <a:custGeom>
              <a:avLst/>
              <a:gdLst/>
              <a:ahLst/>
              <a:cxnLst/>
              <a:rect l="l" t="t" r="r" b="b"/>
              <a:pathLst>
                <a:path w="622934" h="6350">
                  <a:moveTo>
                    <a:pt x="622553" y="609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6905244" y="3201923"/>
              <a:ext cx="60960" cy="60325"/>
            </a:xfrm>
            <a:custGeom>
              <a:avLst/>
              <a:gdLst/>
              <a:ahLst/>
              <a:cxnLst/>
              <a:rect l="l" t="t" r="r" b="b"/>
              <a:pathLst>
                <a:path w="60959" h="60325">
                  <a:moveTo>
                    <a:pt x="60959" y="30480"/>
                  </a:moveTo>
                  <a:lnTo>
                    <a:pt x="58554" y="18645"/>
                  </a:lnTo>
                  <a:lnTo>
                    <a:pt x="52006" y="8953"/>
                  </a:lnTo>
                  <a:lnTo>
                    <a:pt x="42314" y="2405"/>
                  </a:lnTo>
                  <a:lnTo>
                    <a:pt x="30479" y="0"/>
                  </a:lnTo>
                  <a:lnTo>
                    <a:pt x="18645" y="2405"/>
                  </a:lnTo>
                  <a:lnTo>
                    <a:pt x="8953" y="8953"/>
                  </a:lnTo>
                  <a:lnTo>
                    <a:pt x="2405" y="18645"/>
                  </a:lnTo>
                  <a:lnTo>
                    <a:pt x="0" y="30480"/>
                  </a:lnTo>
                  <a:lnTo>
                    <a:pt x="2405" y="41874"/>
                  </a:lnTo>
                  <a:lnTo>
                    <a:pt x="8953" y="51339"/>
                  </a:lnTo>
                  <a:lnTo>
                    <a:pt x="18645" y="57804"/>
                  </a:lnTo>
                  <a:lnTo>
                    <a:pt x="30479" y="60198"/>
                  </a:lnTo>
                  <a:lnTo>
                    <a:pt x="42314" y="57804"/>
                  </a:lnTo>
                  <a:lnTo>
                    <a:pt x="52006" y="51339"/>
                  </a:lnTo>
                  <a:lnTo>
                    <a:pt x="58554" y="41874"/>
                  </a:lnTo>
                  <a:lnTo>
                    <a:pt x="60959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6905244" y="3201923"/>
              <a:ext cx="60960" cy="60325"/>
            </a:xfrm>
            <a:custGeom>
              <a:avLst/>
              <a:gdLst/>
              <a:ahLst/>
              <a:cxnLst/>
              <a:rect l="l" t="t" r="r" b="b"/>
              <a:pathLst>
                <a:path w="60959" h="60325">
                  <a:moveTo>
                    <a:pt x="30479" y="0"/>
                  </a:moveTo>
                  <a:lnTo>
                    <a:pt x="18645" y="2405"/>
                  </a:lnTo>
                  <a:lnTo>
                    <a:pt x="8953" y="8953"/>
                  </a:lnTo>
                  <a:lnTo>
                    <a:pt x="2405" y="18645"/>
                  </a:lnTo>
                  <a:lnTo>
                    <a:pt x="0" y="30480"/>
                  </a:lnTo>
                  <a:lnTo>
                    <a:pt x="2405" y="41874"/>
                  </a:lnTo>
                  <a:lnTo>
                    <a:pt x="8953" y="51339"/>
                  </a:lnTo>
                  <a:lnTo>
                    <a:pt x="18645" y="57804"/>
                  </a:lnTo>
                  <a:lnTo>
                    <a:pt x="30479" y="60198"/>
                  </a:lnTo>
                  <a:lnTo>
                    <a:pt x="42314" y="57804"/>
                  </a:lnTo>
                  <a:lnTo>
                    <a:pt x="52006" y="51339"/>
                  </a:lnTo>
                  <a:lnTo>
                    <a:pt x="58554" y="41874"/>
                  </a:lnTo>
                  <a:lnTo>
                    <a:pt x="60959" y="30480"/>
                  </a:lnTo>
                  <a:lnTo>
                    <a:pt x="58554" y="18645"/>
                  </a:lnTo>
                  <a:lnTo>
                    <a:pt x="52006" y="8953"/>
                  </a:lnTo>
                  <a:lnTo>
                    <a:pt x="42314" y="2405"/>
                  </a:lnTo>
                  <a:lnTo>
                    <a:pt x="30479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6311646" y="2488691"/>
              <a:ext cx="0" cy="702310"/>
            </a:xfrm>
            <a:custGeom>
              <a:avLst/>
              <a:gdLst/>
              <a:ahLst/>
              <a:cxnLst/>
              <a:rect l="l" t="t" r="r" b="b"/>
              <a:pathLst>
                <a:path h="702310">
                  <a:moveTo>
                    <a:pt x="0" y="0"/>
                  </a:moveTo>
                  <a:lnTo>
                    <a:pt x="0" y="701801"/>
                  </a:lnTo>
                </a:path>
              </a:pathLst>
            </a:custGeom>
            <a:ln w="3175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6943344" y="2452115"/>
              <a:ext cx="0" cy="781050"/>
            </a:xfrm>
            <a:custGeom>
              <a:avLst/>
              <a:gdLst/>
              <a:ahLst/>
              <a:cxnLst/>
              <a:rect l="l" t="t" r="r" b="b"/>
              <a:pathLst>
                <a:path h="781050">
                  <a:moveTo>
                    <a:pt x="0" y="0"/>
                  </a:moveTo>
                  <a:lnTo>
                    <a:pt x="0" y="7810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6009894" y="3247643"/>
              <a:ext cx="275590" cy="168910"/>
            </a:xfrm>
            <a:custGeom>
              <a:avLst/>
              <a:gdLst/>
              <a:ahLst/>
              <a:cxnLst/>
              <a:rect l="l" t="t" r="r" b="b"/>
              <a:pathLst>
                <a:path w="275589" h="168910">
                  <a:moveTo>
                    <a:pt x="0" y="168401"/>
                  </a:moveTo>
                  <a:lnTo>
                    <a:pt x="275081" y="0"/>
                  </a:lnTo>
                </a:path>
              </a:pathLst>
            </a:custGeom>
            <a:ln w="3175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0" name="object 40"/>
            <p:cNvSpPr/>
            <p:nvPr/>
          </p:nvSpPr>
          <p:spPr>
            <a:xfrm>
              <a:off x="6642354" y="3254501"/>
              <a:ext cx="273050" cy="168910"/>
            </a:xfrm>
            <a:custGeom>
              <a:avLst/>
              <a:gdLst/>
              <a:ahLst/>
              <a:cxnLst/>
              <a:rect l="l" t="t" r="r" b="b"/>
              <a:pathLst>
                <a:path w="273050" h="168910">
                  <a:moveTo>
                    <a:pt x="0" y="168401"/>
                  </a:moveTo>
                  <a:lnTo>
                    <a:pt x="27279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6273546" y="2416301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60325" h="60325">
                  <a:moveTo>
                    <a:pt x="60197" y="29718"/>
                  </a:moveTo>
                  <a:lnTo>
                    <a:pt x="57911" y="18323"/>
                  </a:lnTo>
                  <a:lnTo>
                    <a:pt x="51625" y="8858"/>
                  </a:lnTo>
                  <a:lnTo>
                    <a:pt x="42195" y="2393"/>
                  </a:lnTo>
                  <a:lnTo>
                    <a:pt x="30479" y="0"/>
                  </a:lnTo>
                  <a:lnTo>
                    <a:pt x="18645" y="2393"/>
                  </a:lnTo>
                  <a:lnTo>
                    <a:pt x="8953" y="8858"/>
                  </a:lnTo>
                  <a:lnTo>
                    <a:pt x="2405" y="18323"/>
                  </a:lnTo>
                  <a:lnTo>
                    <a:pt x="0" y="29718"/>
                  </a:lnTo>
                  <a:lnTo>
                    <a:pt x="2405" y="41552"/>
                  </a:lnTo>
                  <a:lnTo>
                    <a:pt x="8953" y="51244"/>
                  </a:lnTo>
                  <a:lnTo>
                    <a:pt x="18645" y="57792"/>
                  </a:lnTo>
                  <a:lnTo>
                    <a:pt x="30479" y="60198"/>
                  </a:lnTo>
                  <a:lnTo>
                    <a:pt x="42195" y="57792"/>
                  </a:lnTo>
                  <a:lnTo>
                    <a:pt x="51625" y="51244"/>
                  </a:lnTo>
                  <a:lnTo>
                    <a:pt x="57911" y="41552"/>
                  </a:lnTo>
                  <a:lnTo>
                    <a:pt x="60197" y="297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2" name="object 42"/>
            <p:cNvSpPr/>
            <p:nvPr/>
          </p:nvSpPr>
          <p:spPr>
            <a:xfrm>
              <a:off x="6273546" y="2416301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60325" h="60325">
                  <a:moveTo>
                    <a:pt x="30479" y="0"/>
                  </a:moveTo>
                  <a:lnTo>
                    <a:pt x="18645" y="2393"/>
                  </a:lnTo>
                  <a:lnTo>
                    <a:pt x="8953" y="8858"/>
                  </a:lnTo>
                  <a:lnTo>
                    <a:pt x="2405" y="18323"/>
                  </a:lnTo>
                  <a:lnTo>
                    <a:pt x="0" y="29718"/>
                  </a:lnTo>
                  <a:lnTo>
                    <a:pt x="2405" y="41552"/>
                  </a:lnTo>
                  <a:lnTo>
                    <a:pt x="8953" y="51244"/>
                  </a:lnTo>
                  <a:lnTo>
                    <a:pt x="18645" y="57792"/>
                  </a:lnTo>
                  <a:lnTo>
                    <a:pt x="30479" y="60198"/>
                  </a:lnTo>
                  <a:lnTo>
                    <a:pt x="42195" y="57792"/>
                  </a:lnTo>
                  <a:lnTo>
                    <a:pt x="51625" y="51244"/>
                  </a:lnTo>
                  <a:lnTo>
                    <a:pt x="57911" y="41552"/>
                  </a:lnTo>
                  <a:lnTo>
                    <a:pt x="60197" y="29718"/>
                  </a:lnTo>
                  <a:lnTo>
                    <a:pt x="57911" y="18323"/>
                  </a:lnTo>
                  <a:lnTo>
                    <a:pt x="51625" y="8858"/>
                  </a:lnTo>
                  <a:lnTo>
                    <a:pt x="42195" y="2393"/>
                  </a:lnTo>
                  <a:lnTo>
                    <a:pt x="30479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3" name="object 43"/>
            <p:cNvSpPr/>
            <p:nvPr/>
          </p:nvSpPr>
          <p:spPr>
            <a:xfrm>
              <a:off x="6294120" y="2447543"/>
              <a:ext cx="647700" cy="6985"/>
            </a:xfrm>
            <a:custGeom>
              <a:avLst/>
              <a:gdLst/>
              <a:ahLst/>
              <a:cxnLst/>
              <a:rect l="l" t="t" r="r" b="b"/>
              <a:pathLst>
                <a:path w="647700" h="6985">
                  <a:moveTo>
                    <a:pt x="647700" y="685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6905244" y="2416301"/>
              <a:ext cx="60960" cy="60325"/>
            </a:xfrm>
            <a:custGeom>
              <a:avLst/>
              <a:gdLst/>
              <a:ahLst/>
              <a:cxnLst/>
              <a:rect l="l" t="t" r="r" b="b"/>
              <a:pathLst>
                <a:path w="60959" h="60325">
                  <a:moveTo>
                    <a:pt x="60959" y="29718"/>
                  </a:moveTo>
                  <a:lnTo>
                    <a:pt x="58554" y="18323"/>
                  </a:lnTo>
                  <a:lnTo>
                    <a:pt x="52006" y="8858"/>
                  </a:lnTo>
                  <a:lnTo>
                    <a:pt x="42314" y="2393"/>
                  </a:lnTo>
                  <a:lnTo>
                    <a:pt x="30479" y="0"/>
                  </a:lnTo>
                  <a:lnTo>
                    <a:pt x="18645" y="2393"/>
                  </a:lnTo>
                  <a:lnTo>
                    <a:pt x="8953" y="8858"/>
                  </a:lnTo>
                  <a:lnTo>
                    <a:pt x="2405" y="18323"/>
                  </a:lnTo>
                  <a:lnTo>
                    <a:pt x="0" y="29718"/>
                  </a:lnTo>
                  <a:lnTo>
                    <a:pt x="2405" y="41552"/>
                  </a:lnTo>
                  <a:lnTo>
                    <a:pt x="8953" y="51244"/>
                  </a:lnTo>
                  <a:lnTo>
                    <a:pt x="18645" y="57792"/>
                  </a:lnTo>
                  <a:lnTo>
                    <a:pt x="30479" y="60198"/>
                  </a:lnTo>
                  <a:lnTo>
                    <a:pt x="42314" y="57792"/>
                  </a:lnTo>
                  <a:lnTo>
                    <a:pt x="52006" y="51244"/>
                  </a:lnTo>
                  <a:lnTo>
                    <a:pt x="58554" y="41552"/>
                  </a:lnTo>
                  <a:lnTo>
                    <a:pt x="60959" y="297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5" name="object 45"/>
            <p:cNvSpPr/>
            <p:nvPr/>
          </p:nvSpPr>
          <p:spPr>
            <a:xfrm>
              <a:off x="6905244" y="2416301"/>
              <a:ext cx="60960" cy="60325"/>
            </a:xfrm>
            <a:custGeom>
              <a:avLst/>
              <a:gdLst/>
              <a:ahLst/>
              <a:cxnLst/>
              <a:rect l="l" t="t" r="r" b="b"/>
              <a:pathLst>
                <a:path w="60959" h="60325">
                  <a:moveTo>
                    <a:pt x="30479" y="0"/>
                  </a:moveTo>
                  <a:lnTo>
                    <a:pt x="18645" y="2393"/>
                  </a:lnTo>
                  <a:lnTo>
                    <a:pt x="8953" y="8858"/>
                  </a:lnTo>
                  <a:lnTo>
                    <a:pt x="2405" y="18323"/>
                  </a:lnTo>
                  <a:lnTo>
                    <a:pt x="0" y="29718"/>
                  </a:lnTo>
                  <a:lnTo>
                    <a:pt x="2405" y="41552"/>
                  </a:lnTo>
                  <a:lnTo>
                    <a:pt x="8953" y="51244"/>
                  </a:lnTo>
                  <a:lnTo>
                    <a:pt x="18645" y="57792"/>
                  </a:lnTo>
                  <a:lnTo>
                    <a:pt x="30479" y="60198"/>
                  </a:lnTo>
                  <a:lnTo>
                    <a:pt x="42314" y="57792"/>
                  </a:lnTo>
                  <a:lnTo>
                    <a:pt x="52006" y="51244"/>
                  </a:lnTo>
                  <a:lnTo>
                    <a:pt x="58554" y="41552"/>
                  </a:lnTo>
                  <a:lnTo>
                    <a:pt x="60959" y="29718"/>
                  </a:lnTo>
                  <a:lnTo>
                    <a:pt x="58554" y="18323"/>
                  </a:lnTo>
                  <a:lnTo>
                    <a:pt x="52006" y="8858"/>
                  </a:lnTo>
                  <a:lnTo>
                    <a:pt x="42314" y="2393"/>
                  </a:lnTo>
                  <a:lnTo>
                    <a:pt x="30479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6" name="object 46"/>
            <p:cNvSpPr/>
            <p:nvPr/>
          </p:nvSpPr>
          <p:spPr>
            <a:xfrm>
              <a:off x="5951220" y="3398519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60">
                  <a:moveTo>
                    <a:pt x="60959" y="30480"/>
                  </a:moveTo>
                  <a:lnTo>
                    <a:pt x="58554" y="18645"/>
                  </a:lnTo>
                  <a:lnTo>
                    <a:pt x="52006" y="8953"/>
                  </a:lnTo>
                  <a:lnTo>
                    <a:pt x="42314" y="2405"/>
                  </a:lnTo>
                  <a:lnTo>
                    <a:pt x="30479" y="0"/>
                  </a:lnTo>
                  <a:lnTo>
                    <a:pt x="18645" y="2405"/>
                  </a:lnTo>
                  <a:lnTo>
                    <a:pt x="8953" y="8953"/>
                  </a:lnTo>
                  <a:lnTo>
                    <a:pt x="2405" y="18645"/>
                  </a:lnTo>
                  <a:lnTo>
                    <a:pt x="0" y="30480"/>
                  </a:lnTo>
                  <a:lnTo>
                    <a:pt x="2405" y="42314"/>
                  </a:lnTo>
                  <a:lnTo>
                    <a:pt x="8953" y="52006"/>
                  </a:lnTo>
                  <a:lnTo>
                    <a:pt x="18645" y="58554"/>
                  </a:lnTo>
                  <a:lnTo>
                    <a:pt x="30479" y="60960"/>
                  </a:lnTo>
                  <a:lnTo>
                    <a:pt x="42314" y="58554"/>
                  </a:lnTo>
                  <a:lnTo>
                    <a:pt x="52006" y="52006"/>
                  </a:lnTo>
                  <a:lnTo>
                    <a:pt x="58554" y="42314"/>
                  </a:lnTo>
                  <a:lnTo>
                    <a:pt x="60959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7" name="object 47"/>
            <p:cNvSpPr/>
            <p:nvPr/>
          </p:nvSpPr>
          <p:spPr>
            <a:xfrm>
              <a:off x="5951220" y="3398519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60">
                  <a:moveTo>
                    <a:pt x="30479" y="0"/>
                  </a:moveTo>
                  <a:lnTo>
                    <a:pt x="18645" y="2405"/>
                  </a:lnTo>
                  <a:lnTo>
                    <a:pt x="8953" y="8953"/>
                  </a:lnTo>
                  <a:lnTo>
                    <a:pt x="2405" y="18645"/>
                  </a:lnTo>
                  <a:lnTo>
                    <a:pt x="0" y="30480"/>
                  </a:lnTo>
                  <a:lnTo>
                    <a:pt x="2405" y="42314"/>
                  </a:lnTo>
                  <a:lnTo>
                    <a:pt x="8953" y="52006"/>
                  </a:lnTo>
                  <a:lnTo>
                    <a:pt x="18645" y="58554"/>
                  </a:lnTo>
                  <a:lnTo>
                    <a:pt x="30479" y="60960"/>
                  </a:lnTo>
                  <a:lnTo>
                    <a:pt x="42314" y="58554"/>
                  </a:lnTo>
                  <a:lnTo>
                    <a:pt x="52006" y="52006"/>
                  </a:lnTo>
                  <a:lnTo>
                    <a:pt x="58554" y="42314"/>
                  </a:lnTo>
                  <a:lnTo>
                    <a:pt x="60959" y="30480"/>
                  </a:lnTo>
                  <a:lnTo>
                    <a:pt x="58554" y="18645"/>
                  </a:lnTo>
                  <a:lnTo>
                    <a:pt x="52006" y="8953"/>
                  </a:lnTo>
                  <a:lnTo>
                    <a:pt x="42314" y="2405"/>
                  </a:lnTo>
                  <a:lnTo>
                    <a:pt x="30479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8" name="object 48"/>
            <p:cNvSpPr/>
            <p:nvPr/>
          </p:nvSpPr>
          <p:spPr>
            <a:xfrm>
              <a:off x="5987796" y="3427475"/>
              <a:ext cx="626110" cy="9525"/>
            </a:xfrm>
            <a:custGeom>
              <a:avLst/>
              <a:gdLst/>
              <a:ahLst/>
              <a:cxnLst/>
              <a:rect l="l" t="t" r="r" b="b"/>
              <a:pathLst>
                <a:path w="626109" h="9525">
                  <a:moveTo>
                    <a:pt x="625601" y="914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9" name="object 49"/>
            <p:cNvSpPr/>
            <p:nvPr/>
          </p:nvSpPr>
          <p:spPr>
            <a:xfrm>
              <a:off x="6583680" y="3398519"/>
              <a:ext cx="60325" cy="60960"/>
            </a:xfrm>
            <a:custGeom>
              <a:avLst/>
              <a:gdLst/>
              <a:ahLst/>
              <a:cxnLst/>
              <a:rect l="l" t="t" r="r" b="b"/>
              <a:pathLst>
                <a:path w="60325" h="60960">
                  <a:moveTo>
                    <a:pt x="60198" y="30480"/>
                  </a:moveTo>
                  <a:lnTo>
                    <a:pt x="57792" y="18645"/>
                  </a:lnTo>
                  <a:lnTo>
                    <a:pt x="51244" y="8953"/>
                  </a:lnTo>
                  <a:lnTo>
                    <a:pt x="41552" y="2405"/>
                  </a:lnTo>
                  <a:lnTo>
                    <a:pt x="29718" y="0"/>
                  </a:lnTo>
                  <a:lnTo>
                    <a:pt x="18002" y="2405"/>
                  </a:lnTo>
                  <a:lnTo>
                    <a:pt x="8572" y="8953"/>
                  </a:lnTo>
                  <a:lnTo>
                    <a:pt x="2286" y="18645"/>
                  </a:lnTo>
                  <a:lnTo>
                    <a:pt x="0" y="30480"/>
                  </a:lnTo>
                  <a:lnTo>
                    <a:pt x="2286" y="42314"/>
                  </a:lnTo>
                  <a:lnTo>
                    <a:pt x="8572" y="52006"/>
                  </a:lnTo>
                  <a:lnTo>
                    <a:pt x="18002" y="58554"/>
                  </a:lnTo>
                  <a:lnTo>
                    <a:pt x="29718" y="60960"/>
                  </a:lnTo>
                  <a:lnTo>
                    <a:pt x="41552" y="58554"/>
                  </a:lnTo>
                  <a:lnTo>
                    <a:pt x="51244" y="52006"/>
                  </a:lnTo>
                  <a:lnTo>
                    <a:pt x="57792" y="42314"/>
                  </a:lnTo>
                  <a:lnTo>
                    <a:pt x="60198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0" name="object 50"/>
            <p:cNvSpPr/>
            <p:nvPr/>
          </p:nvSpPr>
          <p:spPr>
            <a:xfrm>
              <a:off x="6583680" y="3398519"/>
              <a:ext cx="60325" cy="60960"/>
            </a:xfrm>
            <a:custGeom>
              <a:avLst/>
              <a:gdLst/>
              <a:ahLst/>
              <a:cxnLst/>
              <a:rect l="l" t="t" r="r" b="b"/>
              <a:pathLst>
                <a:path w="60325" h="60960">
                  <a:moveTo>
                    <a:pt x="29718" y="0"/>
                  </a:moveTo>
                  <a:lnTo>
                    <a:pt x="18002" y="2405"/>
                  </a:lnTo>
                  <a:lnTo>
                    <a:pt x="8572" y="8953"/>
                  </a:lnTo>
                  <a:lnTo>
                    <a:pt x="2286" y="18645"/>
                  </a:lnTo>
                  <a:lnTo>
                    <a:pt x="0" y="30480"/>
                  </a:lnTo>
                  <a:lnTo>
                    <a:pt x="2286" y="42314"/>
                  </a:lnTo>
                  <a:lnTo>
                    <a:pt x="8572" y="52006"/>
                  </a:lnTo>
                  <a:lnTo>
                    <a:pt x="18002" y="58554"/>
                  </a:lnTo>
                  <a:lnTo>
                    <a:pt x="29718" y="60960"/>
                  </a:lnTo>
                  <a:lnTo>
                    <a:pt x="41552" y="58554"/>
                  </a:lnTo>
                  <a:lnTo>
                    <a:pt x="51244" y="52006"/>
                  </a:lnTo>
                  <a:lnTo>
                    <a:pt x="57792" y="42314"/>
                  </a:lnTo>
                  <a:lnTo>
                    <a:pt x="60198" y="30480"/>
                  </a:lnTo>
                  <a:lnTo>
                    <a:pt x="57792" y="18645"/>
                  </a:lnTo>
                  <a:lnTo>
                    <a:pt x="51244" y="8953"/>
                  </a:lnTo>
                  <a:lnTo>
                    <a:pt x="41552" y="2405"/>
                  </a:lnTo>
                  <a:lnTo>
                    <a:pt x="29718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1" name="object 51"/>
            <p:cNvSpPr/>
            <p:nvPr/>
          </p:nvSpPr>
          <p:spPr>
            <a:xfrm>
              <a:off x="6009894" y="2460497"/>
              <a:ext cx="275590" cy="170180"/>
            </a:xfrm>
            <a:custGeom>
              <a:avLst/>
              <a:gdLst/>
              <a:ahLst/>
              <a:cxnLst/>
              <a:rect l="l" t="t" r="r" b="b"/>
              <a:pathLst>
                <a:path w="275589" h="170180">
                  <a:moveTo>
                    <a:pt x="0" y="169925"/>
                  </a:moveTo>
                  <a:lnTo>
                    <a:pt x="27508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2" name="object 52"/>
            <p:cNvSpPr/>
            <p:nvPr/>
          </p:nvSpPr>
          <p:spPr>
            <a:xfrm>
              <a:off x="6642354" y="2468879"/>
              <a:ext cx="273050" cy="167640"/>
            </a:xfrm>
            <a:custGeom>
              <a:avLst/>
              <a:gdLst/>
              <a:ahLst/>
              <a:cxnLst/>
              <a:rect l="l" t="t" r="r" b="b"/>
              <a:pathLst>
                <a:path w="273050" h="167639">
                  <a:moveTo>
                    <a:pt x="0" y="167639"/>
                  </a:moveTo>
                  <a:lnTo>
                    <a:pt x="27279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3" name="object 53"/>
            <p:cNvSpPr/>
            <p:nvPr/>
          </p:nvSpPr>
          <p:spPr>
            <a:xfrm>
              <a:off x="5983224" y="2641091"/>
              <a:ext cx="0" cy="788035"/>
            </a:xfrm>
            <a:custGeom>
              <a:avLst/>
              <a:gdLst/>
              <a:ahLst/>
              <a:cxnLst/>
              <a:rect l="l" t="t" r="r" b="b"/>
              <a:pathLst>
                <a:path h="788035">
                  <a:moveTo>
                    <a:pt x="0" y="0"/>
                  </a:moveTo>
                  <a:lnTo>
                    <a:pt x="0" y="78790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4" name="object 54"/>
            <p:cNvSpPr/>
            <p:nvPr/>
          </p:nvSpPr>
          <p:spPr>
            <a:xfrm>
              <a:off x="6613398" y="2641091"/>
              <a:ext cx="0" cy="753110"/>
            </a:xfrm>
            <a:custGeom>
              <a:avLst/>
              <a:gdLst/>
              <a:ahLst/>
              <a:cxnLst/>
              <a:rect l="l" t="t" r="r" b="b"/>
              <a:pathLst>
                <a:path h="753110">
                  <a:moveTo>
                    <a:pt x="0" y="0"/>
                  </a:moveTo>
                  <a:lnTo>
                    <a:pt x="0" y="75285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5" name="object 55"/>
            <p:cNvSpPr/>
            <p:nvPr/>
          </p:nvSpPr>
          <p:spPr>
            <a:xfrm>
              <a:off x="5951220" y="2612897"/>
              <a:ext cx="60960" cy="60325"/>
            </a:xfrm>
            <a:custGeom>
              <a:avLst/>
              <a:gdLst/>
              <a:ahLst/>
              <a:cxnLst/>
              <a:rect l="l" t="t" r="r" b="b"/>
              <a:pathLst>
                <a:path w="60960" h="60325">
                  <a:moveTo>
                    <a:pt x="60959" y="30480"/>
                  </a:moveTo>
                  <a:lnTo>
                    <a:pt x="58554" y="18645"/>
                  </a:lnTo>
                  <a:lnTo>
                    <a:pt x="52006" y="8953"/>
                  </a:lnTo>
                  <a:lnTo>
                    <a:pt x="42314" y="2405"/>
                  </a:lnTo>
                  <a:lnTo>
                    <a:pt x="30479" y="0"/>
                  </a:lnTo>
                  <a:lnTo>
                    <a:pt x="18645" y="2405"/>
                  </a:lnTo>
                  <a:lnTo>
                    <a:pt x="8953" y="8953"/>
                  </a:lnTo>
                  <a:lnTo>
                    <a:pt x="2405" y="18645"/>
                  </a:lnTo>
                  <a:lnTo>
                    <a:pt x="0" y="30480"/>
                  </a:lnTo>
                  <a:lnTo>
                    <a:pt x="2405" y="42195"/>
                  </a:lnTo>
                  <a:lnTo>
                    <a:pt x="8953" y="51625"/>
                  </a:lnTo>
                  <a:lnTo>
                    <a:pt x="18645" y="57912"/>
                  </a:lnTo>
                  <a:lnTo>
                    <a:pt x="30479" y="60198"/>
                  </a:lnTo>
                  <a:lnTo>
                    <a:pt x="42314" y="57912"/>
                  </a:lnTo>
                  <a:lnTo>
                    <a:pt x="52006" y="51625"/>
                  </a:lnTo>
                  <a:lnTo>
                    <a:pt x="58554" y="42195"/>
                  </a:lnTo>
                  <a:lnTo>
                    <a:pt x="60959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6" name="object 56"/>
            <p:cNvSpPr/>
            <p:nvPr/>
          </p:nvSpPr>
          <p:spPr>
            <a:xfrm>
              <a:off x="5951220" y="2612897"/>
              <a:ext cx="60960" cy="60325"/>
            </a:xfrm>
            <a:custGeom>
              <a:avLst/>
              <a:gdLst/>
              <a:ahLst/>
              <a:cxnLst/>
              <a:rect l="l" t="t" r="r" b="b"/>
              <a:pathLst>
                <a:path w="60960" h="60325">
                  <a:moveTo>
                    <a:pt x="30479" y="0"/>
                  </a:moveTo>
                  <a:lnTo>
                    <a:pt x="18645" y="2405"/>
                  </a:lnTo>
                  <a:lnTo>
                    <a:pt x="8953" y="8953"/>
                  </a:lnTo>
                  <a:lnTo>
                    <a:pt x="2405" y="18645"/>
                  </a:lnTo>
                  <a:lnTo>
                    <a:pt x="0" y="30480"/>
                  </a:lnTo>
                  <a:lnTo>
                    <a:pt x="2405" y="42195"/>
                  </a:lnTo>
                  <a:lnTo>
                    <a:pt x="8953" y="51625"/>
                  </a:lnTo>
                  <a:lnTo>
                    <a:pt x="18645" y="57912"/>
                  </a:lnTo>
                  <a:lnTo>
                    <a:pt x="30479" y="60198"/>
                  </a:lnTo>
                  <a:lnTo>
                    <a:pt x="42314" y="57912"/>
                  </a:lnTo>
                  <a:lnTo>
                    <a:pt x="52006" y="51625"/>
                  </a:lnTo>
                  <a:lnTo>
                    <a:pt x="58554" y="42195"/>
                  </a:lnTo>
                  <a:lnTo>
                    <a:pt x="60959" y="30480"/>
                  </a:lnTo>
                  <a:lnTo>
                    <a:pt x="58554" y="18645"/>
                  </a:lnTo>
                  <a:lnTo>
                    <a:pt x="52006" y="8953"/>
                  </a:lnTo>
                  <a:lnTo>
                    <a:pt x="42314" y="2405"/>
                  </a:lnTo>
                  <a:lnTo>
                    <a:pt x="30479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7" name="object 57"/>
            <p:cNvSpPr/>
            <p:nvPr/>
          </p:nvSpPr>
          <p:spPr>
            <a:xfrm>
              <a:off x="5970270" y="2641853"/>
              <a:ext cx="653415" cy="9525"/>
            </a:xfrm>
            <a:custGeom>
              <a:avLst/>
              <a:gdLst/>
              <a:ahLst/>
              <a:cxnLst/>
              <a:rect l="l" t="t" r="r" b="b"/>
              <a:pathLst>
                <a:path w="653415" h="9525">
                  <a:moveTo>
                    <a:pt x="653034" y="914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8" name="object 58"/>
            <p:cNvSpPr/>
            <p:nvPr/>
          </p:nvSpPr>
          <p:spPr>
            <a:xfrm>
              <a:off x="6583680" y="2612897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60325" h="60325">
                  <a:moveTo>
                    <a:pt x="60198" y="30480"/>
                  </a:moveTo>
                  <a:lnTo>
                    <a:pt x="57792" y="18645"/>
                  </a:lnTo>
                  <a:lnTo>
                    <a:pt x="51244" y="8953"/>
                  </a:lnTo>
                  <a:lnTo>
                    <a:pt x="41552" y="2405"/>
                  </a:lnTo>
                  <a:lnTo>
                    <a:pt x="29718" y="0"/>
                  </a:lnTo>
                  <a:lnTo>
                    <a:pt x="18002" y="2405"/>
                  </a:lnTo>
                  <a:lnTo>
                    <a:pt x="8572" y="8953"/>
                  </a:lnTo>
                  <a:lnTo>
                    <a:pt x="2286" y="18645"/>
                  </a:lnTo>
                  <a:lnTo>
                    <a:pt x="0" y="30480"/>
                  </a:lnTo>
                  <a:lnTo>
                    <a:pt x="2286" y="42195"/>
                  </a:lnTo>
                  <a:lnTo>
                    <a:pt x="8572" y="51625"/>
                  </a:lnTo>
                  <a:lnTo>
                    <a:pt x="18002" y="57912"/>
                  </a:lnTo>
                  <a:lnTo>
                    <a:pt x="29718" y="60198"/>
                  </a:lnTo>
                  <a:lnTo>
                    <a:pt x="41552" y="57912"/>
                  </a:lnTo>
                  <a:lnTo>
                    <a:pt x="51244" y="51625"/>
                  </a:lnTo>
                  <a:lnTo>
                    <a:pt x="57792" y="42195"/>
                  </a:lnTo>
                  <a:lnTo>
                    <a:pt x="60198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9" name="object 59"/>
            <p:cNvSpPr/>
            <p:nvPr/>
          </p:nvSpPr>
          <p:spPr>
            <a:xfrm>
              <a:off x="6583680" y="2612897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60325" h="60325">
                  <a:moveTo>
                    <a:pt x="29718" y="0"/>
                  </a:moveTo>
                  <a:lnTo>
                    <a:pt x="18002" y="2405"/>
                  </a:lnTo>
                  <a:lnTo>
                    <a:pt x="8572" y="8953"/>
                  </a:lnTo>
                  <a:lnTo>
                    <a:pt x="2286" y="18645"/>
                  </a:lnTo>
                  <a:lnTo>
                    <a:pt x="0" y="30480"/>
                  </a:lnTo>
                  <a:lnTo>
                    <a:pt x="2286" y="42195"/>
                  </a:lnTo>
                  <a:lnTo>
                    <a:pt x="8572" y="51625"/>
                  </a:lnTo>
                  <a:lnTo>
                    <a:pt x="18002" y="57912"/>
                  </a:lnTo>
                  <a:lnTo>
                    <a:pt x="29718" y="60198"/>
                  </a:lnTo>
                  <a:lnTo>
                    <a:pt x="41552" y="57912"/>
                  </a:lnTo>
                  <a:lnTo>
                    <a:pt x="51244" y="51625"/>
                  </a:lnTo>
                  <a:lnTo>
                    <a:pt x="57792" y="42195"/>
                  </a:lnTo>
                  <a:lnTo>
                    <a:pt x="60198" y="30480"/>
                  </a:lnTo>
                  <a:lnTo>
                    <a:pt x="57792" y="18645"/>
                  </a:lnTo>
                  <a:lnTo>
                    <a:pt x="51244" y="8953"/>
                  </a:lnTo>
                  <a:lnTo>
                    <a:pt x="41552" y="2405"/>
                  </a:lnTo>
                  <a:lnTo>
                    <a:pt x="29718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5385530" y="3492822"/>
            <a:ext cx="66170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-9" dirty="0">
                <a:latin typeface="Arial"/>
                <a:cs typeface="Arial"/>
              </a:rPr>
              <a:t>Hexagonal</a:t>
            </a:r>
            <a:endParaRPr sz="1059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589253" y="3295150"/>
            <a:ext cx="252693" cy="1470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882" spc="-18" dirty="0">
                <a:latin typeface="Arial"/>
                <a:cs typeface="Arial"/>
              </a:rPr>
              <a:t>120°</a:t>
            </a:r>
            <a:endParaRPr sz="882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5313028" y="3870796"/>
            <a:ext cx="807943" cy="1107701"/>
            <a:chOff x="6001892" y="3887342"/>
            <a:chExt cx="915669" cy="1255395"/>
          </a:xfrm>
        </p:grpSpPr>
        <p:pic>
          <p:nvPicPr>
            <p:cNvPr id="63" name="object 6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6870" y="4876418"/>
              <a:ext cx="75437" cy="75437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248399" y="3970019"/>
              <a:ext cx="593725" cy="988060"/>
            </a:xfrm>
            <a:custGeom>
              <a:avLst/>
              <a:gdLst/>
              <a:ahLst/>
              <a:cxnLst/>
              <a:rect l="l" t="t" r="r" b="b"/>
              <a:pathLst>
                <a:path w="593725" h="988060">
                  <a:moveTo>
                    <a:pt x="593598" y="987551"/>
                  </a:moveTo>
                  <a:lnTo>
                    <a:pt x="41148" y="946403"/>
                  </a:lnTo>
                </a:path>
                <a:path w="593725" h="988060">
                  <a:moveTo>
                    <a:pt x="0" y="0"/>
                  </a:moveTo>
                  <a:lnTo>
                    <a:pt x="0" y="906779"/>
                  </a:lnTo>
                </a:path>
              </a:pathLst>
            </a:custGeom>
            <a:ln w="3175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65" name="object 6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1616" y="4923662"/>
              <a:ext cx="75438" cy="7543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6870" y="3887342"/>
              <a:ext cx="75437" cy="7543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056375" y="4924043"/>
              <a:ext cx="177800" cy="128905"/>
            </a:xfrm>
            <a:custGeom>
              <a:avLst/>
              <a:gdLst/>
              <a:ahLst/>
              <a:cxnLst/>
              <a:rect l="l" t="t" r="r" b="b"/>
              <a:pathLst>
                <a:path w="177800" h="128904">
                  <a:moveTo>
                    <a:pt x="0" y="128777"/>
                  </a:moveTo>
                  <a:lnTo>
                    <a:pt x="177546" y="0"/>
                  </a:lnTo>
                </a:path>
              </a:pathLst>
            </a:custGeom>
            <a:ln w="3175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8" name="object 68"/>
            <p:cNvSpPr/>
            <p:nvPr/>
          </p:nvSpPr>
          <p:spPr>
            <a:xfrm>
              <a:off x="6883145" y="4017263"/>
              <a:ext cx="0" cy="906780"/>
            </a:xfrm>
            <a:custGeom>
              <a:avLst/>
              <a:gdLst/>
              <a:ahLst/>
              <a:cxnLst/>
              <a:rect l="l" t="t" r="r" b="b"/>
              <a:pathLst>
                <a:path h="906779">
                  <a:moveTo>
                    <a:pt x="0" y="0"/>
                  </a:moveTo>
                  <a:lnTo>
                    <a:pt x="0" y="90678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9" name="object 69"/>
            <p:cNvSpPr/>
            <p:nvPr/>
          </p:nvSpPr>
          <p:spPr>
            <a:xfrm>
              <a:off x="6289547" y="3935729"/>
              <a:ext cx="552450" cy="41275"/>
            </a:xfrm>
            <a:custGeom>
              <a:avLst/>
              <a:gdLst/>
              <a:ahLst/>
              <a:cxnLst/>
              <a:rect l="l" t="t" r="r" b="b"/>
              <a:pathLst>
                <a:path w="552450" h="41275">
                  <a:moveTo>
                    <a:pt x="552450" y="4114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0" name="object 7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1616" y="3935348"/>
              <a:ext cx="75438" cy="74675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691121" y="4972050"/>
              <a:ext cx="178435" cy="121920"/>
            </a:xfrm>
            <a:custGeom>
              <a:avLst/>
              <a:gdLst/>
              <a:ahLst/>
              <a:cxnLst/>
              <a:rect l="l" t="t" r="r" b="b"/>
              <a:pathLst>
                <a:path w="178434" h="121920">
                  <a:moveTo>
                    <a:pt x="0" y="121920"/>
                  </a:moveTo>
                  <a:lnTo>
                    <a:pt x="17830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2" name="object 72"/>
            <p:cNvSpPr/>
            <p:nvPr/>
          </p:nvSpPr>
          <p:spPr>
            <a:xfrm>
              <a:off x="6056375" y="3941825"/>
              <a:ext cx="177800" cy="123825"/>
            </a:xfrm>
            <a:custGeom>
              <a:avLst/>
              <a:gdLst/>
              <a:ahLst/>
              <a:cxnLst/>
              <a:rect l="l" t="t" r="r" b="b"/>
              <a:pathLst>
                <a:path w="177800" h="123825">
                  <a:moveTo>
                    <a:pt x="0" y="123444"/>
                  </a:moveTo>
                  <a:lnTo>
                    <a:pt x="177546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3" name="object 7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1892" y="5018912"/>
              <a:ext cx="75437" cy="75437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084569" y="5061203"/>
              <a:ext cx="552450" cy="40005"/>
            </a:xfrm>
            <a:custGeom>
              <a:avLst/>
              <a:gdLst/>
              <a:ahLst/>
              <a:cxnLst/>
              <a:rect l="l" t="t" r="r" b="b"/>
              <a:pathLst>
                <a:path w="552450" h="40004">
                  <a:moveTo>
                    <a:pt x="552450" y="3962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5" name="object 75"/>
            <p:cNvSpPr/>
            <p:nvPr/>
          </p:nvSpPr>
          <p:spPr>
            <a:xfrm>
              <a:off x="6043421" y="4112513"/>
              <a:ext cx="0" cy="906780"/>
            </a:xfrm>
            <a:custGeom>
              <a:avLst/>
              <a:gdLst/>
              <a:ahLst/>
              <a:cxnLst/>
              <a:rect l="l" t="t" r="r" b="b"/>
              <a:pathLst>
                <a:path h="906779">
                  <a:moveTo>
                    <a:pt x="0" y="0"/>
                  </a:moveTo>
                  <a:lnTo>
                    <a:pt x="0" y="90678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6" name="object 76"/>
            <p:cNvSpPr/>
            <p:nvPr/>
          </p:nvSpPr>
          <p:spPr>
            <a:xfrm>
              <a:off x="6691121" y="3982973"/>
              <a:ext cx="178435" cy="130810"/>
            </a:xfrm>
            <a:custGeom>
              <a:avLst/>
              <a:gdLst/>
              <a:ahLst/>
              <a:cxnLst/>
              <a:rect l="l" t="t" r="r" b="b"/>
              <a:pathLst>
                <a:path w="178434" h="130810">
                  <a:moveTo>
                    <a:pt x="0" y="130301"/>
                  </a:moveTo>
                  <a:lnTo>
                    <a:pt x="17830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7" name="object 7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6638" y="5066918"/>
              <a:ext cx="75438" cy="75437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01892" y="4030598"/>
              <a:ext cx="75437" cy="74675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678167" y="4160519"/>
              <a:ext cx="0" cy="906780"/>
            </a:xfrm>
            <a:custGeom>
              <a:avLst/>
              <a:gdLst/>
              <a:ahLst/>
              <a:cxnLst/>
              <a:rect l="l" t="t" r="r" b="b"/>
              <a:pathLst>
                <a:path h="906779">
                  <a:moveTo>
                    <a:pt x="0" y="0"/>
                  </a:moveTo>
                  <a:lnTo>
                    <a:pt x="0" y="90678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0" name="object 80"/>
            <p:cNvSpPr/>
            <p:nvPr/>
          </p:nvSpPr>
          <p:spPr>
            <a:xfrm>
              <a:off x="6084569" y="4078223"/>
              <a:ext cx="552450" cy="41275"/>
            </a:xfrm>
            <a:custGeom>
              <a:avLst/>
              <a:gdLst/>
              <a:ahLst/>
              <a:cxnLst/>
              <a:rect l="l" t="t" r="r" b="b"/>
              <a:pathLst>
                <a:path w="552450" h="41275">
                  <a:moveTo>
                    <a:pt x="552450" y="4114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81" name="object 8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6638" y="4077842"/>
              <a:ext cx="75438" cy="75437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5384859" y="5004271"/>
            <a:ext cx="662828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-9" dirty="0">
                <a:latin typeface="Arial"/>
                <a:cs typeface="Arial"/>
              </a:rPr>
              <a:t>Tetragonal</a:t>
            </a:r>
            <a:endParaRPr sz="1059">
              <a:latin typeface="Arial"/>
              <a:cs typeface="Arial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5245792" y="5345939"/>
            <a:ext cx="942415" cy="930649"/>
            <a:chOff x="5925692" y="5559171"/>
            <a:chExt cx="1068070" cy="1054735"/>
          </a:xfrm>
        </p:grpSpPr>
        <p:pic>
          <p:nvPicPr>
            <p:cNvPr id="84" name="object 8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8088" y="5973699"/>
              <a:ext cx="72390" cy="80010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6394703" y="6040374"/>
              <a:ext cx="421005" cy="290830"/>
            </a:xfrm>
            <a:custGeom>
              <a:avLst/>
              <a:gdLst/>
              <a:ahLst/>
              <a:cxnLst/>
              <a:rect l="l" t="t" r="r" b="b"/>
              <a:pathLst>
                <a:path w="421004" h="290829">
                  <a:moveTo>
                    <a:pt x="0" y="290322"/>
                  </a:moveTo>
                  <a:lnTo>
                    <a:pt x="420623" y="0"/>
                  </a:lnTo>
                </a:path>
              </a:pathLst>
            </a:custGeom>
            <a:ln w="3175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6" name="object 86"/>
            <p:cNvSpPr/>
            <p:nvPr/>
          </p:nvSpPr>
          <p:spPr>
            <a:xfrm>
              <a:off x="6478523" y="5625846"/>
              <a:ext cx="342900" cy="361950"/>
            </a:xfrm>
            <a:custGeom>
              <a:avLst/>
              <a:gdLst/>
              <a:ahLst/>
              <a:cxnLst/>
              <a:rect l="l" t="t" r="r" b="b"/>
              <a:pathLst>
                <a:path w="342900" h="361950">
                  <a:moveTo>
                    <a:pt x="342900" y="3619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87" name="object 8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1170" y="6309741"/>
              <a:ext cx="73913" cy="8000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13372" y="5559171"/>
              <a:ext cx="73151" cy="73913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5993129" y="5961126"/>
              <a:ext cx="340995" cy="361950"/>
            </a:xfrm>
            <a:custGeom>
              <a:avLst/>
              <a:gdLst/>
              <a:ahLst/>
              <a:cxnLst/>
              <a:rect l="l" t="t" r="r" b="b"/>
              <a:pathLst>
                <a:path w="340995" h="361950">
                  <a:moveTo>
                    <a:pt x="340614" y="3619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0" name="object 90"/>
            <p:cNvSpPr/>
            <p:nvPr/>
          </p:nvSpPr>
          <p:spPr>
            <a:xfrm>
              <a:off x="5999225" y="5618226"/>
              <a:ext cx="421005" cy="296545"/>
            </a:xfrm>
            <a:custGeom>
              <a:avLst/>
              <a:gdLst/>
              <a:ahLst/>
              <a:cxnLst/>
              <a:rect l="l" t="t" r="r" b="b"/>
              <a:pathLst>
                <a:path w="421004" h="296545">
                  <a:moveTo>
                    <a:pt x="0" y="296417"/>
                  </a:moveTo>
                  <a:lnTo>
                    <a:pt x="42062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1" name="object 91"/>
            <p:cNvSpPr/>
            <p:nvPr/>
          </p:nvSpPr>
          <p:spPr>
            <a:xfrm>
              <a:off x="5926073" y="5895594"/>
              <a:ext cx="73660" cy="71755"/>
            </a:xfrm>
            <a:custGeom>
              <a:avLst/>
              <a:gdLst/>
              <a:ahLst/>
              <a:cxnLst/>
              <a:rect l="l" t="t" r="r" b="b"/>
              <a:pathLst>
                <a:path w="73660" h="71754">
                  <a:moveTo>
                    <a:pt x="73151" y="35814"/>
                  </a:moveTo>
                  <a:lnTo>
                    <a:pt x="70223" y="21859"/>
                  </a:lnTo>
                  <a:lnTo>
                    <a:pt x="62293" y="10477"/>
                  </a:lnTo>
                  <a:lnTo>
                    <a:pt x="50649" y="2809"/>
                  </a:lnTo>
                  <a:lnTo>
                    <a:pt x="36575" y="0"/>
                  </a:lnTo>
                  <a:lnTo>
                    <a:pt x="22502" y="2809"/>
                  </a:lnTo>
                  <a:lnTo>
                    <a:pt x="10858" y="10477"/>
                  </a:lnTo>
                  <a:lnTo>
                    <a:pt x="2928" y="21859"/>
                  </a:lnTo>
                  <a:lnTo>
                    <a:pt x="0" y="35814"/>
                  </a:lnTo>
                  <a:lnTo>
                    <a:pt x="2928" y="49768"/>
                  </a:lnTo>
                  <a:lnTo>
                    <a:pt x="10858" y="61150"/>
                  </a:lnTo>
                  <a:lnTo>
                    <a:pt x="22502" y="68818"/>
                  </a:lnTo>
                  <a:lnTo>
                    <a:pt x="36575" y="71628"/>
                  </a:lnTo>
                  <a:lnTo>
                    <a:pt x="50649" y="68818"/>
                  </a:lnTo>
                  <a:lnTo>
                    <a:pt x="62293" y="61150"/>
                  </a:lnTo>
                  <a:lnTo>
                    <a:pt x="70223" y="49768"/>
                  </a:lnTo>
                  <a:lnTo>
                    <a:pt x="73151" y="358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2" name="object 92"/>
            <p:cNvSpPr/>
            <p:nvPr/>
          </p:nvSpPr>
          <p:spPr>
            <a:xfrm>
              <a:off x="5926073" y="5895594"/>
              <a:ext cx="73660" cy="71755"/>
            </a:xfrm>
            <a:custGeom>
              <a:avLst/>
              <a:gdLst/>
              <a:ahLst/>
              <a:cxnLst/>
              <a:rect l="l" t="t" r="r" b="b"/>
              <a:pathLst>
                <a:path w="73660" h="71754">
                  <a:moveTo>
                    <a:pt x="36575" y="0"/>
                  </a:moveTo>
                  <a:lnTo>
                    <a:pt x="22502" y="2809"/>
                  </a:lnTo>
                  <a:lnTo>
                    <a:pt x="10858" y="10477"/>
                  </a:lnTo>
                  <a:lnTo>
                    <a:pt x="2928" y="21859"/>
                  </a:lnTo>
                  <a:lnTo>
                    <a:pt x="0" y="35814"/>
                  </a:lnTo>
                  <a:lnTo>
                    <a:pt x="2928" y="49768"/>
                  </a:lnTo>
                  <a:lnTo>
                    <a:pt x="10858" y="61150"/>
                  </a:lnTo>
                  <a:lnTo>
                    <a:pt x="22502" y="68818"/>
                  </a:lnTo>
                  <a:lnTo>
                    <a:pt x="36575" y="71628"/>
                  </a:lnTo>
                  <a:lnTo>
                    <a:pt x="50649" y="68818"/>
                  </a:lnTo>
                  <a:lnTo>
                    <a:pt x="62293" y="61150"/>
                  </a:lnTo>
                  <a:lnTo>
                    <a:pt x="70223" y="49768"/>
                  </a:lnTo>
                  <a:lnTo>
                    <a:pt x="73151" y="35814"/>
                  </a:lnTo>
                  <a:lnTo>
                    <a:pt x="70223" y="21859"/>
                  </a:lnTo>
                  <a:lnTo>
                    <a:pt x="62293" y="10477"/>
                  </a:lnTo>
                  <a:lnTo>
                    <a:pt x="50649" y="2809"/>
                  </a:lnTo>
                  <a:lnTo>
                    <a:pt x="36575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3" name="object 93"/>
            <p:cNvSpPr/>
            <p:nvPr/>
          </p:nvSpPr>
          <p:spPr>
            <a:xfrm>
              <a:off x="6854951" y="6034278"/>
              <a:ext cx="98425" cy="196850"/>
            </a:xfrm>
            <a:custGeom>
              <a:avLst/>
              <a:gdLst/>
              <a:ahLst/>
              <a:cxnLst/>
              <a:rect l="l" t="t" r="r" b="b"/>
              <a:pathLst>
                <a:path w="98425" h="196850">
                  <a:moveTo>
                    <a:pt x="0" y="0"/>
                  </a:moveTo>
                  <a:lnTo>
                    <a:pt x="98298" y="196595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4" name="object 94"/>
            <p:cNvSpPr/>
            <p:nvPr/>
          </p:nvSpPr>
          <p:spPr>
            <a:xfrm>
              <a:off x="6367271" y="6368796"/>
              <a:ext cx="98425" cy="199390"/>
            </a:xfrm>
            <a:custGeom>
              <a:avLst/>
              <a:gdLst/>
              <a:ahLst/>
              <a:cxnLst/>
              <a:rect l="l" t="t" r="r" b="b"/>
              <a:pathLst>
                <a:path w="98425" h="199390">
                  <a:moveTo>
                    <a:pt x="0" y="0"/>
                  </a:moveTo>
                  <a:lnTo>
                    <a:pt x="98298" y="198882"/>
                  </a:lnTo>
                </a:path>
              </a:pathLst>
            </a:custGeom>
            <a:ln w="3175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5" name="object 95"/>
            <p:cNvSpPr/>
            <p:nvPr/>
          </p:nvSpPr>
          <p:spPr>
            <a:xfrm>
              <a:off x="6459473" y="5612130"/>
              <a:ext cx="98425" cy="198120"/>
            </a:xfrm>
            <a:custGeom>
              <a:avLst/>
              <a:gdLst/>
              <a:ahLst/>
              <a:cxnLst/>
              <a:rect l="l" t="t" r="r" b="b"/>
              <a:pathLst>
                <a:path w="98425" h="198120">
                  <a:moveTo>
                    <a:pt x="0" y="0"/>
                  </a:moveTo>
                  <a:lnTo>
                    <a:pt x="98298" y="1981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6" name="object 96"/>
            <p:cNvSpPr/>
            <p:nvPr/>
          </p:nvSpPr>
          <p:spPr>
            <a:xfrm>
              <a:off x="5971793" y="5948172"/>
              <a:ext cx="99060" cy="197485"/>
            </a:xfrm>
            <a:custGeom>
              <a:avLst/>
              <a:gdLst/>
              <a:ahLst/>
              <a:cxnLst/>
              <a:rect l="l" t="t" r="r" b="b"/>
              <a:pathLst>
                <a:path w="99060" h="197485">
                  <a:moveTo>
                    <a:pt x="0" y="0"/>
                  </a:moveTo>
                  <a:lnTo>
                    <a:pt x="99060" y="19735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7" name="object 97"/>
            <p:cNvSpPr/>
            <p:nvPr/>
          </p:nvSpPr>
          <p:spPr>
            <a:xfrm>
              <a:off x="6919721" y="6205728"/>
              <a:ext cx="73660" cy="71120"/>
            </a:xfrm>
            <a:custGeom>
              <a:avLst/>
              <a:gdLst/>
              <a:ahLst/>
              <a:cxnLst/>
              <a:rect l="l" t="t" r="r" b="b"/>
              <a:pathLst>
                <a:path w="73659" h="71120">
                  <a:moveTo>
                    <a:pt x="73151" y="35814"/>
                  </a:moveTo>
                  <a:lnTo>
                    <a:pt x="70330" y="21859"/>
                  </a:lnTo>
                  <a:lnTo>
                    <a:pt x="62579" y="10477"/>
                  </a:lnTo>
                  <a:lnTo>
                    <a:pt x="50970" y="2809"/>
                  </a:lnTo>
                  <a:lnTo>
                    <a:pt x="36575" y="0"/>
                  </a:lnTo>
                  <a:lnTo>
                    <a:pt x="22502" y="2809"/>
                  </a:lnTo>
                  <a:lnTo>
                    <a:pt x="10858" y="10477"/>
                  </a:lnTo>
                  <a:lnTo>
                    <a:pt x="2928" y="21859"/>
                  </a:lnTo>
                  <a:lnTo>
                    <a:pt x="0" y="35814"/>
                  </a:lnTo>
                  <a:lnTo>
                    <a:pt x="2928" y="49327"/>
                  </a:lnTo>
                  <a:lnTo>
                    <a:pt x="10858" y="60483"/>
                  </a:lnTo>
                  <a:lnTo>
                    <a:pt x="22502" y="68068"/>
                  </a:lnTo>
                  <a:lnTo>
                    <a:pt x="36575" y="70866"/>
                  </a:lnTo>
                  <a:lnTo>
                    <a:pt x="50970" y="68068"/>
                  </a:lnTo>
                  <a:lnTo>
                    <a:pt x="62579" y="60483"/>
                  </a:lnTo>
                  <a:lnTo>
                    <a:pt x="70330" y="49327"/>
                  </a:lnTo>
                  <a:lnTo>
                    <a:pt x="73151" y="358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8" name="object 98"/>
            <p:cNvSpPr/>
            <p:nvPr/>
          </p:nvSpPr>
          <p:spPr>
            <a:xfrm>
              <a:off x="6919721" y="6205728"/>
              <a:ext cx="73660" cy="71120"/>
            </a:xfrm>
            <a:custGeom>
              <a:avLst/>
              <a:gdLst/>
              <a:ahLst/>
              <a:cxnLst/>
              <a:rect l="l" t="t" r="r" b="b"/>
              <a:pathLst>
                <a:path w="73659" h="71120">
                  <a:moveTo>
                    <a:pt x="36575" y="0"/>
                  </a:moveTo>
                  <a:lnTo>
                    <a:pt x="22502" y="2809"/>
                  </a:lnTo>
                  <a:lnTo>
                    <a:pt x="10858" y="10477"/>
                  </a:lnTo>
                  <a:lnTo>
                    <a:pt x="2928" y="21859"/>
                  </a:lnTo>
                  <a:lnTo>
                    <a:pt x="0" y="35814"/>
                  </a:lnTo>
                  <a:lnTo>
                    <a:pt x="2928" y="49327"/>
                  </a:lnTo>
                  <a:lnTo>
                    <a:pt x="10858" y="60483"/>
                  </a:lnTo>
                  <a:lnTo>
                    <a:pt x="22502" y="68068"/>
                  </a:lnTo>
                  <a:lnTo>
                    <a:pt x="36575" y="70866"/>
                  </a:lnTo>
                  <a:lnTo>
                    <a:pt x="50970" y="68068"/>
                  </a:lnTo>
                  <a:lnTo>
                    <a:pt x="62579" y="60483"/>
                  </a:lnTo>
                  <a:lnTo>
                    <a:pt x="70330" y="49327"/>
                  </a:lnTo>
                  <a:lnTo>
                    <a:pt x="73151" y="35814"/>
                  </a:lnTo>
                  <a:lnTo>
                    <a:pt x="70330" y="21859"/>
                  </a:lnTo>
                  <a:lnTo>
                    <a:pt x="62579" y="10477"/>
                  </a:lnTo>
                  <a:lnTo>
                    <a:pt x="50970" y="2809"/>
                  </a:lnTo>
                  <a:lnTo>
                    <a:pt x="36575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9" name="object 99"/>
            <p:cNvSpPr/>
            <p:nvPr/>
          </p:nvSpPr>
          <p:spPr>
            <a:xfrm>
              <a:off x="6505193" y="6264402"/>
              <a:ext cx="422909" cy="296545"/>
            </a:xfrm>
            <a:custGeom>
              <a:avLst/>
              <a:gdLst/>
              <a:ahLst/>
              <a:cxnLst/>
              <a:rect l="l" t="t" r="r" b="b"/>
              <a:pathLst>
                <a:path w="422909" h="296545">
                  <a:moveTo>
                    <a:pt x="0" y="296418"/>
                  </a:moveTo>
                  <a:lnTo>
                    <a:pt x="42290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591299" y="5855970"/>
              <a:ext cx="342900" cy="361950"/>
            </a:xfrm>
            <a:custGeom>
              <a:avLst/>
              <a:gdLst/>
              <a:ahLst/>
              <a:cxnLst/>
              <a:rect l="l" t="t" r="r" b="b"/>
              <a:pathLst>
                <a:path w="342900" h="361950">
                  <a:moveTo>
                    <a:pt x="342900" y="36195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01" name="object 10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2422" y="6539865"/>
              <a:ext cx="73151" cy="7391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23862" y="5783199"/>
              <a:ext cx="73913" cy="80010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6103619" y="6191250"/>
              <a:ext cx="342900" cy="363855"/>
            </a:xfrm>
            <a:custGeom>
              <a:avLst/>
              <a:gdLst/>
              <a:ahLst/>
              <a:cxnLst/>
              <a:rect l="l" t="t" r="r" b="b"/>
              <a:pathLst>
                <a:path w="342900" h="363854">
                  <a:moveTo>
                    <a:pt x="342900" y="36347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110477" y="5849874"/>
              <a:ext cx="422275" cy="288925"/>
            </a:xfrm>
            <a:custGeom>
              <a:avLst/>
              <a:gdLst/>
              <a:ahLst/>
              <a:cxnLst/>
              <a:rect l="l" t="t" r="r" b="b"/>
              <a:pathLst>
                <a:path w="422275" h="288925">
                  <a:moveTo>
                    <a:pt x="0" y="288798"/>
                  </a:moveTo>
                  <a:lnTo>
                    <a:pt x="42214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05" name="object 10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8468" y="6119241"/>
              <a:ext cx="72389" cy="80009"/>
            </a:xfrm>
            <a:prstGeom prst="rect">
              <a:avLst/>
            </a:prstGeom>
          </p:spPr>
        </p:pic>
      </p:grpSp>
      <p:sp>
        <p:nvSpPr>
          <p:cNvPr id="106" name="object 106"/>
          <p:cNvSpPr txBox="1"/>
          <p:nvPr/>
        </p:nvSpPr>
        <p:spPr>
          <a:xfrm>
            <a:off x="5265852" y="6316704"/>
            <a:ext cx="899832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-9" dirty="0">
                <a:latin typeface="Arial"/>
                <a:cs typeface="Arial"/>
              </a:rPr>
              <a:t>Rhombohedral</a:t>
            </a:r>
            <a:endParaRPr sz="1059">
              <a:latin typeface="Arial"/>
              <a:cs typeface="Arial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7180153" y="1717922"/>
            <a:ext cx="795057" cy="1106021"/>
            <a:chOff x="8117967" y="1447419"/>
            <a:chExt cx="901065" cy="1253490"/>
          </a:xfrm>
        </p:grpSpPr>
        <p:pic>
          <p:nvPicPr>
            <p:cNvPr id="108" name="object 10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78165" y="2383916"/>
              <a:ext cx="230885" cy="137159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8383524" y="1475994"/>
              <a:ext cx="584835" cy="1075690"/>
            </a:xfrm>
            <a:custGeom>
              <a:avLst/>
              <a:gdLst/>
              <a:ahLst/>
              <a:cxnLst/>
              <a:rect l="l" t="t" r="r" b="b"/>
              <a:pathLst>
                <a:path w="584834" h="1075689">
                  <a:moveTo>
                    <a:pt x="9905" y="0"/>
                  </a:moveTo>
                  <a:lnTo>
                    <a:pt x="0" y="940307"/>
                  </a:lnTo>
                </a:path>
                <a:path w="584834" h="1075689">
                  <a:moveTo>
                    <a:pt x="584453" y="1075181"/>
                  </a:moveTo>
                  <a:lnTo>
                    <a:pt x="9905" y="941832"/>
                  </a:lnTo>
                </a:path>
              </a:pathLst>
            </a:custGeom>
            <a:ln w="3175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118348" y="250316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49" y="28956"/>
                  </a:moveTo>
                  <a:lnTo>
                    <a:pt x="54887" y="17680"/>
                  </a:lnTo>
                  <a:lnTo>
                    <a:pt x="48767" y="8477"/>
                  </a:lnTo>
                  <a:lnTo>
                    <a:pt x="39790" y="2274"/>
                  </a:lnTo>
                  <a:lnTo>
                    <a:pt x="28955" y="0"/>
                  </a:lnTo>
                  <a:lnTo>
                    <a:pt x="17680" y="2274"/>
                  </a:lnTo>
                  <a:lnTo>
                    <a:pt x="8477" y="8477"/>
                  </a:lnTo>
                  <a:lnTo>
                    <a:pt x="2274" y="17680"/>
                  </a:lnTo>
                  <a:lnTo>
                    <a:pt x="0" y="28956"/>
                  </a:lnTo>
                  <a:lnTo>
                    <a:pt x="2274" y="40112"/>
                  </a:lnTo>
                  <a:lnTo>
                    <a:pt x="8477" y="49053"/>
                  </a:lnTo>
                  <a:lnTo>
                    <a:pt x="17680" y="54994"/>
                  </a:lnTo>
                  <a:lnTo>
                    <a:pt x="28955" y="57150"/>
                  </a:lnTo>
                  <a:lnTo>
                    <a:pt x="39790" y="54994"/>
                  </a:lnTo>
                  <a:lnTo>
                    <a:pt x="48767" y="49053"/>
                  </a:lnTo>
                  <a:lnTo>
                    <a:pt x="54887" y="40112"/>
                  </a:lnTo>
                  <a:lnTo>
                    <a:pt x="57149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118348" y="250316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28955" y="0"/>
                  </a:moveTo>
                  <a:lnTo>
                    <a:pt x="17680" y="2274"/>
                  </a:lnTo>
                  <a:lnTo>
                    <a:pt x="8477" y="8477"/>
                  </a:lnTo>
                  <a:lnTo>
                    <a:pt x="2274" y="17680"/>
                  </a:lnTo>
                  <a:lnTo>
                    <a:pt x="0" y="28956"/>
                  </a:lnTo>
                  <a:lnTo>
                    <a:pt x="2274" y="40112"/>
                  </a:lnTo>
                  <a:lnTo>
                    <a:pt x="8477" y="49053"/>
                  </a:lnTo>
                  <a:lnTo>
                    <a:pt x="17680" y="54994"/>
                  </a:lnTo>
                  <a:lnTo>
                    <a:pt x="28955" y="57150"/>
                  </a:lnTo>
                  <a:lnTo>
                    <a:pt x="39790" y="54994"/>
                  </a:lnTo>
                  <a:lnTo>
                    <a:pt x="48767" y="49053"/>
                  </a:lnTo>
                  <a:lnTo>
                    <a:pt x="54887" y="40112"/>
                  </a:lnTo>
                  <a:lnTo>
                    <a:pt x="57149" y="28956"/>
                  </a:lnTo>
                  <a:lnTo>
                    <a:pt x="54887" y="17680"/>
                  </a:lnTo>
                  <a:lnTo>
                    <a:pt x="48767" y="8477"/>
                  </a:lnTo>
                  <a:lnTo>
                    <a:pt x="39790" y="2274"/>
                  </a:lnTo>
                  <a:lnTo>
                    <a:pt x="28955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367522" y="1447800"/>
              <a:ext cx="54610" cy="51435"/>
            </a:xfrm>
            <a:custGeom>
              <a:avLst/>
              <a:gdLst/>
              <a:ahLst/>
              <a:cxnLst/>
              <a:rect l="l" t="t" r="r" b="b"/>
              <a:pathLst>
                <a:path w="54609" h="51434">
                  <a:moveTo>
                    <a:pt x="54101" y="25145"/>
                  </a:moveTo>
                  <a:lnTo>
                    <a:pt x="51970" y="15430"/>
                  </a:lnTo>
                  <a:lnTo>
                    <a:pt x="46196" y="7429"/>
                  </a:lnTo>
                  <a:lnTo>
                    <a:pt x="37707" y="2000"/>
                  </a:lnTo>
                  <a:lnTo>
                    <a:pt x="27431" y="0"/>
                  </a:lnTo>
                  <a:lnTo>
                    <a:pt x="16716" y="2000"/>
                  </a:lnTo>
                  <a:lnTo>
                    <a:pt x="8000" y="7429"/>
                  </a:lnTo>
                  <a:lnTo>
                    <a:pt x="2143" y="15430"/>
                  </a:lnTo>
                  <a:lnTo>
                    <a:pt x="0" y="25146"/>
                  </a:lnTo>
                  <a:lnTo>
                    <a:pt x="2143" y="35302"/>
                  </a:lnTo>
                  <a:lnTo>
                    <a:pt x="8000" y="43529"/>
                  </a:lnTo>
                  <a:lnTo>
                    <a:pt x="16716" y="49041"/>
                  </a:lnTo>
                  <a:lnTo>
                    <a:pt x="27431" y="51053"/>
                  </a:lnTo>
                  <a:lnTo>
                    <a:pt x="37707" y="49041"/>
                  </a:lnTo>
                  <a:lnTo>
                    <a:pt x="46196" y="43529"/>
                  </a:lnTo>
                  <a:lnTo>
                    <a:pt x="51970" y="35302"/>
                  </a:lnTo>
                  <a:lnTo>
                    <a:pt x="54101" y="251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367522" y="1447800"/>
              <a:ext cx="54610" cy="51435"/>
            </a:xfrm>
            <a:custGeom>
              <a:avLst/>
              <a:gdLst/>
              <a:ahLst/>
              <a:cxnLst/>
              <a:rect l="l" t="t" r="r" b="b"/>
              <a:pathLst>
                <a:path w="54609" h="51434">
                  <a:moveTo>
                    <a:pt x="27431" y="0"/>
                  </a:moveTo>
                  <a:lnTo>
                    <a:pt x="16716" y="2000"/>
                  </a:lnTo>
                  <a:lnTo>
                    <a:pt x="8000" y="7429"/>
                  </a:lnTo>
                  <a:lnTo>
                    <a:pt x="2143" y="15430"/>
                  </a:lnTo>
                  <a:lnTo>
                    <a:pt x="0" y="25146"/>
                  </a:lnTo>
                  <a:lnTo>
                    <a:pt x="2143" y="35302"/>
                  </a:lnTo>
                  <a:lnTo>
                    <a:pt x="8000" y="43529"/>
                  </a:lnTo>
                  <a:lnTo>
                    <a:pt x="16716" y="49041"/>
                  </a:lnTo>
                  <a:lnTo>
                    <a:pt x="27431" y="51053"/>
                  </a:lnTo>
                  <a:lnTo>
                    <a:pt x="37707" y="49041"/>
                  </a:lnTo>
                  <a:lnTo>
                    <a:pt x="46196" y="43529"/>
                  </a:lnTo>
                  <a:lnTo>
                    <a:pt x="51970" y="35302"/>
                  </a:lnTo>
                  <a:lnTo>
                    <a:pt x="54101" y="25145"/>
                  </a:lnTo>
                  <a:lnTo>
                    <a:pt x="51970" y="15430"/>
                  </a:lnTo>
                  <a:lnTo>
                    <a:pt x="46196" y="7429"/>
                  </a:lnTo>
                  <a:lnTo>
                    <a:pt x="37707" y="2000"/>
                  </a:lnTo>
                  <a:lnTo>
                    <a:pt x="27431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951976" y="252221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956"/>
                  </a:moveTo>
                  <a:lnTo>
                    <a:pt x="54875" y="17680"/>
                  </a:lnTo>
                  <a:lnTo>
                    <a:pt x="48672" y="8477"/>
                  </a:lnTo>
                  <a:lnTo>
                    <a:pt x="39469" y="2274"/>
                  </a:lnTo>
                  <a:lnTo>
                    <a:pt x="28194" y="0"/>
                  </a:lnTo>
                  <a:lnTo>
                    <a:pt x="17359" y="2274"/>
                  </a:lnTo>
                  <a:lnTo>
                    <a:pt x="8382" y="8477"/>
                  </a:lnTo>
                  <a:lnTo>
                    <a:pt x="2262" y="17680"/>
                  </a:lnTo>
                  <a:lnTo>
                    <a:pt x="0" y="28956"/>
                  </a:lnTo>
                  <a:lnTo>
                    <a:pt x="2262" y="40112"/>
                  </a:lnTo>
                  <a:lnTo>
                    <a:pt x="8382" y="49053"/>
                  </a:lnTo>
                  <a:lnTo>
                    <a:pt x="17359" y="54994"/>
                  </a:lnTo>
                  <a:lnTo>
                    <a:pt x="28194" y="57150"/>
                  </a:lnTo>
                  <a:lnTo>
                    <a:pt x="39469" y="54994"/>
                  </a:lnTo>
                  <a:lnTo>
                    <a:pt x="48672" y="49053"/>
                  </a:lnTo>
                  <a:lnTo>
                    <a:pt x="54875" y="40112"/>
                  </a:lnTo>
                  <a:lnTo>
                    <a:pt x="57150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951976" y="252221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28194" y="0"/>
                  </a:moveTo>
                  <a:lnTo>
                    <a:pt x="17359" y="2274"/>
                  </a:lnTo>
                  <a:lnTo>
                    <a:pt x="8382" y="8477"/>
                  </a:lnTo>
                  <a:lnTo>
                    <a:pt x="2262" y="17680"/>
                  </a:lnTo>
                  <a:lnTo>
                    <a:pt x="0" y="28956"/>
                  </a:lnTo>
                  <a:lnTo>
                    <a:pt x="2262" y="40112"/>
                  </a:lnTo>
                  <a:lnTo>
                    <a:pt x="8382" y="49053"/>
                  </a:lnTo>
                  <a:lnTo>
                    <a:pt x="17359" y="54994"/>
                  </a:lnTo>
                  <a:lnTo>
                    <a:pt x="28194" y="57150"/>
                  </a:lnTo>
                  <a:lnTo>
                    <a:pt x="39469" y="54994"/>
                  </a:lnTo>
                  <a:lnTo>
                    <a:pt x="48672" y="49053"/>
                  </a:lnTo>
                  <a:lnTo>
                    <a:pt x="54875" y="40112"/>
                  </a:lnTo>
                  <a:lnTo>
                    <a:pt x="57150" y="28956"/>
                  </a:lnTo>
                  <a:lnTo>
                    <a:pt x="54875" y="17680"/>
                  </a:lnTo>
                  <a:lnTo>
                    <a:pt x="48672" y="8477"/>
                  </a:lnTo>
                  <a:lnTo>
                    <a:pt x="39469" y="2274"/>
                  </a:lnTo>
                  <a:lnTo>
                    <a:pt x="28194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150352" y="1603248"/>
              <a:ext cx="9525" cy="924560"/>
            </a:xfrm>
            <a:custGeom>
              <a:avLst/>
              <a:gdLst/>
              <a:ahLst/>
              <a:cxnLst/>
              <a:rect l="l" t="t" r="r" b="b"/>
              <a:pathLst>
                <a:path w="9525" h="924560">
                  <a:moveTo>
                    <a:pt x="9144" y="0"/>
                  </a:moveTo>
                  <a:lnTo>
                    <a:pt x="0" y="92430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188452" y="1491996"/>
              <a:ext cx="180975" cy="90805"/>
            </a:xfrm>
            <a:custGeom>
              <a:avLst/>
              <a:gdLst/>
              <a:ahLst/>
              <a:cxnLst/>
              <a:rect l="l" t="t" r="r" b="b"/>
              <a:pathLst>
                <a:path w="180975" h="90805">
                  <a:moveTo>
                    <a:pt x="0" y="90677"/>
                  </a:moveTo>
                  <a:lnTo>
                    <a:pt x="18059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150352" y="2533650"/>
              <a:ext cx="593725" cy="139700"/>
            </a:xfrm>
            <a:custGeom>
              <a:avLst/>
              <a:gdLst/>
              <a:ahLst/>
              <a:cxnLst/>
              <a:rect l="l" t="t" r="r" b="b"/>
              <a:pathLst>
                <a:path w="593725" h="139700">
                  <a:moveTo>
                    <a:pt x="593598" y="13944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393430" y="1475994"/>
              <a:ext cx="595630" cy="140335"/>
            </a:xfrm>
            <a:custGeom>
              <a:avLst/>
              <a:gdLst/>
              <a:ahLst/>
              <a:cxnLst/>
              <a:rect l="l" t="t" r="r" b="b"/>
              <a:pathLst>
                <a:path w="595629" h="140334">
                  <a:moveTo>
                    <a:pt x="595122" y="1402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763000" y="2560319"/>
              <a:ext cx="203835" cy="105410"/>
            </a:xfrm>
            <a:custGeom>
              <a:avLst/>
              <a:gdLst/>
              <a:ahLst/>
              <a:cxnLst/>
              <a:rect l="l" t="t" r="r" b="b"/>
              <a:pathLst>
                <a:path w="203834" h="105410">
                  <a:moveTo>
                    <a:pt x="0" y="105155"/>
                  </a:moveTo>
                  <a:lnTo>
                    <a:pt x="20345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983980" y="1598676"/>
              <a:ext cx="9525" cy="971550"/>
            </a:xfrm>
            <a:custGeom>
              <a:avLst/>
              <a:gdLst/>
              <a:ahLst/>
              <a:cxnLst/>
              <a:rect l="l" t="t" r="r" b="b"/>
              <a:pathLst>
                <a:path w="9525" h="971550">
                  <a:moveTo>
                    <a:pt x="9144" y="0"/>
                  </a:moveTo>
                  <a:lnTo>
                    <a:pt x="0" y="97155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128254" y="156514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956"/>
                  </a:moveTo>
                  <a:lnTo>
                    <a:pt x="54875" y="17680"/>
                  </a:lnTo>
                  <a:lnTo>
                    <a:pt x="48672" y="8477"/>
                  </a:lnTo>
                  <a:lnTo>
                    <a:pt x="39469" y="2274"/>
                  </a:lnTo>
                  <a:lnTo>
                    <a:pt x="28194" y="0"/>
                  </a:lnTo>
                  <a:lnTo>
                    <a:pt x="17037" y="2274"/>
                  </a:lnTo>
                  <a:lnTo>
                    <a:pt x="8096" y="8477"/>
                  </a:lnTo>
                  <a:lnTo>
                    <a:pt x="2155" y="17680"/>
                  </a:lnTo>
                  <a:lnTo>
                    <a:pt x="0" y="28956"/>
                  </a:lnTo>
                  <a:lnTo>
                    <a:pt x="2155" y="39790"/>
                  </a:lnTo>
                  <a:lnTo>
                    <a:pt x="8096" y="48768"/>
                  </a:lnTo>
                  <a:lnTo>
                    <a:pt x="17037" y="54887"/>
                  </a:lnTo>
                  <a:lnTo>
                    <a:pt x="28194" y="57150"/>
                  </a:lnTo>
                  <a:lnTo>
                    <a:pt x="39469" y="54887"/>
                  </a:lnTo>
                  <a:lnTo>
                    <a:pt x="48672" y="48768"/>
                  </a:lnTo>
                  <a:lnTo>
                    <a:pt x="54875" y="39790"/>
                  </a:lnTo>
                  <a:lnTo>
                    <a:pt x="57150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128254" y="156514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28194" y="0"/>
                  </a:moveTo>
                  <a:lnTo>
                    <a:pt x="17037" y="2274"/>
                  </a:lnTo>
                  <a:lnTo>
                    <a:pt x="8096" y="8477"/>
                  </a:lnTo>
                  <a:lnTo>
                    <a:pt x="2155" y="17680"/>
                  </a:lnTo>
                  <a:lnTo>
                    <a:pt x="0" y="28956"/>
                  </a:lnTo>
                  <a:lnTo>
                    <a:pt x="2155" y="39790"/>
                  </a:lnTo>
                  <a:lnTo>
                    <a:pt x="8096" y="48768"/>
                  </a:lnTo>
                  <a:lnTo>
                    <a:pt x="17037" y="54887"/>
                  </a:lnTo>
                  <a:lnTo>
                    <a:pt x="28194" y="57150"/>
                  </a:lnTo>
                  <a:lnTo>
                    <a:pt x="39469" y="54887"/>
                  </a:lnTo>
                  <a:lnTo>
                    <a:pt x="48672" y="48768"/>
                  </a:lnTo>
                  <a:lnTo>
                    <a:pt x="54875" y="39790"/>
                  </a:lnTo>
                  <a:lnTo>
                    <a:pt x="57150" y="28956"/>
                  </a:lnTo>
                  <a:lnTo>
                    <a:pt x="54875" y="17680"/>
                  </a:lnTo>
                  <a:lnTo>
                    <a:pt x="48672" y="8477"/>
                  </a:lnTo>
                  <a:lnTo>
                    <a:pt x="39469" y="2274"/>
                  </a:lnTo>
                  <a:lnTo>
                    <a:pt x="28194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713470" y="2646426"/>
              <a:ext cx="57150" cy="54610"/>
            </a:xfrm>
            <a:custGeom>
              <a:avLst/>
              <a:gdLst/>
              <a:ahLst/>
              <a:cxnLst/>
              <a:rect l="l" t="t" r="r" b="b"/>
              <a:pathLst>
                <a:path w="57150" h="54610">
                  <a:moveTo>
                    <a:pt x="57149" y="26670"/>
                  </a:moveTo>
                  <a:lnTo>
                    <a:pt x="54994" y="16394"/>
                  </a:lnTo>
                  <a:lnTo>
                    <a:pt x="49053" y="7905"/>
                  </a:lnTo>
                  <a:lnTo>
                    <a:pt x="40112" y="2131"/>
                  </a:lnTo>
                  <a:lnTo>
                    <a:pt x="28955" y="0"/>
                  </a:lnTo>
                  <a:lnTo>
                    <a:pt x="17680" y="2131"/>
                  </a:lnTo>
                  <a:lnTo>
                    <a:pt x="8477" y="7905"/>
                  </a:lnTo>
                  <a:lnTo>
                    <a:pt x="2274" y="16394"/>
                  </a:lnTo>
                  <a:lnTo>
                    <a:pt x="0" y="26670"/>
                  </a:lnTo>
                  <a:lnTo>
                    <a:pt x="2274" y="37385"/>
                  </a:lnTo>
                  <a:lnTo>
                    <a:pt x="8477" y="46100"/>
                  </a:lnTo>
                  <a:lnTo>
                    <a:pt x="17680" y="51958"/>
                  </a:lnTo>
                  <a:lnTo>
                    <a:pt x="28955" y="54102"/>
                  </a:lnTo>
                  <a:lnTo>
                    <a:pt x="40112" y="51958"/>
                  </a:lnTo>
                  <a:lnTo>
                    <a:pt x="49053" y="46101"/>
                  </a:lnTo>
                  <a:lnTo>
                    <a:pt x="54994" y="37385"/>
                  </a:lnTo>
                  <a:lnTo>
                    <a:pt x="57149" y="266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713470" y="2646426"/>
              <a:ext cx="57150" cy="54610"/>
            </a:xfrm>
            <a:custGeom>
              <a:avLst/>
              <a:gdLst/>
              <a:ahLst/>
              <a:cxnLst/>
              <a:rect l="l" t="t" r="r" b="b"/>
              <a:pathLst>
                <a:path w="57150" h="54610">
                  <a:moveTo>
                    <a:pt x="28955" y="0"/>
                  </a:moveTo>
                  <a:lnTo>
                    <a:pt x="17680" y="2131"/>
                  </a:lnTo>
                  <a:lnTo>
                    <a:pt x="8477" y="7905"/>
                  </a:lnTo>
                  <a:lnTo>
                    <a:pt x="2274" y="16394"/>
                  </a:lnTo>
                  <a:lnTo>
                    <a:pt x="0" y="26670"/>
                  </a:lnTo>
                  <a:lnTo>
                    <a:pt x="2274" y="37385"/>
                  </a:lnTo>
                  <a:lnTo>
                    <a:pt x="8477" y="46100"/>
                  </a:lnTo>
                  <a:lnTo>
                    <a:pt x="17680" y="51958"/>
                  </a:lnTo>
                  <a:lnTo>
                    <a:pt x="28955" y="54102"/>
                  </a:lnTo>
                  <a:lnTo>
                    <a:pt x="40112" y="51958"/>
                  </a:lnTo>
                  <a:lnTo>
                    <a:pt x="49053" y="46101"/>
                  </a:lnTo>
                  <a:lnTo>
                    <a:pt x="54994" y="37385"/>
                  </a:lnTo>
                  <a:lnTo>
                    <a:pt x="57149" y="26670"/>
                  </a:lnTo>
                  <a:lnTo>
                    <a:pt x="54994" y="16394"/>
                  </a:lnTo>
                  <a:lnTo>
                    <a:pt x="49053" y="7905"/>
                  </a:lnTo>
                  <a:lnTo>
                    <a:pt x="40112" y="2131"/>
                  </a:lnTo>
                  <a:lnTo>
                    <a:pt x="28955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961120" y="158419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49" y="28956"/>
                  </a:moveTo>
                  <a:lnTo>
                    <a:pt x="54994" y="17680"/>
                  </a:lnTo>
                  <a:lnTo>
                    <a:pt x="49053" y="8477"/>
                  </a:lnTo>
                  <a:lnTo>
                    <a:pt x="40112" y="2274"/>
                  </a:lnTo>
                  <a:lnTo>
                    <a:pt x="28955" y="0"/>
                  </a:lnTo>
                  <a:lnTo>
                    <a:pt x="17680" y="2274"/>
                  </a:lnTo>
                  <a:lnTo>
                    <a:pt x="8477" y="8477"/>
                  </a:lnTo>
                  <a:lnTo>
                    <a:pt x="2274" y="17680"/>
                  </a:lnTo>
                  <a:lnTo>
                    <a:pt x="0" y="28956"/>
                  </a:lnTo>
                  <a:lnTo>
                    <a:pt x="2274" y="39790"/>
                  </a:lnTo>
                  <a:lnTo>
                    <a:pt x="8477" y="48768"/>
                  </a:lnTo>
                  <a:lnTo>
                    <a:pt x="17680" y="54887"/>
                  </a:lnTo>
                  <a:lnTo>
                    <a:pt x="28955" y="57150"/>
                  </a:lnTo>
                  <a:lnTo>
                    <a:pt x="40112" y="54887"/>
                  </a:lnTo>
                  <a:lnTo>
                    <a:pt x="49053" y="48768"/>
                  </a:lnTo>
                  <a:lnTo>
                    <a:pt x="54994" y="39790"/>
                  </a:lnTo>
                  <a:lnTo>
                    <a:pt x="57149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961120" y="158419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28955" y="0"/>
                  </a:moveTo>
                  <a:lnTo>
                    <a:pt x="17680" y="2274"/>
                  </a:lnTo>
                  <a:lnTo>
                    <a:pt x="8477" y="8477"/>
                  </a:lnTo>
                  <a:lnTo>
                    <a:pt x="2274" y="17680"/>
                  </a:lnTo>
                  <a:lnTo>
                    <a:pt x="0" y="28956"/>
                  </a:lnTo>
                  <a:lnTo>
                    <a:pt x="2274" y="39790"/>
                  </a:lnTo>
                  <a:lnTo>
                    <a:pt x="8477" y="48768"/>
                  </a:lnTo>
                  <a:lnTo>
                    <a:pt x="17680" y="54887"/>
                  </a:lnTo>
                  <a:lnTo>
                    <a:pt x="28955" y="57150"/>
                  </a:lnTo>
                  <a:lnTo>
                    <a:pt x="40112" y="54887"/>
                  </a:lnTo>
                  <a:lnTo>
                    <a:pt x="49053" y="48768"/>
                  </a:lnTo>
                  <a:lnTo>
                    <a:pt x="54994" y="39790"/>
                  </a:lnTo>
                  <a:lnTo>
                    <a:pt x="57149" y="28956"/>
                  </a:lnTo>
                  <a:lnTo>
                    <a:pt x="54994" y="17680"/>
                  </a:lnTo>
                  <a:lnTo>
                    <a:pt x="49053" y="8477"/>
                  </a:lnTo>
                  <a:lnTo>
                    <a:pt x="40112" y="2274"/>
                  </a:lnTo>
                  <a:lnTo>
                    <a:pt x="28955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178546" y="1600200"/>
              <a:ext cx="565785" cy="130810"/>
            </a:xfrm>
            <a:custGeom>
              <a:avLst/>
              <a:gdLst/>
              <a:ahLst/>
              <a:cxnLst/>
              <a:rect l="l" t="t" r="r" b="b"/>
              <a:pathLst>
                <a:path w="565784" h="130810">
                  <a:moveTo>
                    <a:pt x="565403" y="13030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750046" y="1727454"/>
              <a:ext cx="10160" cy="938530"/>
            </a:xfrm>
            <a:custGeom>
              <a:avLst/>
              <a:gdLst/>
              <a:ahLst/>
              <a:cxnLst/>
              <a:rect l="l" t="t" r="r" b="b"/>
              <a:pathLst>
                <a:path w="10159" h="938530">
                  <a:moveTo>
                    <a:pt x="9905" y="0"/>
                  </a:moveTo>
                  <a:lnTo>
                    <a:pt x="0" y="93802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30" name="object 1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27567" y="1630299"/>
              <a:ext cx="237743" cy="130301"/>
            </a:xfrm>
            <a:prstGeom prst="rect">
              <a:avLst/>
            </a:prstGeom>
          </p:spPr>
        </p:pic>
      </p:grpSp>
      <p:sp>
        <p:nvSpPr>
          <p:cNvPr id="131" name="object 131"/>
          <p:cNvSpPr txBox="1"/>
          <p:nvPr/>
        </p:nvSpPr>
        <p:spPr>
          <a:xfrm>
            <a:off x="7159870" y="2820469"/>
            <a:ext cx="835399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-9" dirty="0">
                <a:latin typeface="Arial"/>
                <a:cs typeface="Arial"/>
              </a:rPr>
              <a:t>Orthorhombic</a:t>
            </a:r>
            <a:endParaRPr sz="1059">
              <a:latin typeface="Arial"/>
              <a:cs typeface="Arial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7103504" y="3521846"/>
            <a:ext cx="949138" cy="698687"/>
            <a:chOff x="8031098" y="3491865"/>
            <a:chExt cx="1075690" cy="791845"/>
          </a:xfrm>
        </p:grpSpPr>
        <p:pic>
          <p:nvPicPr>
            <p:cNvPr id="133" name="object 1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93048" y="3491865"/>
              <a:ext cx="67055" cy="67817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8289797" y="3550920"/>
              <a:ext cx="130810" cy="499109"/>
            </a:xfrm>
            <a:custGeom>
              <a:avLst/>
              <a:gdLst/>
              <a:ahLst/>
              <a:cxnLst/>
              <a:rect l="l" t="t" r="r" b="b"/>
              <a:pathLst>
                <a:path w="130809" h="499110">
                  <a:moveTo>
                    <a:pt x="130301" y="0"/>
                  </a:moveTo>
                  <a:lnTo>
                    <a:pt x="0" y="499109"/>
                  </a:lnTo>
                </a:path>
              </a:pathLst>
            </a:custGeom>
            <a:ln w="3175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35" name="object 1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45220" y="4035171"/>
              <a:ext cx="67055" cy="67055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8229599" y="3535680"/>
              <a:ext cx="187960" cy="91440"/>
            </a:xfrm>
            <a:custGeom>
              <a:avLst/>
              <a:gdLst/>
              <a:ahLst/>
              <a:cxnLst/>
              <a:rect l="l" t="t" r="r" b="b"/>
              <a:pathLst>
                <a:path w="187959" h="91439">
                  <a:moveTo>
                    <a:pt x="0" y="91439"/>
                  </a:moveTo>
                  <a:lnTo>
                    <a:pt x="18745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452103" y="3530346"/>
              <a:ext cx="603250" cy="70485"/>
            </a:xfrm>
            <a:custGeom>
              <a:avLst/>
              <a:gdLst/>
              <a:ahLst/>
              <a:cxnLst/>
              <a:rect l="l" t="t" r="r" b="b"/>
              <a:pathLst>
                <a:path w="603250" h="70485">
                  <a:moveTo>
                    <a:pt x="602742" y="7010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075675" y="4075176"/>
              <a:ext cx="200025" cy="98425"/>
            </a:xfrm>
            <a:custGeom>
              <a:avLst/>
              <a:gdLst/>
              <a:ahLst/>
              <a:cxnLst/>
              <a:rect l="l" t="t" r="r" b="b"/>
              <a:pathLst>
                <a:path w="200025" h="98425">
                  <a:moveTo>
                    <a:pt x="0" y="98298"/>
                  </a:moveTo>
                  <a:lnTo>
                    <a:pt x="199644" y="0"/>
                  </a:lnTo>
                </a:path>
              </a:pathLst>
            </a:custGeom>
            <a:ln w="3175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39" name="object 1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79688" y="3595497"/>
              <a:ext cx="67817" cy="67055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8275319" y="4076700"/>
              <a:ext cx="651510" cy="76200"/>
            </a:xfrm>
            <a:custGeom>
              <a:avLst/>
              <a:gdLst/>
              <a:ahLst/>
              <a:cxnLst/>
              <a:rect l="l" t="t" r="r" b="b"/>
              <a:pathLst>
                <a:path w="651509" h="76200">
                  <a:moveTo>
                    <a:pt x="651509" y="762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069579" y="3633978"/>
              <a:ext cx="146050" cy="539750"/>
            </a:xfrm>
            <a:custGeom>
              <a:avLst/>
              <a:gdLst/>
              <a:ahLst/>
              <a:cxnLst/>
              <a:rect l="l" t="t" r="r" b="b"/>
              <a:pathLst>
                <a:path w="146050" h="539750">
                  <a:moveTo>
                    <a:pt x="145542" y="0"/>
                  </a:moveTo>
                  <a:lnTo>
                    <a:pt x="0" y="53949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42" name="object 1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38462" y="3569589"/>
              <a:ext cx="67817" cy="67817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31098" y="4138041"/>
              <a:ext cx="67055" cy="67817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8929877" y="3616452"/>
              <a:ext cx="142875" cy="523875"/>
            </a:xfrm>
            <a:custGeom>
              <a:avLst/>
              <a:gdLst/>
              <a:ahLst/>
              <a:cxnLst/>
              <a:rect l="l" t="t" r="r" b="b"/>
              <a:pathLst>
                <a:path w="142875" h="523875">
                  <a:moveTo>
                    <a:pt x="142494" y="0"/>
                  </a:moveTo>
                  <a:lnTo>
                    <a:pt x="0" y="52349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221979" y="3630930"/>
              <a:ext cx="643890" cy="76200"/>
            </a:xfrm>
            <a:custGeom>
              <a:avLst/>
              <a:gdLst/>
              <a:ahLst/>
              <a:cxnLst/>
              <a:rect l="l" t="t" r="r" b="b"/>
              <a:pathLst>
                <a:path w="643890" h="76200">
                  <a:moveTo>
                    <a:pt x="643890" y="762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46" name="object 1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89872" y="4112895"/>
              <a:ext cx="67055" cy="67055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8872727" y="3611880"/>
              <a:ext cx="193675" cy="95250"/>
            </a:xfrm>
            <a:custGeom>
              <a:avLst/>
              <a:gdLst/>
              <a:ahLst/>
              <a:cxnLst/>
              <a:rect l="l" t="t" r="r" b="b"/>
              <a:pathLst>
                <a:path w="193675" h="95250">
                  <a:moveTo>
                    <a:pt x="0" y="95250"/>
                  </a:moveTo>
                  <a:lnTo>
                    <a:pt x="19354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065769" y="4179570"/>
              <a:ext cx="651510" cy="76200"/>
            </a:xfrm>
            <a:custGeom>
              <a:avLst/>
              <a:gdLst/>
              <a:ahLst/>
              <a:cxnLst/>
              <a:rect l="l" t="t" r="r" b="b"/>
              <a:pathLst>
                <a:path w="651509" h="76200">
                  <a:moveTo>
                    <a:pt x="651509" y="762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724899" y="4154424"/>
              <a:ext cx="190500" cy="95250"/>
            </a:xfrm>
            <a:custGeom>
              <a:avLst/>
              <a:gdLst/>
              <a:ahLst/>
              <a:cxnLst/>
              <a:rect l="l" t="t" r="r" b="b"/>
              <a:pathLst>
                <a:path w="190500" h="95250">
                  <a:moveTo>
                    <a:pt x="0" y="95250"/>
                  </a:moveTo>
                  <a:lnTo>
                    <a:pt x="19050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50" name="object 1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25864" y="3673221"/>
              <a:ext cx="67817" cy="67055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8713469" y="3708654"/>
              <a:ext cx="149860" cy="546100"/>
            </a:xfrm>
            <a:custGeom>
              <a:avLst/>
              <a:gdLst/>
              <a:ahLst/>
              <a:cxnLst/>
              <a:rect l="l" t="t" r="r" b="b"/>
              <a:pathLst>
                <a:path w="149859" h="546100">
                  <a:moveTo>
                    <a:pt x="149351" y="0"/>
                  </a:moveTo>
                  <a:lnTo>
                    <a:pt x="0" y="54559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52" name="object 1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76512" y="4215765"/>
              <a:ext cx="67817" cy="67817"/>
            </a:xfrm>
            <a:prstGeom prst="rect">
              <a:avLst/>
            </a:prstGeom>
          </p:spPr>
        </p:pic>
      </p:grpSp>
      <p:sp>
        <p:nvSpPr>
          <p:cNvPr id="153" name="object 153"/>
          <p:cNvSpPr txBox="1"/>
          <p:nvPr/>
        </p:nvSpPr>
        <p:spPr>
          <a:xfrm>
            <a:off x="7249966" y="4236445"/>
            <a:ext cx="654984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-9" dirty="0">
                <a:latin typeface="Arial"/>
                <a:cs typeface="Arial"/>
              </a:rPr>
              <a:t>Monoclinic</a:t>
            </a:r>
            <a:endParaRPr sz="1059">
              <a:latin typeface="Arial"/>
              <a:cs typeface="Arial"/>
            </a:endParaRPr>
          </a:p>
        </p:txBody>
      </p:sp>
      <p:grpSp>
        <p:nvGrpSpPr>
          <p:cNvPr id="154" name="object 154"/>
          <p:cNvGrpSpPr/>
          <p:nvPr/>
        </p:nvGrpSpPr>
        <p:grpSpPr>
          <a:xfrm>
            <a:off x="7079300" y="4781162"/>
            <a:ext cx="997884" cy="830355"/>
            <a:chOff x="8003667" y="4919090"/>
            <a:chExt cx="1130935" cy="941069"/>
          </a:xfrm>
        </p:grpSpPr>
        <p:sp>
          <p:nvSpPr>
            <p:cNvPr id="155" name="object 155"/>
            <p:cNvSpPr/>
            <p:nvPr/>
          </p:nvSpPr>
          <p:spPr>
            <a:xfrm>
              <a:off x="8004048" y="4948427"/>
              <a:ext cx="52705" cy="54610"/>
            </a:xfrm>
            <a:custGeom>
              <a:avLst/>
              <a:gdLst/>
              <a:ahLst/>
              <a:cxnLst/>
              <a:rect l="l" t="t" r="r" b="b"/>
              <a:pathLst>
                <a:path w="52704" h="54610">
                  <a:moveTo>
                    <a:pt x="52578" y="26670"/>
                  </a:moveTo>
                  <a:lnTo>
                    <a:pt x="50458" y="16394"/>
                  </a:lnTo>
                  <a:lnTo>
                    <a:pt x="44767" y="7905"/>
                  </a:lnTo>
                  <a:lnTo>
                    <a:pt x="36504" y="2131"/>
                  </a:lnTo>
                  <a:lnTo>
                    <a:pt x="26670" y="0"/>
                  </a:lnTo>
                  <a:lnTo>
                    <a:pt x="16394" y="2131"/>
                  </a:lnTo>
                  <a:lnTo>
                    <a:pt x="7905" y="7905"/>
                  </a:lnTo>
                  <a:lnTo>
                    <a:pt x="2131" y="16394"/>
                  </a:lnTo>
                  <a:lnTo>
                    <a:pt x="0" y="26670"/>
                  </a:lnTo>
                  <a:lnTo>
                    <a:pt x="2131" y="37385"/>
                  </a:lnTo>
                  <a:lnTo>
                    <a:pt x="7905" y="46100"/>
                  </a:lnTo>
                  <a:lnTo>
                    <a:pt x="16394" y="51958"/>
                  </a:lnTo>
                  <a:lnTo>
                    <a:pt x="26670" y="54102"/>
                  </a:lnTo>
                  <a:lnTo>
                    <a:pt x="36504" y="51958"/>
                  </a:lnTo>
                  <a:lnTo>
                    <a:pt x="44767" y="46101"/>
                  </a:lnTo>
                  <a:lnTo>
                    <a:pt x="50458" y="37385"/>
                  </a:lnTo>
                  <a:lnTo>
                    <a:pt x="52578" y="266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004048" y="4948427"/>
              <a:ext cx="52705" cy="54610"/>
            </a:xfrm>
            <a:custGeom>
              <a:avLst/>
              <a:gdLst/>
              <a:ahLst/>
              <a:cxnLst/>
              <a:rect l="l" t="t" r="r" b="b"/>
              <a:pathLst>
                <a:path w="52704" h="54610">
                  <a:moveTo>
                    <a:pt x="26670" y="0"/>
                  </a:moveTo>
                  <a:lnTo>
                    <a:pt x="16394" y="2131"/>
                  </a:lnTo>
                  <a:lnTo>
                    <a:pt x="7905" y="7905"/>
                  </a:lnTo>
                  <a:lnTo>
                    <a:pt x="2131" y="16394"/>
                  </a:lnTo>
                  <a:lnTo>
                    <a:pt x="0" y="26670"/>
                  </a:lnTo>
                  <a:lnTo>
                    <a:pt x="2131" y="37385"/>
                  </a:lnTo>
                  <a:lnTo>
                    <a:pt x="7905" y="46100"/>
                  </a:lnTo>
                  <a:lnTo>
                    <a:pt x="16394" y="51958"/>
                  </a:lnTo>
                  <a:lnTo>
                    <a:pt x="26670" y="54102"/>
                  </a:lnTo>
                  <a:lnTo>
                    <a:pt x="36504" y="51958"/>
                  </a:lnTo>
                  <a:lnTo>
                    <a:pt x="44767" y="46101"/>
                  </a:lnTo>
                  <a:lnTo>
                    <a:pt x="50458" y="37385"/>
                  </a:lnTo>
                  <a:lnTo>
                    <a:pt x="52578" y="26670"/>
                  </a:lnTo>
                  <a:lnTo>
                    <a:pt x="50458" y="16394"/>
                  </a:lnTo>
                  <a:lnTo>
                    <a:pt x="44767" y="7905"/>
                  </a:lnTo>
                  <a:lnTo>
                    <a:pt x="36504" y="2131"/>
                  </a:lnTo>
                  <a:lnTo>
                    <a:pt x="2667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056626" y="4991099"/>
              <a:ext cx="551180" cy="350520"/>
            </a:xfrm>
            <a:custGeom>
              <a:avLst/>
              <a:gdLst/>
              <a:ahLst/>
              <a:cxnLst/>
              <a:rect l="l" t="t" r="r" b="b"/>
              <a:pathLst>
                <a:path w="551179" h="350520">
                  <a:moveTo>
                    <a:pt x="550926" y="3505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602980" y="53279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50" y="28194"/>
                  </a:moveTo>
                  <a:lnTo>
                    <a:pt x="54875" y="17037"/>
                  </a:lnTo>
                  <a:lnTo>
                    <a:pt x="48672" y="8096"/>
                  </a:lnTo>
                  <a:lnTo>
                    <a:pt x="39469" y="2155"/>
                  </a:lnTo>
                  <a:lnTo>
                    <a:pt x="28194" y="0"/>
                  </a:lnTo>
                  <a:lnTo>
                    <a:pt x="17037" y="2155"/>
                  </a:lnTo>
                  <a:lnTo>
                    <a:pt x="8096" y="8096"/>
                  </a:lnTo>
                  <a:lnTo>
                    <a:pt x="2155" y="17037"/>
                  </a:lnTo>
                  <a:lnTo>
                    <a:pt x="0" y="28194"/>
                  </a:lnTo>
                  <a:lnTo>
                    <a:pt x="2155" y="39469"/>
                  </a:lnTo>
                  <a:lnTo>
                    <a:pt x="8096" y="48672"/>
                  </a:lnTo>
                  <a:lnTo>
                    <a:pt x="17037" y="54875"/>
                  </a:lnTo>
                  <a:lnTo>
                    <a:pt x="28194" y="57150"/>
                  </a:lnTo>
                  <a:lnTo>
                    <a:pt x="39469" y="54875"/>
                  </a:lnTo>
                  <a:lnTo>
                    <a:pt x="48672" y="48672"/>
                  </a:lnTo>
                  <a:lnTo>
                    <a:pt x="54875" y="39469"/>
                  </a:lnTo>
                  <a:lnTo>
                    <a:pt x="57150" y="281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602980" y="53279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28194" y="0"/>
                  </a:moveTo>
                  <a:lnTo>
                    <a:pt x="17037" y="2155"/>
                  </a:lnTo>
                  <a:lnTo>
                    <a:pt x="8096" y="8096"/>
                  </a:lnTo>
                  <a:lnTo>
                    <a:pt x="2155" y="17037"/>
                  </a:lnTo>
                  <a:lnTo>
                    <a:pt x="0" y="28194"/>
                  </a:lnTo>
                  <a:lnTo>
                    <a:pt x="2155" y="39469"/>
                  </a:lnTo>
                  <a:lnTo>
                    <a:pt x="8096" y="48672"/>
                  </a:lnTo>
                  <a:lnTo>
                    <a:pt x="17037" y="54875"/>
                  </a:lnTo>
                  <a:lnTo>
                    <a:pt x="28194" y="57150"/>
                  </a:lnTo>
                  <a:lnTo>
                    <a:pt x="39469" y="54875"/>
                  </a:lnTo>
                  <a:lnTo>
                    <a:pt x="48672" y="48672"/>
                  </a:lnTo>
                  <a:lnTo>
                    <a:pt x="54875" y="39469"/>
                  </a:lnTo>
                  <a:lnTo>
                    <a:pt x="57150" y="28194"/>
                  </a:lnTo>
                  <a:lnTo>
                    <a:pt x="54875" y="17037"/>
                  </a:lnTo>
                  <a:lnTo>
                    <a:pt x="48672" y="8096"/>
                  </a:lnTo>
                  <a:lnTo>
                    <a:pt x="39469" y="2155"/>
                  </a:lnTo>
                  <a:lnTo>
                    <a:pt x="28194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042148" y="5002529"/>
              <a:ext cx="162560" cy="425450"/>
            </a:xfrm>
            <a:custGeom>
              <a:avLst/>
              <a:gdLst/>
              <a:ahLst/>
              <a:cxnLst/>
              <a:rect l="l" t="t" r="r" b="b"/>
              <a:pathLst>
                <a:path w="162559" h="425450">
                  <a:moveTo>
                    <a:pt x="162305" y="42519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052054" y="4952999"/>
              <a:ext cx="258445" cy="24130"/>
            </a:xfrm>
            <a:custGeom>
              <a:avLst/>
              <a:gdLst/>
              <a:ahLst/>
              <a:cxnLst/>
              <a:rect l="l" t="t" r="r" b="b"/>
              <a:pathLst>
                <a:path w="258445" h="24129">
                  <a:moveTo>
                    <a:pt x="258318" y="0"/>
                  </a:moveTo>
                  <a:lnTo>
                    <a:pt x="0" y="2362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641080" y="5385053"/>
              <a:ext cx="163195" cy="426720"/>
            </a:xfrm>
            <a:custGeom>
              <a:avLst/>
              <a:gdLst/>
              <a:ahLst/>
              <a:cxnLst/>
              <a:rect l="l" t="t" r="r" b="b"/>
              <a:pathLst>
                <a:path w="163195" h="426720">
                  <a:moveTo>
                    <a:pt x="163068" y="42671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656320" y="5332475"/>
              <a:ext cx="253365" cy="22225"/>
            </a:xfrm>
            <a:custGeom>
              <a:avLst/>
              <a:gdLst/>
              <a:ahLst/>
              <a:cxnLst/>
              <a:rect l="l" t="t" r="r" b="b"/>
              <a:pathLst>
                <a:path w="253365" h="22225">
                  <a:moveTo>
                    <a:pt x="252983" y="0"/>
                  </a:moveTo>
                  <a:lnTo>
                    <a:pt x="0" y="2209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181594" y="5424677"/>
              <a:ext cx="57150" cy="55880"/>
            </a:xfrm>
            <a:custGeom>
              <a:avLst/>
              <a:gdLst/>
              <a:ahLst/>
              <a:cxnLst/>
              <a:rect l="l" t="t" r="r" b="b"/>
              <a:pathLst>
                <a:path w="57150" h="55879">
                  <a:moveTo>
                    <a:pt x="57149" y="27432"/>
                  </a:moveTo>
                  <a:lnTo>
                    <a:pt x="54994" y="16716"/>
                  </a:lnTo>
                  <a:lnTo>
                    <a:pt x="49053" y="8001"/>
                  </a:lnTo>
                  <a:lnTo>
                    <a:pt x="40112" y="2143"/>
                  </a:lnTo>
                  <a:lnTo>
                    <a:pt x="28955" y="0"/>
                  </a:lnTo>
                  <a:lnTo>
                    <a:pt x="17680" y="2143"/>
                  </a:lnTo>
                  <a:lnTo>
                    <a:pt x="8477" y="8001"/>
                  </a:lnTo>
                  <a:lnTo>
                    <a:pt x="2274" y="16716"/>
                  </a:lnTo>
                  <a:lnTo>
                    <a:pt x="0" y="27432"/>
                  </a:lnTo>
                  <a:lnTo>
                    <a:pt x="2274" y="38266"/>
                  </a:lnTo>
                  <a:lnTo>
                    <a:pt x="8477" y="47244"/>
                  </a:lnTo>
                  <a:lnTo>
                    <a:pt x="17680" y="53363"/>
                  </a:lnTo>
                  <a:lnTo>
                    <a:pt x="28955" y="55626"/>
                  </a:lnTo>
                  <a:lnTo>
                    <a:pt x="40112" y="53363"/>
                  </a:lnTo>
                  <a:lnTo>
                    <a:pt x="49053" y="47244"/>
                  </a:lnTo>
                  <a:lnTo>
                    <a:pt x="54994" y="38266"/>
                  </a:lnTo>
                  <a:lnTo>
                    <a:pt x="57149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181594" y="5424677"/>
              <a:ext cx="57150" cy="55880"/>
            </a:xfrm>
            <a:custGeom>
              <a:avLst/>
              <a:gdLst/>
              <a:ahLst/>
              <a:cxnLst/>
              <a:rect l="l" t="t" r="r" b="b"/>
              <a:pathLst>
                <a:path w="57150" h="55879">
                  <a:moveTo>
                    <a:pt x="28955" y="0"/>
                  </a:moveTo>
                  <a:lnTo>
                    <a:pt x="17680" y="2143"/>
                  </a:lnTo>
                  <a:lnTo>
                    <a:pt x="8477" y="8001"/>
                  </a:lnTo>
                  <a:lnTo>
                    <a:pt x="2274" y="16716"/>
                  </a:lnTo>
                  <a:lnTo>
                    <a:pt x="0" y="27432"/>
                  </a:lnTo>
                  <a:lnTo>
                    <a:pt x="2274" y="38266"/>
                  </a:lnTo>
                  <a:lnTo>
                    <a:pt x="8477" y="47244"/>
                  </a:lnTo>
                  <a:lnTo>
                    <a:pt x="17680" y="53363"/>
                  </a:lnTo>
                  <a:lnTo>
                    <a:pt x="28955" y="55626"/>
                  </a:lnTo>
                  <a:lnTo>
                    <a:pt x="40112" y="53363"/>
                  </a:lnTo>
                  <a:lnTo>
                    <a:pt x="49053" y="47244"/>
                  </a:lnTo>
                  <a:lnTo>
                    <a:pt x="54994" y="38266"/>
                  </a:lnTo>
                  <a:lnTo>
                    <a:pt x="57149" y="27432"/>
                  </a:lnTo>
                  <a:lnTo>
                    <a:pt x="54994" y="16716"/>
                  </a:lnTo>
                  <a:lnTo>
                    <a:pt x="49053" y="8001"/>
                  </a:lnTo>
                  <a:lnTo>
                    <a:pt x="40112" y="2143"/>
                  </a:lnTo>
                  <a:lnTo>
                    <a:pt x="28955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301228" y="4919471"/>
              <a:ext cx="52069" cy="57150"/>
            </a:xfrm>
            <a:custGeom>
              <a:avLst/>
              <a:gdLst/>
              <a:ahLst/>
              <a:cxnLst/>
              <a:rect l="l" t="t" r="r" b="b"/>
              <a:pathLst>
                <a:path w="52070" h="57150">
                  <a:moveTo>
                    <a:pt x="51815" y="28956"/>
                  </a:moveTo>
                  <a:lnTo>
                    <a:pt x="49803" y="17680"/>
                  </a:lnTo>
                  <a:lnTo>
                    <a:pt x="44291" y="8477"/>
                  </a:lnTo>
                  <a:lnTo>
                    <a:pt x="36064" y="2274"/>
                  </a:lnTo>
                  <a:lnTo>
                    <a:pt x="25907" y="0"/>
                  </a:lnTo>
                  <a:lnTo>
                    <a:pt x="15751" y="2274"/>
                  </a:lnTo>
                  <a:lnTo>
                    <a:pt x="7524" y="8477"/>
                  </a:lnTo>
                  <a:lnTo>
                    <a:pt x="2012" y="17680"/>
                  </a:lnTo>
                  <a:lnTo>
                    <a:pt x="0" y="28956"/>
                  </a:lnTo>
                  <a:lnTo>
                    <a:pt x="2012" y="39790"/>
                  </a:lnTo>
                  <a:lnTo>
                    <a:pt x="7524" y="48768"/>
                  </a:lnTo>
                  <a:lnTo>
                    <a:pt x="15751" y="54887"/>
                  </a:lnTo>
                  <a:lnTo>
                    <a:pt x="25907" y="57150"/>
                  </a:lnTo>
                  <a:lnTo>
                    <a:pt x="36064" y="54887"/>
                  </a:lnTo>
                  <a:lnTo>
                    <a:pt x="44291" y="48768"/>
                  </a:lnTo>
                  <a:lnTo>
                    <a:pt x="49803" y="39790"/>
                  </a:lnTo>
                  <a:lnTo>
                    <a:pt x="51815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301228" y="4919471"/>
              <a:ext cx="52069" cy="57150"/>
            </a:xfrm>
            <a:custGeom>
              <a:avLst/>
              <a:gdLst/>
              <a:ahLst/>
              <a:cxnLst/>
              <a:rect l="l" t="t" r="r" b="b"/>
              <a:pathLst>
                <a:path w="52070" h="57150">
                  <a:moveTo>
                    <a:pt x="25907" y="0"/>
                  </a:moveTo>
                  <a:lnTo>
                    <a:pt x="15751" y="2274"/>
                  </a:lnTo>
                  <a:lnTo>
                    <a:pt x="7524" y="8477"/>
                  </a:lnTo>
                  <a:lnTo>
                    <a:pt x="2012" y="17680"/>
                  </a:lnTo>
                  <a:lnTo>
                    <a:pt x="0" y="28956"/>
                  </a:lnTo>
                  <a:lnTo>
                    <a:pt x="2012" y="39790"/>
                  </a:lnTo>
                  <a:lnTo>
                    <a:pt x="7524" y="48768"/>
                  </a:lnTo>
                  <a:lnTo>
                    <a:pt x="15751" y="54887"/>
                  </a:lnTo>
                  <a:lnTo>
                    <a:pt x="25907" y="57150"/>
                  </a:lnTo>
                  <a:lnTo>
                    <a:pt x="36064" y="54887"/>
                  </a:lnTo>
                  <a:lnTo>
                    <a:pt x="44291" y="48768"/>
                  </a:lnTo>
                  <a:lnTo>
                    <a:pt x="49803" y="39790"/>
                  </a:lnTo>
                  <a:lnTo>
                    <a:pt x="51815" y="28956"/>
                  </a:lnTo>
                  <a:lnTo>
                    <a:pt x="49803" y="17680"/>
                  </a:lnTo>
                  <a:lnTo>
                    <a:pt x="44291" y="8477"/>
                  </a:lnTo>
                  <a:lnTo>
                    <a:pt x="36064" y="2274"/>
                  </a:lnTo>
                  <a:lnTo>
                    <a:pt x="25907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238744" y="5470397"/>
              <a:ext cx="551180" cy="346075"/>
            </a:xfrm>
            <a:custGeom>
              <a:avLst/>
              <a:gdLst/>
              <a:ahLst/>
              <a:cxnLst/>
              <a:rect l="l" t="t" r="r" b="b"/>
              <a:pathLst>
                <a:path w="551179" h="346075">
                  <a:moveTo>
                    <a:pt x="550926" y="34594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353044" y="4967477"/>
              <a:ext cx="551180" cy="346075"/>
            </a:xfrm>
            <a:custGeom>
              <a:avLst/>
              <a:gdLst/>
              <a:ahLst/>
              <a:cxnLst/>
              <a:rect l="l" t="t" r="r" b="b"/>
              <a:pathLst>
                <a:path w="551179" h="346075">
                  <a:moveTo>
                    <a:pt x="550926" y="34594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785098" y="5802629"/>
              <a:ext cx="52705" cy="57150"/>
            </a:xfrm>
            <a:custGeom>
              <a:avLst/>
              <a:gdLst/>
              <a:ahLst/>
              <a:cxnLst/>
              <a:rect l="l" t="t" r="r" b="b"/>
              <a:pathLst>
                <a:path w="52704" h="57150">
                  <a:moveTo>
                    <a:pt x="52578" y="28194"/>
                  </a:moveTo>
                  <a:lnTo>
                    <a:pt x="50458" y="17037"/>
                  </a:lnTo>
                  <a:lnTo>
                    <a:pt x="44767" y="8096"/>
                  </a:lnTo>
                  <a:lnTo>
                    <a:pt x="36504" y="2155"/>
                  </a:lnTo>
                  <a:lnTo>
                    <a:pt x="26670" y="0"/>
                  </a:lnTo>
                  <a:lnTo>
                    <a:pt x="16394" y="2155"/>
                  </a:lnTo>
                  <a:lnTo>
                    <a:pt x="7905" y="8096"/>
                  </a:lnTo>
                  <a:lnTo>
                    <a:pt x="2131" y="17037"/>
                  </a:lnTo>
                  <a:lnTo>
                    <a:pt x="0" y="28194"/>
                  </a:lnTo>
                  <a:lnTo>
                    <a:pt x="2131" y="39469"/>
                  </a:lnTo>
                  <a:lnTo>
                    <a:pt x="7905" y="48672"/>
                  </a:lnTo>
                  <a:lnTo>
                    <a:pt x="16394" y="54875"/>
                  </a:lnTo>
                  <a:lnTo>
                    <a:pt x="26670" y="57150"/>
                  </a:lnTo>
                  <a:lnTo>
                    <a:pt x="36504" y="54875"/>
                  </a:lnTo>
                  <a:lnTo>
                    <a:pt x="44767" y="48672"/>
                  </a:lnTo>
                  <a:lnTo>
                    <a:pt x="50458" y="39469"/>
                  </a:lnTo>
                  <a:lnTo>
                    <a:pt x="52578" y="281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785098" y="5802629"/>
              <a:ext cx="52705" cy="57150"/>
            </a:xfrm>
            <a:custGeom>
              <a:avLst/>
              <a:gdLst/>
              <a:ahLst/>
              <a:cxnLst/>
              <a:rect l="l" t="t" r="r" b="b"/>
              <a:pathLst>
                <a:path w="52704" h="57150">
                  <a:moveTo>
                    <a:pt x="26670" y="0"/>
                  </a:moveTo>
                  <a:lnTo>
                    <a:pt x="16394" y="2155"/>
                  </a:lnTo>
                  <a:lnTo>
                    <a:pt x="7905" y="8096"/>
                  </a:lnTo>
                  <a:lnTo>
                    <a:pt x="2131" y="17037"/>
                  </a:lnTo>
                  <a:lnTo>
                    <a:pt x="0" y="28194"/>
                  </a:lnTo>
                  <a:lnTo>
                    <a:pt x="2131" y="39469"/>
                  </a:lnTo>
                  <a:lnTo>
                    <a:pt x="7905" y="48672"/>
                  </a:lnTo>
                  <a:lnTo>
                    <a:pt x="16394" y="54875"/>
                  </a:lnTo>
                  <a:lnTo>
                    <a:pt x="26670" y="57150"/>
                  </a:lnTo>
                  <a:lnTo>
                    <a:pt x="36504" y="54875"/>
                  </a:lnTo>
                  <a:lnTo>
                    <a:pt x="44767" y="48672"/>
                  </a:lnTo>
                  <a:lnTo>
                    <a:pt x="50458" y="39469"/>
                  </a:lnTo>
                  <a:lnTo>
                    <a:pt x="52578" y="28194"/>
                  </a:lnTo>
                  <a:lnTo>
                    <a:pt x="50458" y="17037"/>
                  </a:lnTo>
                  <a:lnTo>
                    <a:pt x="44767" y="8096"/>
                  </a:lnTo>
                  <a:lnTo>
                    <a:pt x="36504" y="2155"/>
                  </a:lnTo>
                  <a:lnTo>
                    <a:pt x="2667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899398" y="5298947"/>
              <a:ext cx="57150" cy="55880"/>
            </a:xfrm>
            <a:custGeom>
              <a:avLst/>
              <a:gdLst/>
              <a:ahLst/>
              <a:cxnLst/>
              <a:rect l="l" t="t" r="r" b="b"/>
              <a:pathLst>
                <a:path w="57150" h="55879">
                  <a:moveTo>
                    <a:pt x="57149" y="28194"/>
                  </a:moveTo>
                  <a:lnTo>
                    <a:pt x="54887" y="17037"/>
                  </a:lnTo>
                  <a:lnTo>
                    <a:pt x="48767" y="8096"/>
                  </a:lnTo>
                  <a:lnTo>
                    <a:pt x="39790" y="2155"/>
                  </a:lnTo>
                  <a:lnTo>
                    <a:pt x="28955" y="0"/>
                  </a:lnTo>
                  <a:lnTo>
                    <a:pt x="17680" y="2155"/>
                  </a:lnTo>
                  <a:lnTo>
                    <a:pt x="8477" y="8096"/>
                  </a:lnTo>
                  <a:lnTo>
                    <a:pt x="2274" y="17037"/>
                  </a:lnTo>
                  <a:lnTo>
                    <a:pt x="0" y="28194"/>
                  </a:lnTo>
                  <a:lnTo>
                    <a:pt x="2274" y="38909"/>
                  </a:lnTo>
                  <a:lnTo>
                    <a:pt x="8477" y="47625"/>
                  </a:lnTo>
                  <a:lnTo>
                    <a:pt x="17680" y="53482"/>
                  </a:lnTo>
                  <a:lnTo>
                    <a:pt x="28955" y="55626"/>
                  </a:lnTo>
                  <a:lnTo>
                    <a:pt x="39790" y="53482"/>
                  </a:lnTo>
                  <a:lnTo>
                    <a:pt x="48767" y="47625"/>
                  </a:lnTo>
                  <a:lnTo>
                    <a:pt x="54887" y="38909"/>
                  </a:lnTo>
                  <a:lnTo>
                    <a:pt x="57149" y="281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899398" y="5298947"/>
              <a:ext cx="57150" cy="55880"/>
            </a:xfrm>
            <a:custGeom>
              <a:avLst/>
              <a:gdLst/>
              <a:ahLst/>
              <a:cxnLst/>
              <a:rect l="l" t="t" r="r" b="b"/>
              <a:pathLst>
                <a:path w="57150" h="55879">
                  <a:moveTo>
                    <a:pt x="28955" y="0"/>
                  </a:moveTo>
                  <a:lnTo>
                    <a:pt x="17680" y="2155"/>
                  </a:lnTo>
                  <a:lnTo>
                    <a:pt x="8477" y="8096"/>
                  </a:lnTo>
                  <a:lnTo>
                    <a:pt x="2274" y="17037"/>
                  </a:lnTo>
                  <a:lnTo>
                    <a:pt x="0" y="28194"/>
                  </a:lnTo>
                  <a:lnTo>
                    <a:pt x="2274" y="38909"/>
                  </a:lnTo>
                  <a:lnTo>
                    <a:pt x="8477" y="47625"/>
                  </a:lnTo>
                  <a:lnTo>
                    <a:pt x="17680" y="53482"/>
                  </a:lnTo>
                  <a:lnTo>
                    <a:pt x="28955" y="55626"/>
                  </a:lnTo>
                  <a:lnTo>
                    <a:pt x="39790" y="53482"/>
                  </a:lnTo>
                  <a:lnTo>
                    <a:pt x="48767" y="47625"/>
                  </a:lnTo>
                  <a:lnTo>
                    <a:pt x="54887" y="38909"/>
                  </a:lnTo>
                  <a:lnTo>
                    <a:pt x="57149" y="28194"/>
                  </a:lnTo>
                  <a:lnTo>
                    <a:pt x="54887" y="17037"/>
                  </a:lnTo>
                  <a:lnTo>
                    <a:pt x="48767" y="8096"/>
                  </a:lnTo>
                  <a:lnTo>
                    <a:pt x="39790" y="2155"/>
                  </a:lnTo>
                  <a:lnTo>
                    <a:pt x="28955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232648" y="4972049"/>
              <a:ext cx="269875" cy="479425"/>
            </a:xfrm>
            <a:custGeom>
              <a:avLst/>
              <a:gdLst/>
              <a:ahLst/>
              <a:cxnLst/>
              <a:rect l="l" t="t" r="r" b="b"/>
              <a:pathLst>
                <a:path w="269875" h="479425">
                  <a:moveTo>
                    <a:pt x="253746" y="455675"/>
                  </a:moveTo>
                  <a:lnTo>
                    <a:pt x="0" y="479298"/>
                  </a:lnTo>
                </a:path>
                <a:path w="269875" h="479425">
                  <a:moveTo>
                    <a:pt x="269748" y="426720"/>
                  </a:moveTo>
                  <a:lnTo>
                    <a:pt x="106679" y="0"/>
                  </a:lnTo>
                </a:path>
              </a:pathLst>
            </a:custGeom>
            <a:ln w="3175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833104" y="5807201"/>
              <a:ext cx="258445" cy="24130"/>
            </a:xfrm>
            <a:custGeom>
              <a:avLst/>
              <a:gdLst/>
              <a:ahLst/>
              <a:cxnLst/>
              <a:rect l="l" t="t" r="r" b="b"/>
              <a:pathLst>
                <a:path w="258445" h="24129">
                  <a:moveTo>
                    <a:pt x="258318" y="0"/>
                  </a:moveTo>
                  <a:lnTo>
                    <a:pt x="0" y="2362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939022" y="5354573"/>
              <a:ext cx="162560" cy="429259"/>
            </a:xfrm>
            <a:custGeom>
              <a:avLst/>
              <a:gdLst/>
              <a:ahLst/>
              <a:cxnLst/>
              <a:rect l="l" t="t" r="r" b="b"/>
              <a:pathLst>
                <a:path w="162559" h="429260">
                  <a:moveTo>
                    <a:pt x="162305" y="4290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478774" y="539419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57149" y="28956"/>
                  </a:moveTo>
                  <a:lnTo>
                    <a:pt x="54887" y="17680"/>
                  </a:lnTo>
                  <a:lnTo>
                    <a:pt x="48767" y="8477"/>
                  </a:lnTo>
                  <a:lnTo>
                    <a:pt x="39790" y="2274"/>
                  </a:lnTo>
                  <a:lnTo>
                    <a:pt x="28955" y="0"/>
                  </a:lnTo>
                  <a:lnTo>
                    <a:pt x="17680" y="2274"/>
                  </a:lnTo>
                  <a:lnTo>
                    <a:pt x="8477" y="8477"/>
                  </a:lnTo>
                  <a:lnTo>
                    <a:pt x="2274" y="17680"/>
                  </a:lnTo>
                  <a:lnTo>
                    <a:pt x="0" y="28956"/>
                  </a:lnTo>
                  <a:lnTo>
                    <a:pt x="2274" y="39790"/>
                  </a:lnTo>
                  <a:lnTo>
                    <a:pt x="8477" y="48768"/>
                  </a:lnTo>
                  <a:lnTo>
                    <a:pt x="17680" y="54887"/>
                  </a:lnTo>
                  <a:lnTo>
                    <a:pt x="28955" y="57150"/>
                  </a:lnTo>
                  <a:lnTo>
                    <a:pt x="39790" y="54887"/>
                  </a:lnTo>
                  <a:lnTo>
                    <a:pt x="48767" y="48768"/>
                  </a:lnTo>
                  <a:lnTo>
                    <a:pt x="54887" y="39790"/>
                  </a:lnTo>
                  <a:lnTo>
                    <a:pt x="57149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478774" y="539419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28955" y="0"/>
                  </a:moveTo>
                  <a:lnTo>
                    <a:pt x="17680" y="2274"/>
                  </a:lnTo>
                  <a:lnTo>
                    <a:pt x="8477" y="8477"/>
                  </a:lnTo>
                  <a:lnTo>
                    <a:pt x="2274" y="17680"/>
                  </a:lnTo>
                  <a:lnTo>
                    <a:pt x="0" y="28956"/>
                  </a:lnTo>
                  <a:lnTo>
                    <a:pt x="2274" y="39790"/>
                  </a:lnTo>
                  <a:lnTo>
                    <a:pt x="8477" y="48768"/>
                  </a:lnTo>
                  <a:lnTo>
                    <a:pt x="17680" y="54887"/>
                  </a:lnTo>
                  <a:lnTo>
                    <a:pt x="28955" y="57150"/>
                  </a:lnTo>
                  <a:lnTo>
                    <a:pt x="39790" y="54887"/>
                  </a:lnTo>
                  <a:lnTo>
                    <a:pt x="48767" y="48768"/>
                  </a:lnTo>
                  <a:lnTo>
                    <a:pt x="54887" y="39790"/>
                  </a:lnTo>
                  <a:lnTo>
                    <a:pt x="57149" y="28956"/>
                  </a:lnTo>
                  <a:lnTo>
                    <a:pt x="54887" y="17680"/>
                  </a:lnTo>
                  <a:lnTo>
                    <a:pt x="48767" y="8477"/>
                  </a:lnTo>
                  <a:lnTo>
                    <a:pt x="39790" y="2274"/>
                  </a:lnTo>
                  <a:lnTo>
                    <a:pt x="28955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535924" y="5442203"/>
              <a:ext cx="551180" cy="350520"/>
            </a:xfrm>
            <a:custGeom>
              <a:avLst/>
              <a:gdLst/>
              <a:ahLst/>
              <a:cxnLst/>
              <a:rect l="l" t="t" r="r" b="b"/>
              <a:pathLst>
                <a:path w="551179" h="350520">
                  <a:moveTo>
                    <a:pt x="550926" y="35052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9080754" y="5776721"/>
              <a:ext cx="53340" cy="54610"/>
            </a:xfrm>
            <a:custGeom>
              <a:avLst/>
              <a:gdLst/>
              <a:ahLst/>
              <a:cxnLst/>
              <a:rect l="l" t="t" r="r" b="b"/>
              <a:pathLst>
                <a:path w="53340" h="54610">
                  <a:moveTo>
                    <a:pt x="53340" y="27432"/>
                  </a:moveTo>
                  <a:lnTo>
                    <a:pt x="51315" y="16716"/>
                  </a:lnTo>
                  <a:lnTo>
                    <a:pt x="45720" y="8001"/>
                  </a:lnTo>
                  <a:lnTo>
                    <a:pt x="37266" y="2143"/>
                  </a:lnTo>
                  <a:lnTo>
                    <a:pt x="26670" y="0"/>
                  </a:lnTo>
                  <a:lnTo>
                    <a:pt x="16073" y="2143"/>
                  </a:lnTo>
                  <a:lnTo>
                    <a:pt x="7620" y="8001"/>
                  </a:lnTo>
                  <a:lnTo>
                    <a:pt x="2024" y="16716"/>
                  </a:lnTo>
                  <a:lnTo>
                    <a:pt x="0" y="27432"/>
                  </a:lnTo>
                  <a:lnTo>
                    <a:pt x="2024" y="37707"/>
                  </a:lnTo>
                  <a:lnTo>
                    <a:pt x="7620" y="46196"/>
                  </a:lnTo>
                  <a:lnTo>
                    <a:pt x="16073" y="51970"/>
                  </a:lnTo>
                  <a:lnTo>
                    <a:pt x="26670" y="54102"/>
                  </a:lnTo>
                  <a:lnTo>
                    <a:pt x="37266" y="51970"/>
                  </a:lnTo>
                  <a:lnTo>
                    <a:pt x="45720" y="46196"/>
                  </a:lnTo>
                  <a:lnTo>
                    <a:pt x="51315" y="37707"/>
                  </a:lnTo>
                  <a:lnTo>
                    <a:pt x="53340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9080754" y="5776721"/>
              <a:ext cx="53340" cy="54610"/>
            </a:xfrm>
            <a:custGeom>
              <a:avLst/>
              <a:gdLst/>
              <a:ahLst/>
              <a:cxnLst/>
              <a:rect l="l" t="t" r="r" b="b"/>
              <a:pathLst>
                <a:path w="53340" h="54610">
                  <a:moveTo>
                    <a:pt x="26670" y="0"/>
                  </a:moveTo>
                  <a:lnTo>
                    <a:pt x="16073" y="2143"/>
                  </a:lnTo>
                  <a:lnTo>
                    <a:pt x="7620" y="8001"/>
                  </a:lnTo>
                  <a:lnTo>
                    <a:pt x="2024" y="16716"/>
                  </a:lnTo>
                  <a:lnTo>
                    <a:pt x="0" y="27432"/>
                  </a:lnTo>
                  <a:lnTo>
                    <a:pt x="2024" y="37707"/>
                  </a:lnTo>
                  <a:lnTo>
                    <a:pt x="7620" y="46196"/>
                  </a:lnTo>
                  <a:lnTo>
                    <a:pt x="16073" y="51970"/>
                  </a:lnTo>
                  <a:lnTo>
                    <a:pt x="26670" y="54102"/>
                  </a:lnTo>
                  <a:lnTo>
                    <a:pt x="37266" y="51970"/>
                  </a:lnTo>
                  <a:lnTo>
                    <a:pt x="45720" y="46196"/>
                  </a:lnTo>
                  <a:lnTo>
                    <a:pt x="51315" y="37707"/>
                  </a:lnTo>
                  <a:lnTo>
                    <a:pt x="53340" y="27432"/>
                  </a:lnTo>
                  <a:lnTo>
                    <a:pt x="51315" y="16716"/>
                  </a:lnTo>
                  <a:lnTo>
                    <a:pt x="45720" y="8001"/>
                  </a:lnTo>
                  <a:lnTo>
                    <a:pt x="37266" y="2143"/>
                  </a:lnTo>
                  <a:lnTo>
                    <a:pt x="2667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82" name="object 182"/>
          <p:cNvSpPr txBox="1"/>
          <p:nvPr/>
        </p:nvSpPr>
        <p:spPr>
          <a:xfrm>
            <a:off x="7339388" y="5630232"/>
            <a:ext cx="476810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-9" dirty="0">
                <a:latin typeface="Arial"/>
                <a:cs typeface="Arial"/>
              </a:rPr>
              <a:t>Triclinic</a:t>
            </a:r>
            <a:endParaRPr sz="1059">
              <a:latin typeface="Arial"/>
              <a:cs typeface="Arial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894213" y="1461644"/>
            <a:ext cx="3269876" cy="164092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4483" indent="-302575">
              <a:spcBef>
                <a:spcPts val="88"/>
              </a:spcBef>
              <a:buChar char="•"/>
              <a:tabLst>
                <a:tab pos="313781" algn="l"/>
              </a:tabLst>
            </a:pPr>
            <a:r>
              <a:rPr sz="2118" dirty="0">
                <a:latin typeface="Arial"/>
                <a:cs typeface="Arial"/>
              </a:rPr>
              <a:t>We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can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describe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shapes </a:t>
            </a:r>
            <a:r>
              <a:rPr sz="2118" dirty="0">
                <a:latin typeface="Arial"/>
                <a:cs typeface="Arial"/>
              </a:rPr>
              <a:t>and</a:t>
            </a:r>
            <a:r>
              <a:rPr sz="2118" spc="-8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arrangements</a:t>
            </a:r>
            <a:r>
              <a:rPr sz="2118" spc="-84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of </a:t>
            </a:r>
            <a:r>
              <a:rPr sz="2118" dirty="0">
                <a:latin typeface="Arial"/>
                <a:cs typeface="Arial"/>
              </a:rPr>
              <a:t>points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within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shapes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in </a:t>
            </a:r>
            <a:r>
              <a:rPr sz="2118" dirty="0">
                <a:latin typeface="Arial"/>
                <a:cs typeface="Arial"/>
              </a:rPr>
              <a:t>terms</a:t>
            </a:r>
            <a:r>
              <a:rPr sz="2118" spc="-2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2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22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symmetry </a:t>
            </a:r>
            <a:r>
              <a:rPr sz="2118" dirty="0">
                <a:latin typeface="Arial"/>
                <a:cs typeface="Arial"/>
              </a:rPr>
              <a:t>exhibited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by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them.</a:t>
            </a:r>
            <a:endParaRPr sz="2118">
              <a:latin typeface="Arial"/>
              <a:cs typeface="Arial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894213" y="3523750"/>
            <a:ext cx="3390900" cy="229277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4483" indent="-302575">
              <a:spcBef>
                <a:spcPts val="88"/>
              </a:spcBef>
              <a:buChar char="•"/>
              <a:tabLst>
                <a:tab pos="313781" algn="l"/>
              </a:tabLst>
            </a:pPr>
            <a:r>
              <a:rPr sz="2118" dirty="0">
                <a:latin typeface="Arial"/>
                <a:cs typeface="Arial"/>
              </a:rPr>
              <a:t>In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crystal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systems,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the </a:t>
            </a:r>
            <a:r>
              <a:rPr sz="2118" dirty="0">
                <a:latin typeface="Arial"/>
                <a:cs typeface="Arial"/>
              </a:rPr>
              <a:t>symmetry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class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of </a:t>
            </a:r>
            <a:r>
              <a:rPr sz="2118" dirty="0">
                <a:latin typeface="Arial"/>
                <a:cs typeface="Arial"/>
              </a:rPr>
              <a:t>crystals</a:t>
            </a:r>
            <a:r>
              <a:rPr sz="2118" spc="-7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should</a:t>
            </a:r>
            <a:r>
              <a:rPr sz="2118" spc="-7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possess</a:t>
            </a:r>
            <a:r>
              <a:rPr sz="2118" spc="-71" dirty="0">
                <a:latin typeface="Arial"/>
                <a:cs typeface="Arial"/>
              </a:rPr>
              <a:t> </a:t>
            </a:r>
            <a:r>
              <a:rPr sz="2118" spc="-44" dirty="0">
                <a:latin typeface="Arial"/>
                <a:cs typeface="Arial"/>
              </a:rPr>
              <a:t>a </a:t>
            </a:r>
            <a:r>
              <a:rPr sz="2118" dirty="0">
                <a:latin typeface="Arial"/>
                <a:cs typeface="Arial"/>
              </a:rPr>
              <a:t>certain</a:t>
            </a:r>
            <a:r>
              <a:rPr sz="2118" spc="-71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characteristic </a:t>
            </a:r>
            <a:r>
              <a:rPr sz="2118" dirty="0">
                <a:latin typeface="Arial"/>
                <a:cs typeface="Arial"/>
              </a:rPr>
              <a:t>symmetry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(i.e.,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certain </a:t>
            </a:r>
            <a:r>
              <a:rPr sz="2118" dirty="0">
                <a:latin typeface="Arial"/>
                <a:cs typeface="Arial"/>
              </a:rPr>
              <a:t>minimum</a:t>
            </a:r>
            <a:r>
              <a:rPr sz="2118" spc="-88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symmetry elements).</a:t>
            </a:r>
            <a:endParaRPr sz="2118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8675" y="5467676"/>
            <a:ext cx="6473078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dirty="0">
                <a:latin typeface="Arial"/>
                <a:cs typeface="Arial"/>
              </a:rPr>
              <a:t>Table</a:t>
            </a:r>
            <a:r>
              <a:rPr sz="1059" spc="-18" dirty="0">
                <a:latin typeface="Arial"/>
                <a:cs typeface="Arial"/>
              </a:rPr>
              <a:t> </a:t>
            </a:r>
            <a:r>
              <a:rPr sz="1059" dirty="0">
                <a:latin typeface="Arial"/>
                <a:cs typeface="Arial"/>
              </a:rPr>
              <a:t>adapted</a:t>
            </a:r>
            <a:r>
              <a:rPr sz="1059" spc="-18" dirty="0">
                <a:latin typeface="Arial"/>
                <a:cs typeface="Arial"/>
              </a:rPr>
              <a:t> </a:t>
            </a:r>
            <a:r>
              <a:rPr sz="1059" dirty="0">
                <a:latin typeface="Arial"/>
                <a:cs typeface="Arial"/>
              </a:rPr>
              <a:t>from</a:t>
            </a:r>
            <a:r>
              <a:rPr sz="1059" spc="-18" dirty="0">
                <a:latin typeface="Arial"/>
                <a:cs typeface="Arial"/>
              </a:rPr>
              <a:t> </a:t>
            </a:r>
            <a:r>
              <a:rPr sz="1059" dirty="0">
                <a:latin typeface="Arial"/>
                <a:cs typeface="Arial"/>
              </a:rPr>
              <a:t>R.</a:t>
            </a:r>
            <a:r>
              <a:rPr sz="1059" spc="-13" dirty="0">
                <a:latin typeface="Arial"/>
                <a:cs typeface="Arial"/>
              </a:rPr>
              <a:t> </a:t>
            </a:r>
            <a:r>
              <a:rPr sz="1059" dirty="0">
                <a:latin typeface="Arial"/>
                <a:cs typeface="Arial"/>
              </a:rPr>
              <a:t>Tilley,</a:t>
            </a:r>
            <a:r>
              <a:rPr sz="1059" spc="-26" dirty="0">
                <a:latin typeface="Arial"/>
                <a:cs typeface="Arial"/>
              </a:rPr>
              <a:t> </a:t>
            </a:r>
            <a:r>
              <a:rPr sz="1059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Crystals</a:t>
            </a:r>
            <a:r>
              <a:rPr sz="1059" i="1" u="sng" spc="-1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059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sz="1059" i="1" u="sng" spc="-13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059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Crystal</a:t>
            </a:r>
            <a:r>
              <a:rPr sz="1059" i="1" u="sng" spc="-1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059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Structures</a:t>
            </a:r>
            <a:r>
              <a:rPr sz="1059" dirty="0">
                <a:latin typeface="Arial"/>
                <a:cs typeface="Arial"/>
              </a:rPr>
              <a:t>,</a:t>
            </a:r>
            <a:r>
              <a:rPr sz="1059" spc="-18" dirty="0">
                <a:latin typeface="Arial"/>
                <a:cs typeface="Arial"/>
              </a:rPr>
              <a:t> </a:t>
            </a:r>
            <a:r>
              <a:rPr sz="1059" dirty="0">
                <a:latin typeface="Arial"/>
                <a:cs typeface="Arial"/>
              </a:rPr>
              <a:t>John</a:t>
            </a:r>
            <a:r>
              <a:rPr sz="1059" spc="-18" dirty="0">
                <a:latin typeface="Arial"/>
                <a:cs typeface="Arial"/>
              </a:rPr>
              <a:t> </a:t>
            </a:r>
            <a:r>
              <a:rPr sz="1059" dirty="0">
                <a:latin typeface="Arial"/>
                <a:cs typeface="Arial"/>
              </a:rPr>
              <a:t>Wiley</a:t>
            </a:r>
            <a:r>
              <a:rPr sz="1059" spc="-18" dirty="0">
                <a:latin typeface="Arial"/>
                <a:cs typeface="Arial"/>
              </a:rPr>
              <a:t> </a:t>
            </a:r>
            <a:r>
              <a:rPr sz="1059" dirty="0">
                <a:latin typeface="Arial"/>
                <a:cs typeface="Arial"/>
              </a:rPr>
              <a:t>&amp;</a:t>
            </a:r>
            <a:r>
              <a:rPr sz="1059" spc="-18" dirty="0">
                <a:latin typeface="Arial"/>
                <a:cs typeface="Arial"/>
              </a:rPr>
              <a:t> </a:t>
            </a:r>
            <a:r>
              <a:rPr sz="1059" dirty="0">
                <a:latin typeface="Arial"/>
                <a:cs typeface="Arial"/>
              </a:rPr>
              <a:t>Sons,</a:t>
            </a:r>
            <a:r>
              <a:rPr sz="1059" spc="-18" dirty="0">
                <a:latin typeface="Arial"/>
                <a:cs typeface="Arial"/>
              </a:rPr>
              <a:t> </a:t>
            </a:r>
            <a:r>
              <a:rPr sz="1059" dirty="0">
                <a:latin typeface="Arial"/>
                <a:cs typeface="Arial"/>
              </a:rPr>
              <a:t>Hoboken,</a:t>
            </a:r>
            <a:r>
              <a:rPr sz="1059" spc="-13" dirty="0">
                <a:latin typeface="Arial"/>
                <a:cs typeface="Arial"/>
              </a:rPr>
              <a:t> </a:t>
            </a:r>
            <a:r>
              <a:rPr sz="1059" dirty="0">
                <a:latin typeface="Arial"/>
                <a:cs typeface="Arial"/>
              </a:rPr>
              <a:t>NJ,</a:t>
            </a:r>
            <a:r>
              <a:rPr sz="1059" spc="-18" dirty="0">
                <a:latin typeface="Arial"/>
                <a:cs typeface="Arial"/>
              </a:rPr>
              <a:t> </a:t>
            </a:r>
            <a:r>
              <a:rPr sz="1059" dirty="0">
                <a:latin typeface="Arial"/>
                <a:cs typeface="Arial"/>
              </a:rPr>
              <a:t>2006,</a:t>
            </a:r>
            <a:r>
              <a:rPr sz="1059" spc="-18" dirty="0">
                <a:latin typeface="Arial"/>
                <a:cs typeface="Arial"/>
              </a:rPr>
              <a:t> </a:t>
            </a:r>
            <a:r>
              <a:rPr sz="1059" dirty="0">
                <a:latin typeface="Arial"/>
                <a:cs typeface="Arial"/>
              </a:rPr>
              <a:t>p.</a:t>
            </a:r>
            <a:r>
              <a:rPr sz="1059" spc="-13" dirty="0">
                <a:latin typeface="Arial"/>
                <a:cs typeface="Arial"/>
              </a:rPr>
              <a:t> </a:t>
            </a:r>
            <a:r>
              <a:rPr sz="1059" spc="-22" dirty="0">
                <a:latin typeface="Arial"/>
                <a:cs typeface="Arial"/>
              </a:rPr>
              <a:t>73.</a:t>
            </a:r>
            <a:endParaRPr sz="1059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828763" y="1043217"/>
            <a:ext cx="7569200" cy="663575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769325" marR="4483" indent="-758679">
              <a:lnSpc>
                <a:spcPct val="100000"/>
              </a:lnSpc>
              <a:spcBef>
                <a:spcPts val="88"/>
              </a:spcBef>
            </a:pPr>
            <a:r>
              <a:rPr sz="2118" b="1" dirty="0">
                <a:solidFill>
                  <a:srgbClr val="FF0000"/>
                </a:solidFill>
                <a:latin typeface="Times New Roman"/>
                <a:cs typeface="Times New Roman"/>
              </a:rPr>
              <a:t>We</a:t>
            </a:r>
            <a:r>
              <a:rPr sz="2118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b="1" dirty="0">
                <a:solidFill>
                  <a:srgbClr val="FF0000"/>
                </a:solidFill>
                <a:latin typeface="Times New Roman"/>
                <a:cs typeface="Times New Roman"/>
              </a:rPr>
              <a:t>describe</a:t>
            </a:r>
            <a:r>
              <a:rPr sz="2118" b="1" spc="-2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b="1" dirty="0">
                <a:solidFill>
                  <a:srgbClr val="FF0000"/>
                </a:solidFill>
                <a:latin typeface="Times New Roman"/>
                <a:cs typeface="Times New Roman"/>
              </a:rPr>
              <a:t>crystal</a:t>
            </a:r>
            <a:r>
              <a:rPr sz="2118" b="1" spc="-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b="1" dirty="0">
                <a:solidFill>
                  <a:srgbClr val="FF0000"/>
                </a:solidFill>
                <a:latin typeface="Times New Roman"/>
                <a:cs typeface="Times New Roman"/>
              </a:rPr>
              <a:t>symmetry</a:t>
            </a:r>
            <a:r>
              <a:rPr sz="2118" b="1" spc="-2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b="1" dirty="0">
                <a:solidFill>
                  <a:srgbClr val="FF0000"/>
                </a:solidFill>
                <a:latin typeface="Times New Roman"/>
                <a:cs typeface="Times New Roman"/>
              </a:rPr>
              <a:t>relative</a:t>
            </a:r>
            <a:r>
              <a:rPr sz="2118" b="1" spc="-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2118" b="1" spc="-2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b="1" dirty="0">
                <a:solidFill>
                  <a:srgbClr val="FF0000"/>
                </a:solidFill>
                <a:latin typeface="Times New Roman"/>
                <a:cs typeface="Times New Roman"/>
              </a:rPr>
              <a:t>specific</a:t>
            </a:r>
            <a:r>
              <a:rPr sz="2118" b="1" spc="-2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b="1" spc="-9" dirty="0">
                <a:solidFill>
                  <a:srgbClr val="FF0000"/>
                </a:solidFill>
                <a:latin typeface="Times New Roman"/>
                <a:cs typeface="Times New Roman"/>
              </a:rPr>
              <a:t>crystallographic </a:t>
            </a:r>
            <a:r>
              <a:rPr sz="2118" b="1" dirty="0">
                <a:solidFill>
                  <a:srgbClr val="FF0000"/>
                </a:solidFill>
                <a:latin typeface="Times New Roman"/>
                <a:cs typeface="Times New Roman"/>
              </a:rPr>
              <a:t>axes</a:t>
            </a:r>
            <a:r>
              <a:rPr sz="2118" b="1" spc="-2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b="1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2118" b="1" spc="-2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b="1" dirty="0">
                <a:solidFill>
                  <a:srgbClr val="FF0000"/>
                </a:solidFill>
                <a:latin typeface="Times New Roman"/>
                <a:cs typeface="Times New Roman"/>
              </a:rPr>
              <a:t>symmetry</a:t>
            </a:r>
            <a:r>
              <a:rPr sz="2118" b="1" spc="-2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b="1" dirty="0">
                <a:solidFill>
                  <a:srgbClr val="FF0000"/>
                </a:solidFill>
                <a:latin typeface="Times New Roman"/>
                <a:cs typeface="Times New Roman"/>
              </a:rPr>
              <a:t>elements</a:t>
            </a:r>
            <a:r>
              <a:rPr sz="2118" b="1" spc="-2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b="1" dirty="0">
                <a:solidFill>
                  <a:srgbClr val="FF0000"/>
                </a:solidFill>
                <a:latin typeface="Times New Roman"/>
                <a:cs typeface="Times New Roman"/>
              </a:rPr>
              <a:t>operating</a:t>
            </a:r>
            <a:r>
              <a:rPr sz="2118" b="1" spc="-2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b="1" dirty="0">
                <a:solidFill>
                  <a:srgbClr val="FF0000"/>
                </a:solidFill>
                <a:latin typeface="Times New Roman"/>
                <a:cs typeface="Times New Roman"/>
              </a:rPr>
              <a:t>on</a:t>
            </a:r>
            <a:r>
              <a:rPr sz="2118" b="1" spc="-2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b="1" dirty="0">
                <a:solidFill>
                  <a:srgbClr val="FF0000"/>
                </a:solidFill>
                <a:latin typeface="Times New Roman"/>
                <a:cs typeface="Times New Roman"/>
              </a:rPr>
              <a:t>those</a:t>
            </a:r>
            <a:r>
              <a:rPr sz="2118" b="1" spc="-2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b="1" spc="-18" dirty="0">
                <a:solidFill>
                  <a:srgbClr val="FF0000"/>
                </a:solidFill>
                <a:latin typeface="Times New Roman"/>
                <a:cs typeface="Times New Roman"/>
              </a:rPr>
              <a:t>axes</a:t>
            </a:r>
            <a:endParaRPr sz="2118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19273" y="2371032"/>
            <a:ext cx="577663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412" spc="-9" dirty="0">
                <a:latin typeface="Times New Roman"/>
                <a:cs typeface="Times New Roman"/>
              </a:rPr>
              <a:t>Tertiary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5093" y="1965377"/>
            <a:ext cx="4720478" cy="63969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Times New Roman"/>
                <a:cs typeface="Times New Roman"/>
              </a:rPr>
              <a:t>The</a:t>
            </a:r>
            <a:r>
              <a:rPr sz="1588" spc="-31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order</a:t>
            </a:r>
            <a:r>
              <a:rPr sz="1588" spc="-26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of</a:t>
            </a:r>
            <a:r>
              <a:rPr sz="1588" spc="-35" dirty="0">
                <a:latin typeface="Times New Roman"/>
                <a:cs typeface="Times New Roman"/>
              </a:rPr>
              <a:t> </a:t>
            </a:r>
            <a:r>
              <a:rPr sz="1588" spc="-26" dirty="0">
                <a:latin typeface="Times New Roman"/>
                <a:cs typeface="Times New Roman"/>
              </a:rPr>
              <a:t>Hermann-</a:t>
            </a:r>
            <a:r>
              <a:rPr sz="1588" dirty="0">
                <a:latin typeface="Times New Roman"/>
                <a:cs typeface="Times New Roman"/>
              </a:rPr>
              <a:t>Mauguin</a:t>
            </a:r>
            <a:r>
              <a:rPr sz="1588" spc="-31" dirty="0">
                <a:latin typeface="Times New Roman"/>
                <a:cs typeface="Times New Roman"/>
              </a:rPr>
              <a:t> </a:t>
            </a:r>
            <a:r>
              <a:rPr sz="1588" spc="-9" dirty="0">
                <a:latin typeface="Times New Roman"/>
                <a:cs typeface="Times New Roman"/>
              </a:rPr>
              <a:t>symbols</a:t>
            </a:r>
            <a:r>
              <a:rPr sz="1588" spc="-31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in</a:t>
            </a:r>
            <a:r>
              <a:rPr sz="1588" spc="-26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point</a:t>
            </a:r>
            <a:r>
              <a:rPr sz="1588" spc="-13" dirty="0">
                <a:latin typeface="Times New Roman"/>
                <a:cs typeface="Times New Roman"/>
              </a:rPr>
              <a:t> </a:t>
            </a:r>
            <a:r>
              <a:rPr sz="1588" spc="-9" dirty="0">
                <a:latin typeface="Times New Roman"/>
                <a:cs typeface="Times New Roman"/>
              </a:rPr>
              <a:t>groups</a:t>
            </a:r>
            <a:endParaRPr sz="1588" dirty="0">
              <a:latin typeface="Times New Roman"/>
              <a:cs typeface="Times New Roman"/>
            </a:endParaRPr>
          </a:p>
          <a:p>
            <a:pPr marL="11767">
              <a:spcBef>
                <a:spcPts val="1288"/>
              </a:spcBef>
              <a:tabLst>
                <a:tab pos="2356723" algn="l"/>
                <a:tab pos="3964292" algn="l"/>
              </a:tabLst>
            </a:pPr>
            <a:r>
              <a:rPr sz="1412" spc="-9" dirty="0">
                <a:latin typeface="Times New Roman"/>
                <a:cs typeface="Times New Roman"/>
              </a:rPr>
              <a:t>Crystal</a:t>
            </a:r>
            <a:r>
              <a:rPr sz="1412" spc="-40" dirty="0">
                <a:latin typeface="Times New Roman"/>
                <a:cs typeface="Times New Roman"/>
              </a:rPr>
              <a:t> </a:t>
            </a:r>
            <a:r>
              <a:rPr sz="1412" spc="-9" dirty="0">
                <a:latin typeface="Times New Roman"/>
                <a:cs typeface="Times New Roman"/>
              </a:rPr>
              <a:t>System</a:t>
            </a:r>
            <a:r>
              <a:rPr sz="1412" dirty="0">
                <a:latin typeface="Times New Roman"/>
                <a:cs typeface="Times New Roman"/>
              </a:rPr>
              <a:t>	</a:t>
            </a:r>
            <a:r>
              <a:rPr sz="1412" spc="-9" dirty="0">
                <a:latin typeface="Times New Roman"/>
                <a:cs typeface="Times New Roman"/>
              </a:rPr>
              <a:t>Primary</a:t>
            </a:r>
            <a:r>
              <a:rPr sz="1412" dirty="0">
                <a:latin typeface="Times New Roman"/>
                <a:cs typeface="Times New Roman"/>
              </a:rPr>
              <a:t>	</a:t>
            </a:r>
            <a:r>
              <a:rPr sz="1412" spc="-9" dirty="0">
                <a:latin typeface="Times New Roman"/>
                <a:cs typeface="Times New Roman"/>
              </a:rPr>
              <a:t>Secondary</a:t>
            </a:r>
            <a:endParaRPr sz="1412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455" y="2908912"/>
            <a:ext cx="846044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spc="-9" dirty="0">
                <a:latin typeface="Times New Roman"/>
                <a:cs typeface="Times New Roman"/>
              </a:rPr>
              <a:t>Monoclinic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5766" y="3446792"/>
            <a:ext cx="1034863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spc="-9" dirty="0">
                <a:latin typeface="Times New Roman"/>
                <a:cs typeface="Times New Roman"/>
              </a:rPr>
              <a:t>Orthorhombic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94947" y="3446792"/>
            <a:ext cx="398929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spc="-18" dirty="0">
                <a:latin typeface="Times New Roman"/>
                <a:cs typeface="Times New Roman"/>
              </a:rPr>
              <a:t>[001]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5765" y="3715732"/>
            <a:ext cx="797859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spc="-9" dirty="0">
                <a:latin typeface="Times New Roman"/>
                <a:cs typeface="Times New Roman"/>
              </a:rPr>
              <a:t>Tetragonal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5766" y="2639971"/>
            <a:ext cx="4071657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2356162" algn="l"/>
                <a:tab pos="3972697" algn="l"/>
              </a:tabLst>
            </a:pPr>
            <a:r>
              <a:rPr sz="1412" spc="-9" dirty="0">
                <a:latin typeface="Times New Roman"/>
                <a:cs typeface="Times New Roman"/>
              </a:rPr>
              <a:t>Triclinic</a:t>
            </a:r>
            <a:r>
              <a:rPr sz="1412" dirty="0">
                <a:latin typeface="Times New Roman"/>
                <a:cs typeface="Times New Roman"/>
              </a:rPr>
              <a:t>	</a:t>
            </a:r>
            <a:r>
              <a:rPr sz="1412" spc="-44" dirty="0">
                <a:latin typeface="Symbol"/>
                <a:cs typeface="Symbol"/>
              </a:rPr>
              <a:t></a:t>
            </a:r>
            <a:r>
              <a:rPr sz="1412" dirty="0">
                <a:latin typeface="Times New Roman"/>
                <a:cs typeface="Times New Roman"/>
              </a:rPr>
              <a:t>	</a:t>
            </a:r>
            <a:r>
              <a:rPr sz="1412" spc="-44" dirty="0">
                <a:latin typeface="Symbol"/>
                <a:cs typeface="Symbol"/>
              </a:rPr>
              <a:t></a:t>
            </a:r>
            <a:endParaRPr sz="1412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0540" y="2639973"/>
            <a:ext cx="98612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412" spc="-44" dirty="0">
                <a:latin typeface="Symbol"/>
                <a:cs typeface="Symbol"/>
              </a:rPr>
              <a:t></a:t>
            </a:r>
            <a:endParaRPr sz="1412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04850" y="2855139"/>
            <a:ext cx="1753721" cy="551531"/>
          </a:xfrm>
          <a:prstGeom prst="rect">
            <a:avLst/>
          </a:prstGeom>
        </p:spPr>
        <p:txBody>
          <a:bodyPr vert="horz" wrap="square" lIns="0" tIns="64994" rIns="0" bIns="0" rtlCol="0">
            <a:spAutoFit/>
          </a:bodyPr>
          <a:lstStyle/>
          <a:p>
            <a:pPr marL="11206">
              <a:spcBef>
                <a:spcPts val="512"/>
              </a:spcBef>
              <a:tabLst>
                <a:tab pos="1643430" algn="l"/>
              </a:tabLst>
            </a:pPr>
            <a:r>
              <a:rPr sz="1412" dirty="0">
                <a:latin typeface="Times New Roman"/>
                <a:cs typeface="Times New Roman"/>
              </a:rPr>
              <a:t>[010],</a:t>
            </a:r>
            <a:r>
              <a:rPr sz="1412" spc="154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unique</a:t>
            </a:r>
            <a:r>
              <a:rPr sz="1412" spc="-31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axis</a:t>
            </a:r>
            <a:r>
              <a:rPr sz="1412" spc="-22" dirty="0">
                <a:latin typeface="Times New Roman"/>
                <a:cs typeface="Times New Roman"/>
              </a:rPr>
              <a:t> </a:t>
            </a:r>
            <a:r>
              <a:rPr sz="1412" spc="-44" dirty="0">
                <a:latin typeface="Times New Roman"/>
                <a:cs typeface="Times New Roman"/>
              </a:rPr>
              <a:t>b</a:t>
            </a:r>
            <a:r>
              <a:rPr sz="1412" dirty="0">
                <a:latin typeface="Times New Roman"/>
                <a:cs typeface="Times New Roman"/>
              </a:rPr>
              <a:t>	</a:t>
            </a:r>
            <a:r>
              <a:rPr sz="1412" spc="-44" dirty="0">
                <a:latin typeface="Symbol"/>
                <a:cs typeface="Symbol"/>
              </a:rPr>
              <a:t></a:t>
            </a:r>
            <a:endParaRPr sz="1412">
              <a:latin typeface="Symbol"/>
              <a:cs typeface="Symbol"/>
            </a:endParaRPr>
          </a:p>
          <a:p>
            <a:pPr marL="12887">
              <a:spcBef>
                <a:spcPts val="424"/>
              </a:spcBef>
            </a:pPr>
            <a:r>
              <a:rPr sz="1412" dirty="0">
                <a:latin typeface="Times New Roman"/>
                <a:cs typeface="Times New Roman"/>
              </a:rPr>
              <a:t>[001],</a:t>
            </a:r>
            <a:r>
              <a:rPr sz="1412" spc="106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unique</a:t>
            </a:r>
            <a:r>
              <a:rPr sz="1412" spc="-57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axis</a:t>
            </a:r>
            <a:r>
              <a:rPr sz="1412" spc="-62" dirty="0">
                <a:latin typeface="Times New Roman"/>
                <a:cs typeface="Times New Roman"/>
              </a:rPr>
              <a:t> </a:t>
            </a:r>
            <a:r>
              <a:rPr sz="1412" spc="-44" dirty="0">
                <a:latin typeface="Times New Roman"/>
                <a:cs typeface="Times New Roman"/>
              </a:rPr>
              <a:t>c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09298" y="2908913"/>
            <a:ext cx="121024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spc="-44" dirty="0">
                <a:latin typeface="Symbol"/>
                <a:cs typeface="Symbol"/>
              </a:rPr>
              <a:t></a:t>
            </a:r>
            <a:endParaRPr sz="1412">
              <a:latin typeface="Symbol"/>
              <a:cs typeface="Symbo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63697" y="3771778"/>
            <a:ext cx="89647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346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5" name="object 15"/>
          <p:cNvSpPr txBox="1"/>
          <p:nvPr/>
        </p:nvSpPr>
        <p:spPr>
          <a:xfrm>
            <a:off x="3205943" y="3393018"/>
            <a:ext cx="2472578" cy="551531"/>
          </a:xfrm>
          <a:prstGeom prst="rect">
            <a:avLst/>
          </a:prstGeom>
        </p:spPr>
        <p:txBody>
          <a:bodyPr vert="horz" wrap="square" lIns="0" tIns="64994" rIns="0" bIns="0" rtlCol="0">
            <a:spAutoFit/>
          </a:bodyPr>
          <a:lstStyle/>
          <a:p>
            <a:pPr marL="11206">
              <a:spcBef>
                <a:spcPts val="512"/>
              </a:spcBef>
              <a:tabLst>
                <a:tab pos="1627741" algn="l"/>
              </a:tabLst>
            </a:pPr>
            <a:r>
              <a:rPr sz="1412" spc="-9" dirty="0">
                <a:latin typeface="Times New Roman"/>
                <a:cs typeface="Times New Roman"/>
              </a:rPr>
              <a:t>[100]</a:t>
            </a:r>
            <a:r>
              <a:rPr sz="1412" dirty="0">
                <a:latin typeface="Times New Roman"/>
                <a:cs typeface="Times New Roman"/>
              </a:rPr>
              <a:t>	</a:t>
            </a:r>
            <a:r>
              <a:rPr sz="1412" spc="-9" dirty="0">
                <a:latin typeface="Times New Roman"/>
                <a:cs typeface="Times New Roman"/>
              </a:rPr>
              <a:t>[010]</a:t>
            </a:r>
            <a:endParaRPr sz="1412">
              <a:latin typeface="Times New Roman"/>
              <a:cs typeface="Times New Roman"/>
            </a:endParaRPr>
          </a:p>
          <a:p>
            <a:pPr marL="11767">
              <a:spcBef>
                <a:spcPts val="424"/>
              </a:spcBef>
              <a:tabLst>
                <a:tab pos="1628302" algn="l"/>
              </a:tabLst>
            </a:pPr>
            <a:r>
              <a:rPr sz="1412" spc="-9" dirty="0">
                <a:latin typeface="Times New Roman"/>
                <a:cs typeface="Times New Roman"/>
              </a:rPr>
              <a:t>[001]</a:t>
            </a:r>
            <a:r>
              <a:rPr sz="1412" dirty="0">
                <a:latin typeface="Times New Roman"/>
                <a:cs typeface="Times New Roman"/>
              </a:rPr>
              <a:t>	</a:t>
            </a:r>
            <a:r>
              <a:rPr sz="1412" spc="-31" dirty="0">
                <a:latin typeface="Times New Roman"/>
                <a:cs typeface="Times New Roman"/>
              </a:rPr>
              <a:t>[100],</a:t>
            </a:r>
            <a:r>
              <a:rPr sz="1412" spc="-128" dirty="0">
                <a:latin typeface="Times New Roman"/>
                <a:cs typeface="Times New Roman"/>
              </a:rPr>
              <a:t> </a:t>
            </a:r>
            <a:r>
              <a:rPr sz="1412" spc="-18" dirty="0">
                <a:latin typeface="Times New Roman"/>
                <a:cs typeface="Times New Roman"/>
              </a:rPr>
              <a:t>[010]</a:t>
            </a:r>
            <a:endParaRPr sz="1412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988211" y="4037918"/>
            <a:ext cx="961465" cy="5603"/>
            <a:chOff x="5543422" y="4124578"/>
            <a:chExt cx="1089660" cy="6350"/>
          </a:xfrm>
        </p:grpSpPr>
        <p:sp>
          <p:nvSpPr>
            <p:cNvPr id="17" name="object 17"/>
            <p:cNvSpPr/>
            <p:nvPr/>
          </p:nvSpPr>
          <p:spPr>
            <a:xfrm>
              <a:off x="5546597" y="4127753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107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6194297" y="4127753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107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6528053" y="4127753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>
                  <a:moveTo>
                    <a:pt x="0" y="0"/>
                  </a:moveTo>
                  <a:lnTo>
                    <a:pt x="101346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5801086" y="4306859"/>
            <a:ext cx="207309" cy="5603"/>
            <a:chOff x="6464680" y="4429378"/>
            <a:chExt cx="234950" cy="6350"/>
          </a:xfrm>
        </p:grpSpPr>
        <p:sp>
          <p:nvSpPr>
            <p:cNvPr id="21" name="object 21"/>
            <p:cNvSpPr/>
            <p:nvPr/>
          </p:nvSpPr>
          <p:spPr>
            <a:xfrm>
              <a:off x="6467855" y="4432553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>
                  <a:moveTo>
                    <a:pt x="0" y="0"/>
                  </a:moveTo>
                  <a:lnTo>
                    <a:pt x="101346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6594347" y="4432553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4">
                  <a:moveTo>
                    <a:pt x="0" y="0"/>
                  </a:moveTo>
                  <a:lnTo>
                    <a:pt x="102107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801087" y="4575800"/>
            <a:ext cx="2126316" cy="5603"/>
            <a:chOff x="6464680" y="4734178"/>
            <a:chExt cx="2409825" cy="6350"/>
          </a:xfrm>
        </p:grpSpPr>
        <p:sp>
          <p:nvSpPr>
            <p:cNvPr id="24" name="object 24"/>
            <p:cNvSpPr/>
            <p:nvPr/>
          </p:nvSpPr>
          <p:spPr>
            <a:xfrm>
              <a:off x="6467855" y="4737353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>
                  <a:moveTo>
                    <a:pt x="0" y="0"/>
                  </a:moveTo>
                  <a:lnTo>
                    <a:pt x="101346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6594347" y="4737353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4">
                  <a:moveTo>
                    <a:pt x="0" y="0"/>
                  </a:moveTo>
                  <a:lnTo>
                    <a:pt x="102107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7782305" y="4737353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>
                  <a:moveTo>
                    <a:pt x="0" y="0"/>
                  </a:moveTo>
                  <a:lnTo>
                    <a:pt x="101346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8639555" y="4737353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>
                  <a:moveTo>
                    <a:pt x="0" y="0"/>
                  </a:moveTo>
                  <a:lnTo>
                    <a:pt x="101346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8769095" y="4737353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4">
                  <a:moveTo>
                    <a:pt x="0" y="0"/>
                  </a:moveTo>
                  <a:lnTo>
                    <a:pt x="102107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5417173" y="4844741"/>
            <a:ext cx="703169" cy="5603"/>
            <a:chOff x="6029578" y="5038978"/>
            <a:chExt cx="796925" cy="6350"/>
          </a:xfrm>
        </p:grpSpPr>
        <p:sp>
          <p:nvSpPr>
            <p:cNvPr id="30" name="object 30"/>
            <p:cNvSpPr/>
            <p:nvPr/>
          </p:nvSpPr>
          <p:spPr>
            <a:xfrm>
              <a:off x="6032753" y="5042153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>
                  <a:moveTo>
                    <a:pt x="0" y="0"/>
                  </a:moveTo>
                  <a:lnTo>
                    <a:pt x="101346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6159245" y="5042153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5">
                  <a:moveTo>
                    <a:pt x="0" y="0"/>
                  </a:moveTo>
                  <a:lnTo>
                    <a:pt x="102107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6493001" y="5042153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>
                  <a:moveTo>
                    <a:pt x="0" y="0"/>
                  </a:moveTo>
                  <a:lnTo>
                    <a:pt x="101346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6721601" y="5042153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>
                  <a:moveTo>
                    <a:pt x="0" y="0"/>
                  </a:moveTo>
                  <a:lnTo>
                    <a:pt x="101346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795156" y="3727160"/>
            <a:ext cx="861171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spc="-71" dirty="0">
                <a:latin typeface="Times New Roman"/>
                <a:cs typeface="Times New Roman"/>
              </a:rPr>
              <a:t>[1</a:t>
            </a:r>
            <a:r>
              <a:rPr sz="1412" spc="-154" dirty="0">
                <a:latin typeface="Times New Roman"/>
                <a:cs typeface="Times New Roman"/>
              </a:rPr>
              <a:t> </a:t>
            </a:r>
            <a:r>
              <a:rPr sz="1412" spc="-18" dirty="0">
                <a:latin typeface="Times New Roman"/>
                <a:cs typeface="Times New Roman"/>
              </a:rPr>
              <a:t>10],</a:t>
            </a:r>
            <a:r>
              <a:rPr sz="1412" spc="-132" dirty="0">
                <a:latin typeface="Times New Roman"/>
                <a:cs typeface="Times New Roman"/>
              </a:rPr>
              <a:t> </a:t>
            </a:r>
            <a:r>
              <a:rPr sz="1412" spc="-18" dirty="0">
                <a:latin typeface="Times New Roman"/>
                <a:cs typeface="Times New Roman"/>
              </a:rPr>
              <a:t>[110]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75768" y="3984677"/>
            <a:ext cx="2197474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dirty="0">
                <a:latin typeface="Times New Roman"/>
                <a:cs typeface="Times New Roman"/>
              </a:rPr>
              <a:t>Trigonal,</a:t>
            </a:r>
            <a:r>
              <a:rPr sz="1412" spc="-57" dirty="0">
                <a:latin typeface="Times New Roman"/>
                <a:cs typeface="Times New Roman"/>
              </a:rPr>
              <a:t> </a:t>
            </a:r>
            <a:r>
              <a:rPr sz="1412" spc="-9" dirty="0">
                <a:latin typeface="Times New Roman"/>
                <a:cs typeface="Times New Roman"/>
              </a:rPr>
              <a:t>Rhombohedral</a:t>
            </a:r>
            <a:r>
              <a:rPr sz="1412" spc="-71" dirty="0">
                <a:latin typeface="Times New Roman"/>
                <a:cs typeface="Times New Roman"/>
              </a:rPr>
              <a:t> </a:t>
            </a:r>
            <a:r>
              <a:rPr sz="1412" spc="-18" dirty="0">
                <a:latin typeface="Times New Roman"/>
                <a:cs typeface="Times New Roman"/>
              </a:rPr>
              <a:t>Axes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207805" y="3984677"/>
            <a:ext cx="382121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spc="-44" dirty="0">
                <a:latin typeface="Times New Roman"/>
                <a:cs typeface="Times New Roman"/>
              </a:rPr>
              <a:t>[111]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23139" y="3996099"/>
            <a:ext cx="1644092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spc="-71" dirty="0">
                <a:latin typeface="Times New Roman"/>
                <a:cs typeface="Times New Roman"/>
              </a:rPr>
              <a:t>[1</a:t>
            </a:r>
            <a:r>
              <a:rPr lang="zh-CN" altLang="en-US" sz="1412" spc="-97" dirty="0">
                <a:latin typeface="Times New Roman"/>
                <a:cs typeface="Times New Roman"/>
              </a:rPr>
              <a:t> </a:t>
            </a:r>
            <a:r>
              <a:rPr sz="1412" spc="-18" dirty="0">
                <a:latin typeface="Times New Roman"/>
                <a:cs typeface="Times New Roman"/>
              </a:rPr>
              <a:t>10],</a:t>
            </a:r>
            <a:r>
              <a:rPr sz="1412" spc="-57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[011],</a:t>
            </a:r>
            <a:r>
              <a:rPr sz="1412" spc="-66" dirty="0">
                <a:latin typeface="Times New Roman"/>
                <a:cs typeface="Times New Roman"/>
              </a:rPr>
              <a:t> </a:t>
            </a:r>
            <a:r>
              <a:rPr sz="1412" spc="-18" dirty="0">
                <a:latin typeface="Times New Roman"/>
                <a:cs typeface="Times New Roman"/>
              </a:rPr>
              <a:t>[101]</a:t>
            </a:r>
            <a:endParaRPr sz="1412" dirty="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75769" y="4253618"/>
            <a:ext cx="1907801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dirty="0">
                <a:latin typeface="Times New Roman"/>
                <a:cs typeface="Times New Roman"/>
              </a:rPr>
              <a:t>Trigonal,</a:t>
            </a:r>
            <a:r>
              <a:rPr sz="1412" spc="-53" dirty="0">
                <a:latin typeface="Times New Roman"/>
                <a:cs typeface="Times New Roman"/>
              </a:rPr>
              <a:t> </a:t>
            </a:r>
            <a:r>
              <a:rPr sz="1412" spc="-9" dirty="0">
                <a:latin typeface="Times New Roman"/>
                <a:cs typeface="Times New Roman"/>
              </a:rPr>
              <a:t>Hexagonal</a:t>
            </a:r>
            <a:r>
              <a:rPr sz="1412" spc="-66" dirty="0">
                <a:latin typeface="Times New Roman"/>
                <a:cs typeface="Times New Roman"/>
              </a:rPr>
              <a:t> </a:t>
            </a:r>
            <a:r>
              <a:rPr sz="1412" spc="-18" dirty="0">
                <a:latin typeface="Times New Roman"/>
                <a:cs typeface="Times New Roman"/>
              </a:rPr>
              <a:t>Axes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207149" y="4253618"/>
            <a:ext cx="398929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spc="-18" dirty="0">
                <a:latin typeface="Times New Roman"/>
                <a:cs typeface="Times New Roman"/>
              </a:rPr>
              <a:t>[001]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823139" y="4265040"/>
            <a:ext cx="1343025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spc="-31" dirty="0">
                <a:latin typeface="Times New Roman"/>
                <a:cs typeface="Times New Roman"/>
              </a:rPr>
              <a:t>[100],</a:t>
            </a:r>
            <a:r>
              <a:rPr sz="1412" spc="-128" dirty="0">
                <a:latin typeface="Times New Roman"/>
                <a:cs typeface="Times New Roman"/>
              </a:rPr>
              <a:t> </a:t>
            </a:r>
            <a:r>
              <a:rPr sz="1412" spc="-9" dirty="0">
                <a:latin typeface="Times New Roman"/>
                <a:cs typeface="Times New Roman"/>
              </a:rPr>
              <a:t>[010],</a:t>
            </a:r>
            <a:r>
              <a:rPr sz="1412" spc="-124" dirty="0">
                <a:latin typeface="Times New Roman"/>
                <a:cs typeface="Times New Roman"/>
              </a:rPr>
              <a:t> </a:t>
            </a:r>
            <a:r>
              <a:rPr sz="1412" spc="-18" dirty="0">
                <a:latin typeface="Times New Roman"/>
                <a:cs typeface="Times New Roman"/>
              </a:rPr>
              <a:t>[110]</a:t>
            </a:r>
            <a:endParaRPr sz="1412" dirty="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78457" y="4522558"/>
            <a:ext cx="795618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spc="-9" dirty="0">
                <a:latin typeface="Times New Roman"/>
                <a:cs typeface="Times New Roman"/>
              </a:rPr>
              <a:t>Hexagonal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07280" y="4522558"/>
            <a:ext cx="398929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spc="-18" dirty="0">
                <a:latin typeface="Times New Roman"/>
                <a:cs typeface="Times New Roman"/>
              </a:rPr>
              <a:t>[001]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23140" y="4533980"/>
            <a:ext cx="1341904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spc="-35" dirty="0">
                <a:latin typeface="Times New Roman"/>
                <a:cs typeface="Times New Roman"/>
              </a:rPr>
              <a:t>[100],</a:t>
            </a:r>
            <a:r>
              <a:rPr sz="1412" spc="-124" dirty="0">
                <a:latin typeface="Times New Roman"/>
                <a:cs typeface="Times New Roman"/>
              </a:rPr>
              <a:t> </a:t>
            </a:r>
            <a:r>
              <a:rPr sz="1412" spc="-9" dirty="0">
                <a:latin typeface="Times New Roman"/>
                <a:cs typeface="Times New Roman"/>
              </a:rPr>
              <a:t>[010],</a:t>
            </a:r>
            <a:r>
              <a:rPr sz="1412" spc="-119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[1</a:t>
            </a:r>
            <a:r>
              <a:rPr sz="1412" spc="-150" dirty="0">
                <a:latin typeface="Times New Roman"/>
                <a:cs typeface="Times New Roman"/>
              </a:rPr>
              <a:t> </a:t>
            </a:r>
            <a:r>
              <a:rPr sz="1412" spc="-22" dirty="0">
                <a:latin typeface="Times New Roman"/>
                <a:cs typeface="Times New Roman"/>
              </a:rPr>
              <a:t>10]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93837" y="4533980"/>
            <a:ext cx="1290918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spc="-71" dirty="0">
                <a:latin typeface="Times New Roman"/>
                <a:cs typeface="Times New Roman"/>
              </a:rPr>
              <a:t>[1</a:t>
            </a:r>
            <a:r>
              <a:rPr sz="1412" spc="-150" dirty="0">
                <a:latin typeface="Times New Roman"/>
                <a:cs typeface="Times New Roman"/>
              </a:rPr>
              <a:t> </a:t>
            </a:r>
            <a:r>
              <a:rPr sz="1412" spc="-18" dirty="0">
                <a:latin typeface="Times New Roman"/>
                <a:cs typeface="Times New Roman"/>
              </a:rPr>
              <a:t>10],</a:t>
            </a:r>
            <a:r>
              <a:rPr sz="1412" spc="-128" dirty="0">
                <a:latin typeface="Times New Roman"/>
                <a:cs typeface="Times New Roman"/>
              </a:rPr>
              <a:t> </a:t>
            </a:r>
            <a:r>
              <a:rPr sz="1412" spc="-40" dirty="0">
                <a:latin typeface="Times New Roman"/>
                <a:cs typeface="Times New Roman"/>
              </a:rPr>
              <a:t>[120,</a:t>
            </a:r>
            <a:r>
              <a:rPr sz="1412" spc="-124" dirty="0">
                <a:latin typeface="Times New Roman"/>
                <a:cs typeface="Times New Roman"/>
              </a:rPr>
              <a:t> </a:t>
            </a:r>
            <a:r>
              <a:rPr sz="1412" spc="26" dirty="0">
                <a:latin typeface="Times New Roman"/>
                <a:cs typeface="Times New Roman"/>
              </a:rPr>
              <a:t>[210]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75768" y="4791498"/>
            <a:ext cx="452718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spc="-9" dirty="0">
                <a:latin typeface="Times New Roman"/>
                <a:cs typeface="Times New Roman"/>
              </a:rPr>
              <a:t>Cubic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206655" y="4791498"/>
            <a:ext cx="1301563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spc="-31" dirty="0">
                <a:latin typeface="Times New Roman"/>
                <a:cs typeface="Times New Roman"/>
              </a:rPr>
              <a:t>[100],</a:t>
            </a:r>
            <a:r>
              <a:rPr sz="1412" spc="-132" dirty="0">
                <a:latin typeface="Times New Roman"/>
                <a:cs typeface="Times New Roman"/>
              </a:rPr>
              <a:t> </a:t>
            </a:r>
            <a:r>
              <a:rPr sz="1412" spc="-9" dirty="0">
                <a:latin typeface="Times New Roman"/>
                <a:cs typeface="Times New Roman"/>
              </a:rPr>
              <a:t>[010],</a:t>
            </a:r>
            <a:r>
              <a:rPr sz="1412" spc="-132" dirty="0">
                <a:latin typeface="Times New Roman"/>
                <a:cs typeface="Times New Roman"/>
              </a:rPr>
              <a:t> </a:t>
            </a:r>
            <a:r>
              <a:rPr sz="1412" spc="-18" dirty="0">
                <a:latin typeface="Times New Roman"/>
                <a:cs typeface="Times New Roman"/>
              </a:rPr>
              <a:t>[001]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319372" y="5127915"/>
            <a:ext cx="89647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346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8" name="object 48"/>
          <p:cNvSpPr/>
          <p:nvPr/>
        </p:nvSpPr>
        <p:spPr>
          <a:xfrm>
            <a:off x="892350" y="2383369"/>
            <a:ext cx="7278221" cy="0"/>
          </a:xfrm>
          <a:custGeom>
            <a:avLst/>
            <a:gdLst/>
            <a:ahLst/>
            <a:cxnLst/>
            <a:rect l="l" t="t" r="r" b="b"/>
            <a:pathLst>
              <a:path w="8248650">
                <a:moveTo>
                  <a:pt x="0" y="0"/>
                </a:moveTo>
                <a:lnTo>
                  <a:pt x="8248650" y="0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9" name="object 49"/>
          <p:cNvSpPr/>
          <p:nvPr/>
        </p:nvSpPr>
        <p:spPr>
          <a:xfrm>
            <a:off x="892350" y="2652310"/>
            <a:ext cx="7278221" cy="0"/>
          </a:xfrm>
          <a:custGeom>
            <a:avLst/>
            <a:gdLst/>
            <a:ahLst/>
            <a:cxnLst/>
            <a:rect l="l" t="t" r="r" b="b"/>
            <a:pathLst>
              <a:path w="8248650">
                <a:moveTo>
                  <a:pt x="0" y="0"/>
                </a:moveTo>
                <a:lnTo>
                  <a:pt x="8248650" y="0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0" name="object 50"/>
          <p:cNvSpPr/>
          <p:nvPr/>
        </p:nvSpPr>
        <p:spPr>
          <a:xfrm>
            <a:off x="892350" y="2921251"/>
            <a:ext cx="7278221" cy="0"/>
          </a:xfrm>
          <a:custGeom>
            <a:avLst/>
            <a:gdLst/>
            <a:ahLst/>
            <a:cxnLst/>
            <a:rect l="l" t="t" r="r" b="b"/>
            <a:pathLst>
              <a:path w="8248650">
                <a:moveTo>
                  <a:pt x="0" y="0"/>
                </a:moveTo>
                <a:lnTo>
                  <a:pt x="8248650" y="0"/>
                </a:lnTo>
              </a:path>
            </a:pathLst>
          </a:custGeom>
          <a:ln w="9905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1" name="object 51"/>
          <p:cNvSpPr/>
          <p:nvPr/>
        </p:nvSpPr>
        <p:spPr>
          <a:xfrm>
            <a:off x="892350" y="3459134"/>
            <a:ext cx="7278221" cy="0"/>
          </a:xfrm>
          <a:custGeom>
            <a:avLst/>
            <a:gdLst/>
            <a:ahLst/>
            <a:cxnLst/>
            <a:rect l="l" t="t" r="r" b="b"/>
            <a:pathLst>
              <a:path w="8248650">
                <a:moveTo>
                  <a:pt x="0" y="0"/>
                </a:moveTo>
                <a:lnTo>
                  <a:pt x="8248649" y="0"/>
                </a:lnTo>
              </a:path>
            </a:pathLst>
          </a:custGeom>
          <a:ln w="990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2" name="object 52"/>
          <p:cNvSpPr/>
          <p:nvPr/>
        </p:nvSpPr>
        <p:spPr>
          <a:xfrm>
            <a:off x="892350" y="3728075"/>
            <a:ext cx="7278221" cy="0"/>
          </a:xfrm>
          <a:custGeom>
            <a:avLst/>
            <a:gdLst/>
            <a:ahLst/>
            <a:cxnLst/>
            <a:rect l="l" t="t" r="r" b="b"/>
            <a:pathLst>
              <a:path w="8248650">
                <a:moveTo>
                  <a:pt x="0" y="0"/>
                </a:moveTo>
                <a:lnTo>
                  <a:pt x="8248650" y="0"/>
                </a:lnTo>
              </a:path>
            </a:pathLst>
          </a:custGeom>
          <a:ln w="990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3" name="object 53"/>
          <p:cNvSpPr/>
          <p:nvPr/>
        </p:nvSpPr>
        <p:spPr>
          <a:xfrm>
            <a:off x="892350" y="3997016"/>
            <a:ext cx="7278221" cy="0"/>
          </a:xfrm>
          <a:custGeom>
            <a:avLst/>
            <a:gdLst/>
            <a:ahLst/>
            <a:cxnLst/>
            <a:rect l="l" t="t" r="r" b="b"/>
            <a:pathLst>
              <a:path w="8248650">
                <a:moveTo>
                  <a:pt x="0" y="0"/>
                </a:moveTo>
                <a:lnTo>
                  <a:pt x="8248649" y="0"/>
                </a:lnTo>
              </a:path>
            </a:pathLst>
          </a:custGeom>
          <a:ln w="9905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4" name="object 54"/>
          <p:cNvSpPr/>
          <p:nvPr/>
        </p:nvSpPr>
        <p:spPr>
          <a:xfrm>
            <a:off x="892350" y="4265957"/>
            <a:ext cx="7278221" cy="0"/>
          </a:xfrm>
          <a:custGeom>
            <a:avLst/>
            <a:gdLst/>
            <a:ahLst/>
            <a:cxnLst/>
            <a:rect l="l" t="t" r="r" b="b"/>
            <a:pathLst>
              <a:path w="8248650">
                <a:moveTo>
                  <a:pt x="0" y="0"/>
                </a:moveTo>
                <a:lnTo>
                  <a:pt x="8248650" y="0"/>
                </a:lnTo>
              </a:path>
            </a:pathLst>
          </a:custGeom>
          <a:ln w="990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5" name="object 55"/>
          <p:cNvSpPr/>
          <p:nvPr/>
        </p:nvSpPr>
        <p:spPr>
          <a:xfrm>
            <a:off x="892350" y="4534898"/>
            <a:ext cx="7278221" cy="0"/>
          </a:xfrm>
          <a:custGeom>
            <a:avLst/>
            <a:gdLst/>
            <a:ahLst/>
            <a:cxnLst/>
            <a:rect l="l" t="t" r="r" b="b"/>
            <a:pathLst>
              <a:path w="8248650">
                <a:moveTo>
                  <a:pt x="0" y="0"/>
                </a:moveTo>
                <a:lnTo>
                  <a:pt x="8248650" y="0"/>
                </a:lnTo>
              </a:path>
            </a:pathLst>
          </a:custGeom>
          <a:ln w="990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56" name="object 56"/>
          <p:cNvGrpSpPr/>
          <p:nvPr/>
        </p:nvGrpSpPr>
        <p:grpSpPr>
          <a:xfrm>
            <a:off x="892350" y="4799471"/>
            <a:ext cx="7278221" cy="50987"/>
            <a:chOff x="901446" y="4987671"/>
            <a:chExt cx="8248650" cy="57785"/>
          </a:xfrm>
        </p:grpSpPr>
        <p:sp>
          <p:nvSpPr>
            <p:cNvPr id="57" name="object 57"/>
            <p:cNvSpPr/>
            <p:nvPr/>
          </p:nvSpPr>
          <p:spPr>
            <a:xfrm>
              <a:off x="7054596" y="5042154"/>
              <a:ext cx="102235" cy="0"/>
            </a:xfrm>
            <a:custGeom>
              <a:avLst/>
              <a:gdLst/>
              <a:ahLst/>
              <a:cxnLst/>
              <a:rect l="l" t="t" r="r" b="b"/>
              <a:pathLst>
                <a:path w="102234">
                  <a:moveTo>
                    <a:pt x="0" y="0"/>
                  </a:moveTo>
                  <a:lnTo>
                    <a:pt x="102107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8" name="object 58"/>
            <p:cNvSpPr/>
            <p:nvPr/>
          </p:nvSpPr>
          <p:spPr>
            <a:xfrm>
              <a:off x="7181849" y="5042154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>
                  <a:moveTo>
                    <a:pt x="0" y="0"/>
                  </a:moveTo>
                  <a:lnTo>
                    <a:pt x="101346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9" name="object 59"/>
            <p:cNvSpPr/>
            <p:nvPr/>
          </p:nvSpPr>
          <p:spPr>
            <a:xfrm>
              <a:off x="7782305" y="5042154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>
                  <a:moveTo>
                    <a:pt x="0" y="0"/>
                  </a:moveTo>
                  <a:lnTo>
                    <a:pt x="101346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0" name="object 60"/>
            <p:cNvSpPr/>
            <p:nvPr/>
          </p:nvSpPr>
          <p:spPr>
            <a:xfrm>
              <a:off x="8931402" y="5042154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>
                  <a:moveTo>
                    <a:pt x="0" y="0"/>
                  </a:moveTo>
                  <a:lnTo>
                    <a:pt x="101346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1" name="object 61"/>
            <p:cNvSpPr/>
            <p:nvPr/>
          </p:nvSpPr>
          <p:spPr>
            <a:xfrm>
              <a:off x="901446" y="4992624"/>
              <a:ext cx="8248650" cy="0"/>
            </a:xfrm>
            <a:custGeom>
              <a:avLst/>
              <a:gdLst/>
              <a:ahLst/>
              <a:cxnLst/>
              <a:rect l="l" t="t" r="r" b="b"/>
              <a:pathLst>
                <a:path w="8248650">
                  <a:moveTo>
                    <a:pt x="0" y="0"/>
                  </a:moveTo>
                  <a:lnTo>
                    <a:pt x="8248649" y="0"/>
                  </a:lnTo>
                </a:path>
              </a:pathLst>
            </a:custGeom>
            <a:ln w="9906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4823139" y="4802919"/>
            <a:ext cx="1847290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spc="-49" dirty="0">
                <a:latin typeface="Times New Roman"/>
                <a:cs typeface="Times New Roman"/>
              </a:rPr>
              <a:t>[111],</a:t>
            </a:r>
            <a:r>
              <a:rPr sz="1412" spc="-124" dirty="0">
                <a:latin typeface="Times New Roman"/>
                <a:cs typeface="Times New Roman"/>
              </a:rPr>
              <a:t> </a:t>
            </a:r>
            <a:r>
              <a:rPr sz="1412" spc="-71" dirty="0">
                <a:latin typeface="Times New Roman"/>
                <a:cs typeface="Times New Roman"/>
              </a:rPr>
              <a:t>[1</a:t>
            </a:r>
            <a:r>
              <a:rPr sz="1412" spc="-146" dirty="0">
                <a:latin typeface="Times New Roman"/>
                <a:cs typeface="Times New Roman"/>
              </a:rPr>
              <a:t> </a:t>
            </a:r>
            <a:r>
              <a:rPr sz="1412" spc="53" dirty="0">
                <a:latin typeface="Times New Roman"/>
                <a:cs typeface="Times New Roman"/>
              </a:rPr>
              <a:t>11],</a:t>
            </a:r>
            <a:r>
              <a:rPr sz="1412" spc="-119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[11</a:t>
            </a:r>
            <a:r>
              <a:rPr sz="1412" spc="-146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1],</a:t>
            </a:r>
            <a:r>
              <a:rPr sz="1412" spc="-119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[1</a:t>
            </a:r>
            <a:r>
              <a:rPr sz="1412" spc="-146" dirty="0">
                <a:latin typeface="Times New Roman"/>
                <a:cs typeface="Times New Roman"/>
              </a:rPr>
              <a:t> </a:t>
            </a:r>
            <a:r>
              <a:rPr sz="1412" spc="-22" dirty="0">
                <a:latin typeface="Times New Roman"/>
                <a:cs typeface="Times New Roman"/>
              </a:rPr>
              <a:t>11]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92350" y="5355842"/>
            <a:ext cx="7278221" cy="0"/>
          </a:xfrm>
          <a:custGeom>
            <a:avLst/>
            <a:gdLst/>
            <a:ahLst/>
            <a:cxnLst/>
            <a:rect l="l" t="t" r="r" b="b"/>
            <a:pathLst>
              <a:path w="8248650">
                <a:moveTo>
                  <a:pt x="0" y="0"/>
                </a:moveTo>
                <a:lnTo>
                  <a:pt x="8248650" y="0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4" name="object 64"/>
          <p:cNvSpPr txBox="1"/>
          <p:nvPr/>
        </p:nvSpPr>
        <p:spPr>
          <a:xfrm>
            <a:off x="6795168" y="4738401"/>
            <a:ext cx="1395132" cy="575105"/>
          </a:xfrm>
          <a:prstGeom prst="rect">
            <a:avLst/>
          </a:prstGeom>
        </p:spPr>
        <p:txBody>
          <a:bodyPr vert="horz" wrap="square" lIns="0" tIns="75640" rIns="0" bIns="0" rtlCol="0">
            <a:spAutoFit/>
          </a:bodyPr>
          <a:lstStyle/>
          <a:p>
            <a:pPr marL="11206">
              <a:spcBef>
                <a:spcPts val="596"/>
              </a:spcBef>
            </a:pPr>
            <a:r>
              <a:rPr sz="1412" spc="-71" dirty="0">
                <a:latin typeface="Times New Roman"/>
                <a:cs typeface="Times New Roman"/>
              </a:rPr>
              <a:t>[1</a:t>
            </a:r>
            <a:r>
              <a:rPr sz="1412" spc="-159" dirty="0">
                <a:latin typeface="Times New Roman"/>
                <a:cs typeface="Times New Roman"/>
              </a:rPr>
              <a:t> </a:t>
            </a:r>
            <a:r>
              <a:rPr sz="1412" spc="-18" dirty="0">
                <a:latin typeface="Times New Roman"/>
                <a:cs typeface="Times New Roman"/>
              </a:rPr>
              <a:t>10],</a:t>
            </a:r>
            <a:r>
              <a:rPr sz="1412" spc="-132" dirty="0">
                <a:latin typeface="Times New Roman"/>
                <a:cs typeface="Times New Roman"/>
              </a:rPr>
              <a:t> </a:t>
            </a:r>
            <a:r>
              <a:rPr sz="1412" spc="-35" dirty="0">
                <a:latin typeface="Times New Roman"/>
                <a:cs typeface="Times New Roman"/>
              </a:rPr>
              <a:t>[110],</a:t>
            </a:r>
            <a:r>
              <a:rPr sz="1412" spc="-137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[01</a:t>
            </a:r>
            <a:r>
              <a:rPr sz="1412" spc="-154" dirty="0">
                <a:latin typeface="Times New Roman"/>
                <a:cs typeface="Times New Roman"/>
              </a:rPr>
              <a:t> </a:t>
            </a:r>
            <a:r>
              <a:rPr sz="1412" spc="-22" dirty="0">
                <a:latin typeface="Times New Roman"/>
                <a:cs typeface="Times New Roman"/>
              </a:rPr>
              <a:t>1],</a:t>
            </a:r>
            <a:endParaRPr sz="1412">
              <a:latin typeface="Times New Roman"/>
              <a:cs typeface="Times New Roman"/>
            </a:endParaRPr>
          </a:p>
          <a:p>
            <a:pPr marL="11206">
              <a:spcBef>
                <a:spcPts val="507"/>
              </a:spcBef>
            </a:pPr>
            <a:r>
              <a:rPr sz="1412" spc="-26" dirty="0">
                <a:latin typeface="Times New Roman"/>
                <a:cs typeface="Times New Roman"/>
              </a:rPr>
              <a:t>[011],</a:t>
            </a:r>
            <a:r>
              <a:rPr sz="1412" spc="-119" dirty="0">
                <a:latin typeface="Times New Roman"/>
                <a:cs typeface="Times New Roman"/>
              </a:rPr>
              <a:t> </a:t>
            </a:r>
            <a:r>
              <a:rPr sz="1412" spc="-22" dirty="0">
                <a:latin typeface="Times New Roman"/>
                <a:cs typeface="Times New Roman"/>
              </a:rPr>
              <a:t>[101],</a:t>
            </a:r>
            <a:r>
              <a:rPr sz="1412" spc="-115" dirty="0">
                <a:latin typeface="Times New Roman"/>
                <a:cs typeface="Times New Roman"/>
              </a:rPr>
              <a:t> </a:t>
            </a:r>
            <a:r>
              <a:rPr sz="1412" spc="-18" dirty="0">
                <a:latin typeface="Times New Roman"/>
                <a:cs typeface="Times New Roman"/>
              </a:rPr>
              <a:t>[101]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020377" y="5865506"/>
            <a:ext cx="7022166" cy="83841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algn="ctr">
              <a:spcBef>
                <a:spcPts val="84"/>
              </a:spcBef>
            </a:pPr>
            <a:r>
              <a:rPr sz="1765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765" b="1" spc="-2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b="1" dirty="0">
                <a:solidFill>
                  <a:srgbClr val="FF0000"/>
                </a:solidFill>
                <a:latin typeface="Times New Roman"/>
                <a:cs typeface="Times New Roman"/>
              </a:rPr>
              <a:t>concept</a:t>
            </a:r>
            <a:r>
              <a:rPr sz="1765" b="1" spc="-1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1765" b="1" spc="-1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b="1" dirty="0">
                <a:solidFill>
                  <a:srgbClr val="FF0000"/>
                </a:solidFill>
                <a:latin typeface="Times New Roman"/>
                <a:cs typeface="Times New Roman"/>
              </a:rPr>
              <a:t>crystal</a:t>
            </a:r>
            <a:r>
              <a:rPr sz="1765" b="1" spc="-1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b="1" dirty="0">
                <a:solidFill>
                  <a:srgbClr val="FF0000"/>
                </a:solidFill>
                <a:latin typeface="Times New Roman"/>
                <a:cs typeface="Times New Roman"/>
              </a:rPr>
              <a:t>symmetry</a:t>
            </a:r>
            <a:r>
              <a:rPr sz="1765" b="1" spc="-1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b="1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1765" b="1" spc="-1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b="1" dirty="0">
                <a:solidFill>
                  <a:srgbClr val="FF0000"/>
                </a:solidFill>
                <a:latin typeface="Times New Roman"/>
                <a:cs typeface="Times New Roman"/>
              </a:rPr>
              <a:t>illustrated</a:t>
            </a:r>
            <a:r>
              <a:rPr sz="1765" b="1" spc="-2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b="1" dirty="0">
                <a:solidFill>
                  <a:srgbClr val="FF0000"/>
                </a:solidFill>
                <a:latin typeface="Times New Roman"/>
                <a:cs typeface="Times New Roman"/>
              </a:rPr>
              <a:t>on</a:t>
            </a:r>
            <a:r>
              <a:rPr sz="1765" b="1" spc="-1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765" b="1" spc="-1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b="1" dirty="0">
                <a:solidFill>
                  <a:srgbClr val="FF0000"/>
                </a:solidFill>
                <a:latin typeface="Times New Roman"/>
                <a:cs typeface="Times New Roman"/>
              </a:rPr>
              <a:t>next</a:t>
            </a:r>
            <a:r>
              <a:rPr sz="1765" b="1" spc="-1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b="1" dirty="0">
                <a:solidFill>
                  <a:srgbClr val="FF0000"/>
                </a:solidFill>
                <a:latin typeface="Times New Roman"/>
                <a:cs typeface="Times New Roman"/>
              </a:rPr>
              <a:t>six</a:t>
            </a:r>
            <a:r>
              <a:rPr sz="1765" b="1" spc="-1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b="1" spc="-9" dirty="0">
                <a:solidFill>
                  <a:srgbClr val="FF0000"/>
                </a:solidFill>
                <a:latin typeface="Times New Roman"/>
                <a:cs typeface="Times New Roman"/>
              </a:rPr>
              <a:t>viewgraphs.</a:t>
            </a:r>
            <a:endParaRPr sz="1765" dirty="0">
              <a:latin typeface="Times New Roman"/>
              <a:cs typeface="Times New Roman"/>
            </a:endParaRPr>
          </a:p>
          <a:p>
            <a:pPr>
              <a:spcBef>
                <a:spcPts val="88"/>
              </a:spcBef>
            </a:pPr>
            <a:endParaRPr sz="1765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65" b="1" dirty="0">
                <a:solidFill>
                  <a:srgbClr val="FF0000"/>
                </a:solidFill>
                <a:latin typeface="Times New Roman"/>
                <a:cs typeface="Times New Roman"/>
              </a:rPr>
              <a:t>You</a:t>
            </a:r>
            <a:r>
              <a:rPr sz="1765" b="1" spc="-2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b="1" dirty="0">
                <a:solidFill>
                  <a:srgbClr val="FF0000"/>
                </a:solidFill>
                <a:latin typeface="Times New Roman"/>
                <a:cs typeface="Times New Roman"/>
              </a:rPr>
              <a:t>should</a:t>
            </a:r>
            <a:r>
              <a:rPr sz="1765" b="1" spc="-2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b="1" dirty="0">
                <a:solidFill>
                  <a:srgbClr val="FF0000"/>
                </a:solidFill>
                <a:latin typeface="Times New Roman"/>
                <a:cs typeface="Times New Roman"/>
              </a:rPr>
              <a:t>review</a:t>
            </a:r>
            <a:r>
              <a:rPr sz="1765" b="1" spc="-2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b="1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1765" b="1" spc="-2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b="1" dirty="0">
                <a:solidFill>
                  <a:srgbClr val="FF0000"/>
                </a:solidFill>
                <a:latin typeface="Times New Roman"/>
                <a:cs typeface="Times New Roman"/>
              </a:rPr>
              <a:t>and</a:t>
            </a:r>
            <a:r>
              <a:rPr sz="1765" b="1" spc="-2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b="1" dirty="0">
                <a:solidFill>
                  <a:srgbClr val="FF0000"/>
                </a:solidFill>
                <a:latin typeface="Times New Roman"/>
                <a:cs typeface="Times New Roman"/>
              </a:rPr>
              <a:t>related</a:t>
            </a:r>
            <a:r>
              <a:rPr sz="1765" b="1" spc="-2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b="1" dirty="0">
                <a:solidFill>
                  <a:srgbClr val="FF0000"/>
                </a:solidFill>
                <a:latin typeface="Times New Roman"/>
                <a:cs typeface="Times New Roman"/>
              </a:rPr>
              <a:t>literature</a:t>
            </a:r>
            <a:r>
              <a:rPr sz="1765" b="1" spc="-2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b="1" dirty="0">
                <a:solidFill>
                  <a:srgbClr val="FF0000"/>
                </a:solidFill>
                <a:latin typeface="Times New Roman"/>
                <a:cs typeface="Times New Roman"/>
              </a:rPr>
              <a:t>on</a:t>
            </a:r>
            <a:r>
              <a:rPr sz="1765" b="1" spc="-2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b="1" dirty="0">
                <a:solidFill>
                  <a:srgbClr val="FF0000"/>
                </a:solidFill>
                <a:latin typeface="Times New Roman"/>
                <a:cs typeface="Times New Roman"/>
              </a:rPr>
              <a:t>your</a:t>
            </a:r>
            <a:r>
              <a:rPr sz="1765" b="1" spc="-2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b="1" dirty="0">
                <a:solidFill>
                  <a:srgbClr val="FF0000"/>
                </a:solidFill>
                <a:latin typeface="Times New Roman"/>
                <a:cs typeface="Times New Roman"/>
              </a:rPr>
              <a:t>own</a:t>
            </a:r>
            <a:r>
              <a:rPr sz="1765" b="1" spc="-2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65" b="1" spc="-9" dirty="0">
                <a:solidFill>
                  <a:srgbClr val="FF0000"/>
                </a:solidFill>
                <a:latin typeface="Times New Roman"/>
                <a:cs typeface="Times New Roman"/>
              </a:rPr>
              <a:t>time.</a:t>
            </a:r>
            <a:endParaRPr sz="1765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43855" y="5282229"/>
            <a:ext cx="2045634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221" indent="-302015">
              <a:spcBef>
                <a:spcPts val="88"/>
              </a:spcBef>
              <a:buChar char="•"/>
              <a:tabLst>
                <a:tab pos="313221" algn="l"/>
              </a:tabLst>
            </a:pPr>
            <a:r>
              <a:rPr sz="2118" spc="-18" dirty="0">
                <a:latin typeface="Arial"/>
                <a:cs typeface="Arial"/>
              </a:rPr>
              <a:t>2-</a:t>
            </a:r>
            <a:r>
              <a:rPr sz="2118" dirty="0">
                <a:latin typeface="Arial"/>
                <a:cs typeface="Arial"/>
              </a:rPr>
              <a:t>fold</a:t>
            </a:r>
            <a:r>
              <a:rPr sz="2118" spc="-26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rotation.</a:t>
            </a:r>
            <a:endParaRPr sz="2118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76680" y="1945622"/>
            <a:ext cx="2148728" cy="2966757"/>
            <a:chOff x="1747837" y="2205037"/>
            <a:chExt cx="2435225" cy="3362325"/>
          </a:xfrm>
        </p:grpSpPr>
        <p:sp>
          <p:nvSpPr>
            <p:cNvPr id="4" name="object 4"/>
            <p:cNvSpPr/>
            <p:nvPr/>
          </p:nvSpPr>
          <p:spPr>
            <a:xfrm>
              <a:off x="1981200" y="2438400"/>
              <a:ext cx="1968500" cy="2895600"/>
            </a:xfrm>
            <a:custGeom>
              <a:avLst/>
              <a:gdLst/>
              <a:ahLst/>
              <a:cxnLst/>
              <a:rect l="l" t="t" r="r" b="b"/>
              <a:pathLst>
                <a:path w="1968500" h="2895600">
                  <a:moveTo>
                    <a:pt x="0" y="0"/>
                  </a:moveTo>
                  <a:lnTo>
                    <a:pt x="0" y="2895600"/>
                  </a:lnTo>
                  <a:lnTo>
                    <a:pt x="1968246" y="2895600"/>
                  </a:lnTo>
                  <a:lnTo>
                    <a:pt x="1968246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1752600" y="51054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228600"/>
                  </a:move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lnTo>
                    <a:pt x="182460" y="4634"/>
                  </a:lnTo>
                  <a:lnTo>
                    <a:pt x="139517" y="17930"/>
                  </a:lnTo>
                  <a:lnTo>
                    <a:pt x="100682" y="38978"/>
                  </a:lnTo>
                  <a:lnTo>
                    <a:pt x="66865" y="66865"/>
                  </a:lnTo>
                  <a:lnTo>
                    <a:pt x="38978" y="100682"/>
                  </a:lnTo>
                  <a:lnTo>
                    <a:pt x="17930" y="139517"/>
                  </a:lnTo>
                  <a:lnTo>
                    <a:pt x="4634" y="182460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1752600" y="51054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460" y="4634"/>
                  </a:lnTo>
                  <a:lnTo>
                    <a:pt x="139517" y="17930"/>
                  </a:lnTo>
                  <a:lnTo>
                    <a:pt x="100682" y="38978"/>
                  </a:lnTo>
                  <a:lnTo>
                    <a:pt x="66865" y="66865"/>
                  </a:lnTo>
                  <a:lnTo>
                    <a:pt x="38978" y="100682"/>
                  </a:lnTo>
                  <a:lnTo>
                    <a:pt x="17930" y="139517"/>
                  </a:lnTo>
                  <a:lnTo>
                    <a:pt x="4634" y="182460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1752600" y="2209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228600"/>
                  </a:move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lnTo>
                    <a:pt x="182460" y="4634"/>
                  </a:lnTo>
                  <a:lnTo>
                    <a:pt x="139517" y="17930"/>
                  </a:lnTo>
                  <a:lnTo>
                    <a:pt x="100682" y="38978"/>
                  </a:lnTo>
                  <a:lnTo>
                    <a:pt x="66865" y="66865"/>
                  </a:lnTo>
                  <a:lnTo>
                    <a:pt x="38978" y="100682"/>
                  </a:lnTo>
                  <a:lnTo>
                    <a:pt x="17930" y="139517"/>
                  </a:lnTo>
                  <a:lnTo>
                    <a:pt x="4634" y="182460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1752600" y="2209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460" y="4634"/>
                  </a:lnTo>
                  <a:lnTo>
                    <a:pt x="139517" y="17930"/>
                  </a:lnTo>
                  <a:lnTo>
                    <a:pt x="100682" y="38978"/>
                  </a:lnTo>
                  <a:lnTo>
                    <a:pt x="66865" y="66865"/>
                  </a:lnTo>
                  <a:lnTo>
                    <a:pt x="38978" y="100682"/>
                  </a:lnTo>
                  <a:lnTo>
                    <a:pt x="17930" y="139517"/>
                  </a:lnTo>
                  <a:lnTo>
                    <a:pt x="4634" y="182460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3720845" y="2209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228600"/>
                  </a:move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lnTo>
                    <a:pt x="182679" y="4634"/>
                  </a:lnTo>
                  <a:lnTo>
                    <a:pt x="139838" y="17930"/>
                  </a:lnTo>
                  <a:lnTo>
                    <a:pt x="101017" y="38978"/>
                  </a:lnTo>
                  <a:lnTo>
                    <a:pt x="67151" y="66865"/>
                  </a:lnTo>
                  <a:lnTo>
                    <a:pt x="39179" y="100682"/>
                  </a:lnTo>
                  <a:lnTo>
                    <a:pt x="18037" y="139517"/>
                  </a:lnTo>
                  <a:lnTo>
                    <a:pt x="4665" y="182460"/>
                  </a:lnTo>
                  <a:lnTo>
                    <a:pt x="0" y="228600"/>
                  </a:lnTo>
                  <a:lnTo>
                    <a:pt x="4665" y="274739"/>
                  </a:lnTo>
                  <a:lnTo>
                    <a:pt x="18037" y="317682"/>
                  </a:lnTo>
                  <a:lnTo>
                    <a:pt x="39179" y="356517"/>
                  </a:lnTo>
                  <a:lnTo>
                    <a:pt x="67151" y="390334"/>
                  </a:lnTo>
                  <a:lnTo>
                    <a:pt x="101017" y="418221"/>
                  </a:lnTo>
                  <a:lnTo>
                    <a:pt x="139838" y="439269"/>
                  </a:lnTo>
                  <a:lnTo>
                    <a:pt x="182679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3720845" y="2209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34"/>
                  </a:lnTo>
                  <a:lnTo>
                    <a:pt x="139838" y="17930"/>
                  </a:lnTo>
                  <a:lnTo>
                    <a:pt x="101017" y="38978"/>
                  </a:lnTo>
                  <a:lnTo>
                    <a:pt x="67151" y="66865"/>
                  </a:lnTo>
                  <a:lnTo>
                    <a:pt x="39179" y="100682"/>
                  </a:lnTo>
                  <a:lnTo>
                    <a:pt x="18037" y="139517"/>
                  </a:lnTo>
                  <a:lnTo>
                    <a:pt x="4665" y="182460"/>
                  </a:lnTo>
                  <a:lnTo>
                    <a:pt x="0" y="228600"/>
                  </a:lnTo>
                  <a:lnTo>
                    <a:pt x="4665" y="274739"/>
                  </a:lnTo>
                  <a:lnTo>
                    <a:pt x="18037" y="317682"/>
                  </a:lnTo>
                  <a:lnTo>
                    <a:pt x="39179" y="356517"/>
                  </a:lnTo>
                  <a:lnTo>
                    <a:pt x="67151" y="390334"/>
                  </a:lnTo>
                  <a:lnTo>
                    <a:pt x="101017" y="418221"/>
                  </a:lnTo>
                  <a:lnTo>
                    <a:pt x="139838" y="439269"/>
                  </a:lnTo>
                  <a:lnTo>
                    <a:pt x="182679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3720845" y="51054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228600"/>
                  </a:move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lnTo>
                    <a:pt x="182679" y="4634"/>
                  </a:lnTo>
                  <a:lnTo>
                    <a:pt x="139838" y="17930"/>
                  </a:lnTo>
                  <a:lnTo>
                    <a:pt x="101017" y="38978"/>
                  </a:lnTo>
                  <a:lnTo>
                    <a:pt x="67151" y="66865"/>
                  </a:lnTo>
                  <a:lnTo>
                    <a:pt x="39179" y="100682"/>
                  </a:lnTo>
                  <a:lnTo>
                    <a:pt x="18037" y="139517"/>
                  </a:lnTo>
                  <a:lnTo>
                    <a:pt x="4665" y="182460"/>
                  </a:lnTo>
                  <a:lnTo>
                    <a:pt x="0" y="228600"/>
                  </a:lnTo>
                  <a:lnTo>
                    <a:pt x="4665" y="274739"/>
                  </a:lnTo>
                  <a:lnTo>
                    <a:pt x="18037" y="317682"/>
                  </a:lnTo>
                  <a:lnTo>
                    <a:pt x="39179" y="356517"/>
                  </a:lnTo>
                  <a:lnTo>
                    <a:pt x="67151" y="390334"/>
                  </a:lnTo>
                  <a:lnTo>
                    <a:pt x="101017" y="418221"/>
                  </a:lnTo>
                  <a:lnTo>
                    <a:pt x="139838" y="439269"/>
                  </a:lnTo>
                  <a:lnTo>
                    <a:pt x="182679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3720845" y="51054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679" y="4634"/>
                  </a:lnTo>
                  <a:lnTo>
                    <a:pt x="139838" y="17930"/>
                  </a:lnTo>
                  <a:lnTo>
                    <a:pt x="101017" y="38978"/>
                  </a:lnTo>
                  <a:lnTo>
                    <a:pt x="67151" y="66865"/>
                  </a:lnTo>
                  <a:lnTo>
                    <a:pt x="39179" y="100682"/>
                  </a:lnTo>
                  <a:lnTo>
                    <a:pt x="18037" y="139517"/>
                  </a:lnTo>
                  <a:lnTo>
                    <a:pt x="4665" y="182460"/>
                  </a:lnTo>
                  <a:lnTo>
                    <a:pt x="0" y="228600"/>
                  </a:lnTo>
                  <a:lnTo>
                    <a:pt x="4665" y="274739"/>
                  </a:lnTo>
                  <a:lnTo>
                    <a:pt x="18037" y="317682"/>
                  </a:lnTo>
                  <a:lnTo>
                    <a:pt x="39179" y="356517"/>
                  </a:lnTo>
                  <a:lnTo>
                    <a:pt x="67151" y="390334"/>
                  </a:lnTo>
                  <a:lnTo>
                    <a:pt x="101017" y="418221"/>
                  </a:lnTo>
                  <a:lnTo>
                    <a:pt x="139838" y="439269"/>
                  </a:lnTo>
                  <a:lnTo>
                    <a:pt x="182679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2743200" y="3657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228600"/>
                  </a:move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lnTo>
                    <a:pt x="182460" y="4634"/>
                  </a:lnTo>
                  <a:lnTo>
                    <a:pt x="139517" y="17930"/>
                  </a:lnTo>
                  <a:lnTo>
                    <a:pt x="100682" y="38978"/>
                  </a:lnTo>
                  <a:lnTo>
                    <a:pt x="66865" y="66865"/>
                  </a:lnTo>
                  <a:lnTo>
                    <a:pt x="38978" y="100682"/>
                  </a:lnTo>
                  <a:lnTo>
                    <a:pt x="17930" y="139517"/>
                  </a:lnTo>
                  <a:lnTo>
                    <a:pt x="4634" y="182460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close/>
                </a:path>
              </a:pathLst>
            </a:custGeom>
            <a:solidFill>
              <a:srgbClr val="00CC9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3200" y="3657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460" y="4634"/>
                  </a:lnTo>
                  <a:lnTo>
                    <a:pt x="139517" y="17930"/>
                  </a:lnTo>
                  <a:lnTo>
                    <a:pt x="100682" y="38978"/>
                  </a:lnTo>
                  <a:lnTo>
                    <a:pt x="66865" y="66865"/>
                  </a:lnTo>
                  <a:lnTo>
                    <a:pt x="38978" y="100682"/>
                  </a:lnTo>
                  <a:lnTo>
                    <a:pt x="17930" y="139517"/>
                  </a:lnTo>
                  <a:lnTo>
                    <a:pt x="4634" y="182460"/>
                  </a:lnTo>
                  <a:lnTo>
                    <a:pt x="0" y="228600"/>
                  </a:lnTo>
                  <a:lnTo>
                    <a:pt x="4634" y="274739"/>
                  </a:lnTo>
                  <a:lnTo>
                    <a:pt x="17930" y="317682"/>
                  </a:lnTo>
                  <a:lnTo>
                    <a:pt x="38978" y="356517"/>
                  </a:lnTo>
                  <a:lnTo>
                    <a:pt x="66865" y="390334"/>
                  </a:lnTo>
                  <a:lnTo>
                    <a:pt x="100682" y="418221"/>
                  </a:lnTo>
                  <a:lnTo>
                    <a:pt x="139517" y="439269"/>
                  </a:lnTo>
                  <a:lnTo>
                    <a:pt x="182460" y="452565"/>
                  </a:lnTo>
                  <a:lnTo>
                    <a:pt x="228600" y="457200"/>
                  </a:lnTo>
                  <a:lnTo>
                    <a:pt x="274739" y="452565"/>
                  </a:lnTo>
                  <a:lnTo>
                    <a:pt x="317682" y="439269"/>
                  </a:lnTo>
                  <a:lnTo>
                    <a:pt x="356517" y="418221"/>
                  </a:lnTo>
                  <a:lnTo>
                    <a:pt x="390334" y="390334"/>
                  </a:lnTo>
                  <a:lnTo>
                    <a:pt x="418221" y="356517"/>
                  </a:lnTo>
                  <a:lnTo>
                    <a:pt x="439269" y="317682"/>
                  </a:lnTo>
                  <a:lnTo>
                    <a:pt x="452565" y="274739"/>
                  </a:lnTo>
                  <a:lnTo>
                    <a:pt x="457200" y="228600"/>
                  </a:lnTo>
                  <a:lnTo>
                    <a:pt x="452565" y="182460"/>
                  </a:lnTo>
                  <a:lnTo>
                    <a:pt x="439269" y="139517"/>
                  </a:lnTo>
                  <a:lnTo>
                    <a:pt x="418221" y="100682"/>
                  </a:lnTo>
                  <a:lnTo>
                    <a:pt x="390334" y="66865"/>
                  </a:lnTo>
                  <a:lnTo>
                    <a:pt x="356517" y="38978"/>
                  </a:lnTo>
                  <a:lnTo>
                    <a:pt x="317682" y="17930"/>
                  </a:lnTo>
                  <a:lnTo>
                    <a:pt x="274739" y="4634"/>
                  </a:lnTo>
                  <a:lnTo>
                    <a:pt x="22860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768091" y="1029597"/>
            <a:ext cx="4456019" cy="386275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389604" marR="38662" indent="-302575">
              <a:spcBef>
                <a:spcPts val="88"/>
              </a:spcBef>
              <a:buChar char="•"/>
              <a:tabLst>
                <a:tab pos="1389604" algn="l"/>
              </a:tabLst>
            </a:pPr>
            <a:r>
              <a:rPr sz="2118" dirty="0">
                <a:latin typeface="Arial"/>
                <a:cs typeface="Arial"/>
              </a:rPr>
              <a:t>Rotation</a:t>
            </a:r>
            <a:r>
              <a:rPr sz="2118" spc="-7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about</a:t>
            </a:r>
            <a:r>
              <a:rPr sz="2118" spc="-7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71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center point.</a:t>
            </a:r>
            <a:endParaRPr sz="2118">
              <a:latin typeface="Arial"/>
              <a:cs typeface="Arial"/>
            </a:endParaRPr>
          </a:p>
          <a:p>
            <a:pPr marL="11206">
              <a:spcBef>
                <a:spcPts val="309"/>
              </a:spcBef>
            </a:pPr>
            <a:r>
              <a:rPr sz="1765" i="1" spc="-44" dirty="0">
                <a:latin typeface="Arial"/>
                <a:cs typeface="Arial"/>
              </a:rPr>
              <a:t>1</a:t>
            </a:r>
            <a:endParaRPr sz="1765">
              <a:latin typeface="Arial"/>
              <a:cs typeface="Arial"/>
            </a:endParaRPr>
          </a:p>
          <a:p>
            <a:pPr marL="1389604" marR="4483" indent="-302575">
              <a:spcBef>
                <a:spcPts val="1112"/>
              </a:spcBef>
              <a:buChar char="•"/>
              <a:tabLst>
                <a:tab pos="1389604" algn="l"/>
              </a:tabLst>
            </a:pPr>
            <a:r>
              <a:rPr sz="2118" dirty="0">
                <a:latin typeface="Arial"/>
                <a:cs typeface="Arial"/>
              </a:rPr>
              <a:t>180°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rotation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moves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point </a:t>
            </a:r>
            <a:r>
              <a:rPr sz="2118" dirty="0">
                <a:latin typeface="Arial"/>
                <a:cs typeface="Arial"/>
              </a:rPr>
              <a:t>“1”</a:t>
            </a:r>
            <a:r>
              <a:rPr sz="2118" spc="-2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to</a:t>
            </a:r>
            <a:r>
              <a:rPr sz="2118" spc="-2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“2”</a:t>
            </a:r>
            <a:r>
              <a:rPr sz="2118" spc="-2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but</a:t>
            </a:r>
            <a:r>
              <a:rPr sz="2118" spc="-22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produces </a:t>
            </a:r>
            <a:r>
              <a:rPr sz="2118" dirty="0">
                <a:latin typeface="Arial"/>
                <a:cs typeface="Arial"/>
              </a:rPr>
              <a:t>same</a:t>
            </a:r>
            <a:r>
              <a:rPr sz="2118" spc="-71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pattern.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1103"/>
              </a:spcBef>
              <a:buFont typeface="Arial"/>
              <a:buChar char="•"/>
            </a:pPr>
            <a:endParaRPr sz="2118">
              <a:latin typeface="Arial"/>
              <a:cs typeface="Arial"/>
            </a:endParaRPr>
          </a:p>
          <a:p>
            <a:pPr marL="1389604" marR="188829" indent="-302575">
              <a:buChar char="•"/>
              <a:tabLst>
                <a:tab pos="1389604" algn="l"/>
              </a:tabLst>
            </a:pPr>
            <a:r>
              <a:rPr sz="2118" dirty="0">
                <a:latin typeface="Arial"/>
                <a:cs typeface="Arial"/>
              </a:rPr>
              <a:t>Second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180°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rotation </a:t>
            </a:r>
            <a:r>
              <a:rPr sz="2118" dirty="0">
                <a:latin typeface="Arial"/>
                <a:cs typeface="Arial"/>
              </a:rPr>
              <a:t>moves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original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point </a:t>
            </a:r>
            <a:r>
              <a:rPr sz="2118" dirty="0">
                <a:latin typeface="Arial"/>
                <a:cs typeface="Arial"/>
              </a:rPr>
              <a:t>(labeled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with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“1”)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spc="-18" dirty="0">
                <a:latin typeface="Arial"/>
                <a:cs typeface="Arial"/>
              </a:rPr>
              <a:t>back </a:t>
            </a:r>
            <a:r>
              <a:rPr sz="2118" dirty="0">
                <a:latin typeface="Arial"/>
                <a:cs typeface="Arial"/>
              </a:rPr>
              <a:t>to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its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starting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point.</a:t>
            </a:r>
            <a:endParaRPr sz="2118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63934" y="4757123"/>
            <a:ext cx="147357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765" i="1" spc="-44" dirty="0">
                <a:latin typeface="Arial"/>
                <a:cs typeface="Arial"/>
              </a:rPr>
              <a:t>2</a:t>
            </a:r>
            <a:endParaRPr sz="176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9560" y="1224165"/>
            <a:ext cx="3620621" cy="403411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34900" y="955224"/>
            <a:ext cx="583266" cy="302559"/>
            <a:chOff x="685800" y="609600"/>
            <a:chExt cx="661035" cy="342900"/>
          </a:xfrm>
        </p:grpSpPr>
        <p:sp>
          <p:nvSpPr>
            <p:cNvPr id="4" name="object 4"/>
            <p:cNvSpPr/>
            <p:nvPr/>
          </p:nvSpPr>
          <p:spPr>
            <a:xfrm>
              <a:off x="685800" y="609600"/>
              <a:ext cx="661035" cy="342900"/>
            </a:xfrm>
            <a:custGeom>
              <a:avLst/>
              <a:gdLst/>
              <a:ahLst/>
              <a:cxnLst/>
              <a:rect l="l" t="t" r="r" b="b"/>
              <a:pathLst>
                <a:path w="661035" h="342900">
                  <a:moveTo>
                    <a:pt x="660654" y="342900"/>
                  </a:moveTo>
                  <a:lnTo>
                    <a:pt x="660654" y="0"/>
                  </a:lnTo>
                  <a:lnTo>
                    <a:pt x="0" y="0"/>
                  </a:lnTo>
                  <a:lnTo>
                    <a:pt x="0" y="342900"/>
                  </a:lnTo>
                  <a:lnTo>
                    <a:pt x="660654" y="34290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710946" y="644651"/>
              <a:ext cx="178435" cy="0"/>
            </a:xfrm>
            <a:custGeom>
              <a:avLst/>
              <a:gdLst/>
              <a:ahLst/>
              <a:cxnLst/>
              <a:rect l="l" t="t" r="r" b="b"/>
              <a:pathLst>
                <a:path w="178434">
                  <a:moveTo>
                    <a:pt x="0" y="0"/>
                  </a:moveTo>
                  <a:lnTo>
                    <a:pt x="178308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51260" y="899197"/>
            <a:ext cx="558613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71" spc="-22" dirty="0">
                <a:latin typeface="Times New Roman"/>
                <a:cs typeface="Times New Roman"/>
              </a:rPr>
              <a:t>43</a:t>
            </a:r>
            <a:r>
              <a:rPr sz="2471" i="1" spc="-22" dirty="0">
                <a:latin typeface="Times New Roman"/>
                <a:cs typeface="Times New Roman"/>
              </a:rPr>
              <a:t>m</a:t>
            </a:r>
            <a:endParaRPr sz="2471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6540" y="1140346"/>
            <a:ext cx="1028700" cy="7623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 algn="ctr">
              <a:spcBef>
                <a:spcPts val="84"/>
              </a:spcBef>
            </a:pP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4-fold</a:t>
            </a:r>
            <a:r>
              <a:rPr sz="1235" spc="-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spc="-9" dirty="0">
                <a:solidFill>
                  <a:srgbClr val="0000FF"/>
                </a:solidFill>
                <a:latin typeface="Times New Roman"/>
                <a:cs typeface="Times New Roman"/>
              </a:rPr>
              <a:t>inversion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axes</a:t>
            </a:r>
            <a:r>
              <a:rPr sz="1235" spc="-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parallel</a:t>
            </a:r>
            <a:r>
              <a:rPr sz="1235" spc="-3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spc="-22" dirty="0">
                <a:solidFill>
                  <a:srgbClr val="0000FF"/>
                </a:solidFill>
                <a:latin typeface="Times New Roman"/>
                <a:cs typeface="Times New Roman"/>
              </a:rPr>
              <a:t>to </a:t>
            </a:r>
            <a:r>
              <a:rPr sz="1235" spc="-9" dirty="0">
                <a:solidFill>
                  <a:srgbClr val="0000FF"/>
                </a:solidFill>
                <a:latin typeface="Times New Roman"/>
                <a:cs typeface="Times New Roman"/>
              </a:rPr>
              <a:t>x,y,z</a:t>
            </a:r>
            <a:endParaRPr sz="1235">
              <a:latin typeface="Times New Roman"/>
              <a:cs typeface="Times New Roman"/>
            </a:endParaRPr>
          </a:p>
          <a:p>
            <a:pPr marL="560" algn="ctr">
              <a:lnSpc>
                <a:spcPts val="1474"/>
              </a:lnSpc>
            </a:pP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(aka,</a:t>
            </a:r>
            <a:r>
              <a:rPr sz="1235" spc="-3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spc="-9" dirty="0">
                <a:solidFill>
                  <a:srgbClr val="0000FF"/>
                </a:solidFill>
                <a:latin typeface="Times New Roman"/>
                <a:cs typeface="Times New Roman"/>
              </a:rPr>
              <a:t>&lt;100&gt;)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10441" y="1336448"/>
            <a:ext cx="600075" cy="126066"/>
          </a:xfrm>
          <a:custGeom>
            <a:avLst/>
            <a:gdLst/>
            <a:ahLst/>
            <a:cxnLst/>
            <a:rect l="l" t="t" r="r" b="b"/>
            <a:pathLst>
              <a:path w="680084" h="142875">
                <a:moveTo>
                  <a:pt x="143255" y="0"/>
                </a:moveTo>
                <a:lnTo>
                  <a:pt x="0" y="70865"/>
                </a:lnTo>
                <a:lnTo>
                  <a:pt x="86105" y="113918"/>
                </a:lnTo>
                <a:lnTo>
                  <a:pt x="86105" y="57149"/>
                </a:lnTo>
                <a:lnTo>
                  <a:pt x="97167" y="57149"/>
                </a:lnTo>
                <a:lnTo>
                  <a:pt x="143255" y="0"/>
                </a:lnTo>
                <a:close/>
              </a:path>
              <a:path w="680084" h="142875">
                <a:moveTo>
                  <a:pt x="97167" y="57149"/>
                </a:moveTo>
                <a:lnTo>
                  <a:pt x="86105" y="57149"/>
                </a:lnTo>
                <a:lnTo>
                  <a:pt x="86105" y="70865"/>
                </a:lnTo>
                <a:lnTo>
                  <a:pt x="97167" y="57149"/>
                </a:lnTo>
                <a:close/>
              </a:path>
              <a:path w="680084" h="142875">
                <a:moveTo>
                  <a:pt x="679703" y="85343"/>
                </a:moveTo>
                <a:lnTo>
                  <a:pt x="679703" y="57149"/>
                </a:lnTo>
                <a:lnTo>
                  <a:pt x="97167" y="57149"/>
                </a:lnTo>
                <a:lnTo>
                  <a:pt x="86105" y="70865"/>
                </a:lnTo>
                <a:lnTo>
                  <a:pt x="97657" y="85343"/>
                </a:lnTo>
                <a:lnTo>
                  <a:pt x="679703" y="85343"/>
                </a:lnTo>
                <a:close/>
              </a:path>
              <a:path w="680084" h="142875">
                <a:moveTo>
                  <a:pt x="97657" y="85343"/>
                </a:moveTo>
                <a:lnTo>
                  <a:pt x="86105" y="70865"/>
                </a:lnTo>
                <a:lnTo>
                  <a:pt x="86105" y="85343"/>
                </a:lnTo>
                <a:lnTo>
                  <a:pt x="97657" y="85343"/>
                </a:lnTo>
                <a:close/>
              </a:path>
              <a:path w="680084" h="142875">
                <a:moveTo>
                  <a:pt x="143255" y="142493"/>
                </a:moveTo>
                <a:lnTo>
                  <a:pt x="97657" y="85343"/>
                </a:lnTo>
                <a:lnTo>
                  <a:pt x="86105" y="85343"/>
                </a:lnTo>
                <a:lnTo>
                  <a:pt x="86105" y="113918"/>
                </a:lnTo>
                <a:lnTo>
                  <a:pt x="143255" y="14249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805720" y="3104289"/>
            <a:ext cx="1251137" cy="7623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 algn="ctr">
              <a:spcBef>
                <a:spcPts val="84"/>
              </a:spcBef>
            </a:pP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3-fold</a:t>
            </a:r>
            <a:r>
              <a:rPr sz="1235" spc="-2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rotation</a:t>
            </a:r>
            <a:r>
              <a:rPr sz="1235" spc="-2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spc="-18" dirty="0">
                <a:solidFill>
                  <a:srgbClr val="0000FF"/>
                </a:solidFill>
                <a:latin typeface="Times New Roman"/>
                <a:cs typeface="Times New Roman"/>
              </a:rPr>
              <a:t>axes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parallel</a:t>
            </a:r>
            <a:r>
              <a:rPr sz="1235" spc="-2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to</a:t>
            </a:r>
            <a:r>
              <a:rPr sz="1235" spc="-18" dirty="0">
                <a:solidFill>
                  <a:srgbClr val="0000FF"/>
                </a:solidFill>
                <a:latin typeface="Times New Roman"/>
                <a:cs typeface="Times New Roman"/>
              </a:rPr>
              <a:t> cube </a:t>
            </a:r>
            <a:r>
              <a:rPr sz="1235" spc="-9" dirty="0">
                <a:solidFill>
                  <a:srgbClr val="0000FF"/>
                </a:solidFill>
                <a:latin typeface="Times New Roman"/>
                <a:cs typeface="Times New Roman"/>
              </a:rPr>
              <a:t>diagonals</a:t>
            </a:r>
            <a:endParaRPr sz="1235">
              <a:latin typeface="Times New Roman"/>
              <a:cs typeface="Times New Roman"/>
            </a:endParaRPr>
          </a:p>
          <a:p>
            <a:pPr algn="ctr">
              <a:lnSpc>
                <a:spcPts val="1474"/>
              </a:lnSpc>
            </a:pP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(aka,</a:t>
            </a:r>
            <a:r>
              <a:rPr sz="1235" spc="-3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spc="-9" dirty="0">
                <a:solidFill>
                  <a:srgbClr val="0000FF"/>
                </a:solidFill>
                <a:latin typeface="Times New Roman"/>
                <a:cs typeface="Times New Roman"/>
              </a:rPr>
              <a:t>&lt;111&gt;)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02285" y="3379728"/>
            <a:ext cx="685240" cy="126626"/>
          </a:xfrm>
          <a:custGeom>
            <a:avLst/>
            <a:gdLst/>
            <a:ahLst/>
            <a:cxnLst/>
            <a:rect l="l" t="t" r="r" b="b"/>
            <a:pathLst>
              <a:path w="776605" h="143510">
                <a:moveTo>
                  <a:pt x="691133" y="71628"/>
                </a:moveTo>
                <a:lnTo>
                  <a:pt x="679582" y="57150"/>
                </a:lnTo>
                <a:lnTo>
                  <a:pt x="0" y="57150"/>
                </a:lnTo>
                <a:lnTo>
                  <a:pt x="0" y="86105"/>
                </a:lnTo>
                <a:lnTo>
                  <a:pt x="679582" y="86105"/>
                </a:lnTo>
                <a:lnTo>
                  <a:pt x="691133" y="71628"/>
                </a:lnTo>
                <a:close/>
              </a:path>
              <a:path w="776605" h="143510">
                <a:moveTo>
                  <a:pt x="776478" y="71627"/>
                </a:moveTo>
                <a:lnTo>
                  <a:pt x="633984" y="0"/>
                </a:lnTo>
                <a:lnTo>
                  <a:pt x="679582" y="57150"/>
                </a:lnTo>
                <a:lnTo>
                  <a:pt x="691133" y="57150"/>
                </a:lnTo>
                <a:lnTo>
                  <a:pt x="691133" y="114528"/>
                </a:lnTo>
                <a:lnTo>
                  <a:pt x="776478" y="71627"/>
                </a:lnTo>
                <a:close/>
              </a:path>
              <a:path w="776605" h="143510">
                <a:moveTo>
                  <a:pt x="691133" y="114528"/>
                </a:moveTo>
                <a:lnTo>
                  <a:pt x="691133" y="86105"/>
                </a:lnTo>
                <a:lnTo>
                  <a:pt x="679582" y="86105"/>
                </a:lnTo>
                <a:lnTo>
                  <a:pt x="633984" y="143255"/>
                </a:lnTo>
                <a:lnTo>
                  <a:pt x="691133" y="114528"/>
                </a:lnTo>
                <a:close/>
              </a:path>
              <a:path w="776605" h="143510">
                <a:moveTo>
                  <a:pt x="691133" y="71627"/>
                </a:moveTo>
                <a:lnTo>
                  <a:pt x="691133" y="57150"/>
                </a:lnTo>
                <a:lnTo>
                  <a:pt x="679582" y="57150"/>
                </a:lnTo>
                <a:lnTo>
                  <a:pt x="691133" y="71627"/>
                </a:lnTo>
                <a:close/>
              </a:path>
              <a:path w="776605" h="143510">
                <a:moveTo>
                  <a:pt x="691133" y="86105"/>
                </a:moveTo>
                <a:lnTo>
                  <a:pt x="691133" y="71628"/>
                </a:lnTo>
                <a:lnTo>
                  <a:pt x="679582" y="86105"/>
                </a:lnTo>
                <a:lnTo>
                  <a:pt x="691133" y="8610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 txBox="1"/>
          <p:nvPr/>
        </p:nvSpPr>
        <p:spPr>
          <a:xfrm>
            <a:off x="6668634" y="3915146"/>
            <a:ext cx="955862" cy="77095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0646" marR="4483" indent="-1121" algn="ctr">
              <a:spcBef>
                <a:spcPts val="84"/>
              </a:spcBef>
            </a:pP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Mirror</a:t>
            </a:r>
            <a:r>
              <a:rPr sz="1235" spc="-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spc="-9" dirty="0">
                <a:solidFill>
                  <a:srgbClr val="0000FF"/>
                </a:solidFill>
                <a:latin typeface="Times New Roman"/>
                <a:cs typeface="Times New Roman"/>
              </a:rPr>
              <a:t>plane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parallel</a:t>
            </a:r>
            <a:r>
              <a:rPr sz="1235" spc="-2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to</a:t>
            </a:r>
            <a:r>
              <a:rPr sz="1235" spc="-18" dirty="0">
                <a:solidFill>
                  <a:srgbClr val="0000FF"/>
                </a:solidFill>
                <a:latin typeface="Times New Roman"/>
                <a:cs typeface="Times New Roman"/>
              </a:rPr>
              <a:t> face </a:t>
            </a:r>
            <a:r>
              <a:rPr sz="1235" spc="-9" dirty="0">
                <a:solidFill>
                  <a:srgbClr val="0000FF"/>
                </a:solidFill>
                <a:latin typeface="Times New Roman"/>
                <a:cs typeface="Times New Roman"/>
              </a:rPr>
              <a:t>diagonals</a:t>
            </a:r>
            <a:r>
              <a:rPr sz="1235" spc="44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(aka,</a:t>
            </a:r>
            <a:r>
              <a:rPr sz="1235" spc="-3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spc="-9" dirty="0">
                <a:solidFill>
                  <a:srgbClr val="0000FF"/>
                </a:solidFill>
                <a:latin typeface="Times New Roman"/>
                <a:cs typeface="Times New Roman"/>
              </a:rPr>
              <a:t>&lt;110&gt;)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97897" y="4111250"/>
            <a:ext cx="685240" cy="126066"/>
          </a:xfrm>
          <a:custGeom>
            <a:avLst/>
            <a:gdLst/>
            <a:ahLst/>
            <a:cxnLst/>
            <a:rect l="l" t="t" r="r" b="b"/>
            <a:pathLst>
              <a:path w="776604" h="142875">
                <a:moveTo>
                  <a:pt x="143255" y="0"/>
                </a:moveTo>
                <a:lnTo>
                  <a:pt x="0" y="70866"/>
                </a:lnTo>
                <a:lnTo>
                  <a:pt x="86105" y="113919"/>
                </a:lnTo>
                <a:lnTo>
                  <a:pt x="86105" y="57150"/>
                </a:lnTo>
                <a:lnTo>
                  <a:pt x="97167" y="57150"/>
                </a:lnTo>
                <a:lnTo>
                  <a:pt x="143255" y="0"/>
                </a:lnTo>
                <a:close/>
              </a:path>
              <a:path w="776604" h="142875">
                <a:moveTo>
                  <a:pt x="97167" y="57150"/>
                </a:moveTo>
                <a:lnTo>
                  <a:pt x="86105" y="57150"/>
                </a:lnTo>
                <a:lnTo>
                  <a:pt x="86105" y="70866"/>
                </a:lnTo>
                <a:lnTo>
                  <a:pt x="97167" y="57150"/>
                </a:lnTo>
                <a:close/>
              </a:path>
              <a:path w="776604" h="142875">
                <a:moveTo>
                  <a:pt x="776477" y="85344"/>
                </a:moveTo>
                <a:lnTo>
                  <a:pt x="776477" y="57150"/>
                </a:lnTo>
                <a:lnTo>
                  <a:pt x="97167" y="57150"/>
                </a:lnTo>
                <a:lnTo>
                  <a:pt x="86105" y="70866"/>
                </a:lnTo>
                <a:lnTo>
                  <a:pt x="97657" y="85344"/>
                </a:lnTo>
                <a:lnTo>
                  <a:pt x="776477" y="85344"/>
                </a:lnTo>
                <a:close/>
              </a:path>
              <a:path w="776604" h="142875">
                <a:moveTo>
                  <a:pt x="97657" y="85344"/>
                </a:moveTo>
                <a:lnTo>
                  <a:pt x="86105" y="70866"/>
                </a:lnTo>
                <a:lnTo>
                  <a:pt x="86105" y="85344"/>
                </a:lnTo>
                <a:lnTo>
                  <a:pt x="97657" y="85344"/>
                </a:lnTo>
                <a:close/>
              </a:path>
              <a:path w="776604" h="142875">
                <a:moveTo>
                  <a:pt x="143255" y="142494"/>
                </a:moveTo>
                <a:lnTo>
                  <a:pt x="97657" y="85344"/>
                </a:lnTo>
                <a:lnTo>
                  <a:pt x="86105" y="85344"/>
                </a:lnTo>
                <a:lnTo>
                  <a:pt x="86105" y="113919"/>
                </a:lnTo>
                <a:lnTo>
                  <a:pt x="143255" y="14249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3" name="object 13"/>
          <p:cNvSpPr txBox="1"/>
          <p:nvPr/>
        </p:nvSpPr>
        <p:spPr>
          <a:xfrm>
            <a:off x="805047" y="1303713"/>
            <a:ext cx="1540809" cy="50003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1588" spc="-9" dirty="0">
                <a:solidFill>
                  <a:srgbClr val="0000FF"/>
                </a:solidFill>
                <a:latin typeface="Times New Roman"/>
                <a:cs typeface="Times New Roman"/>
              </a:rPr>
              <a:t>Tetrahedron </a:t>
            </a:r>
            <a:r>
              <a:rPr sz="1588" dirty="0">
                <a:solidFill>
                  <a:srgbClr val="0000FF"/>
                </a:solidFill>
                <a:latin typeface="Times New Roman"/>
                <a:cs typeface="Times New Roman"/>
              </a:rPr>
              <a:t>inscribed</a:t>
            </a:r>
            <a:r>
              <a:rPr sz="1588" spc="-2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0000FF"/>
                </a:solidFill>
                <a:latin typeface="Times New Roman"/>
                <a:cs typeface="Times New Roman"/>
              </a:rPr>
              <a:t>in</a:t>
            </a:r>
            <a:r>
              <a:rPr sz="1588" spc="-2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588" spc="-2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88" spc="-18" dirty="0">
                <a:solidFill>
                  <a:srgbClr val="0000FF"/>
                </a:solidFill>
                <a:latin typeface="Times New Roman"/>
                <a:cs typeface="Times New Roman"/>
              </a:rPr>
              <a:t>cube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62410" y="5417854"/>
            <a:ext cx="6406403" cy="131513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1412" dirty="0">
                <a:latin typeface="Arial"/>
                <a:cs typeface="Arial"/>
              </a:rPr>
              <a:t>Symmetry</a:t>
            </a:r>
            <a:r>
              <a:rPr sz="1412" spc="-26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elements</a:t>
            </a:r>
            <a:r>
              <a:rPr sz="1412" spc="-26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in</a:t>
            </a:r>
            <a:r>
              <a:rPr sz="1412" spc="-26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a</a:t>
            </a:r>
            <a:r>
              <a:rPr sz="1412" spc="-22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regular</a:t>
            </a:r>
            <a:r>
              <a:rPr sz="1412" spc="-26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tetrahedron.</a:t>
            </a:r>
            <a:r>
              <a:rPr sz="1412" spc="349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(a)</a:t>
            </a:r>
            <a:r>
              <a:rPr sz="1412" spc="-22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tetrahedron</a:t>
            </a:r>
            <a:r>
              <a:rPr sz="1412" spc="-26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inscribed</a:t>
            </a:r>
            <a:r>
              <a:rPr sz="1412" spc="-22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in</a:t>
            </a:r>
            <a:r>
              <a:rPr sz="1412" spc="-26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a</a:t>
            </a:r>
            <a:r>
              <a:rPr sz="1412" spc="-26" dirty="0">
                <a:latin typeface="Arial"/>
                <a:cs typeface="Arial"/>
              </a:rPr>
              <a:t> </a:t>
            </a:r>
            <a:r>
              <a:rPr sz="1412" spc="-18" dirty="0">
                <a:latin typeface="Arial"/>
                <a:cs typeface="Arial"/>
              </a:rPr>
              <a:t>cube </a:t>
            </a:r>
            <a:r>
              <a:rPr sz="1412" dirty="0">
                <a:latin typeface="Arial"/>
                <a:cs typeface="Arial"/>
              </a:rPr>
              <a:t>showing</a:t>
            </a:r>
            <a:r>
              <a:rPr sz="1412" spc="-18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three</a:t>
            </a:r>
            <a:r>
              <a:rPr sz="1412" spc="-18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Cartesian</a:t>
            </a:r>
            <a:r>
              <a:rPr sz="1412" spc="-13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axes;</a:t>
            </a:r>
            <a:r>
              <a:rPr sz="1412" spc="371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(b)</a:t>
            </a:r>
            <a:r>
              <a:rPr sz="1412" spc="-13" dirty="0">
                <a:latin typeface="Arial"/>
                <a:cs typeface="Arial"/>
              </a:rPr>
              <a:t> </a:t>
            </a:r>
            <a:r>
              <a:rPr sz="1412" spc="-9" dirty="0">
                <a:latin typeface="Arial"/>
                <a:cs typeface="Arial"/>
              </a:rPr>
              <a:t>4-</a:t>
            </a:r>
            <a:r>
              <a:rPr sz="1412" dirty="0">
                <a:latin typeface="Arial"/>
                <a:cs typeface="Arial"/>
              </a:rPr>
              <a:t>fold</a:t>
            </a:r>
            <a:r>
              <a:rPr sz="1412" spc="-18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inversion</a:t>
            </a:r>
            <a:r>
              <a:rPr sz="1412" spc="-22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axes</a:t>
            </a:r>
            <a:r>
              <a:rPr sz="1412" spc="-18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along</a:t>
            </a:r>
            <a:r>
              <a:rPr sz="1412" spc="-18" dirty="0">
                <a:latin typeface="Arial"/>
                <a:cs typeface="Arial"/>
              </a:rPr>
              <a:t> </a:t>
            </a:r>
            <a:r>
              <a:rPr sz="1412" i="1" dirty="0">
                <a:latin typeface="Arial"/>
                <a:cs typeface="Arial"/>
              </a:rPr>
              <a:t>x</a:t>
            </a:r>
            <a:r>
              <a:rPr sz="1412" i="1" spc="-13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[100]</a:t>
            </a:r>
            <a:r>
              <a:rPr sz="1412" i="1" dirty="0">
                <a:latin typeface="Arial"/>
                <a:cs typeface="Arial"/>
              </a:rPr>
              <a:t>,</a:t>
            </a:r>
            <a:r>
              <a:rPr sz="1412" i="1" spc="-18" dirty="0">
                <a:latin typeface="Arial"/>
                <a:cs typeface="Arial"/>
              </a:rPr>
              <a:t> </a:t>
            </a:r>
            <a:r>
              <a:rPr sz="1412" i="1" dirty="0">
                <a:latin typeface="Arial"/>
                <a:cs typeface="Arial"/>
              </a:rPr>
              <a:t>y</a:t>
            </a:r>
            <a:r>
              <a:rPr sz="1412" i="1" spc="-9" dirty="0">
                <a:latin typeface="Arial"/>
                <a:cs typeface="Arial"/>
              </a:rPr>
              <a:t> </a:t>
            </a:r>
            <a:r>
              <a:rPr sz="1412" spc="-9" dirty="0">
                <a:latin typeface="Arial"/>
                <a:cs typeface="Arial"/>
              </a:rPr>
              <a:t>[010] </a:t>
            </a:r>
            <a:r>
              <a:rPr sz="1412" dirty="0">
                <a:latin typeface="Arial"/>
                <a:cs typeface="Arial"/>
              </a:rPr>
              <a:t>and</a:t>
            </a:r>
            <a:r>
              <a:rPr sz="1412" spc="-26" dirty="0">
                <a:latin typeface="Arial"/>
                <a:cs typeface="Arial"/>
              </a:rPr>
              <a:t> </a:t>
            </a:r>
            <a:r>
              <a:rPr sz="1412" i="1" dirty="0">
                <a:latin typeface="Arial"/>
                <a:cs typeface="Arial"/>
              </a:rPr>
              <a:t>z</a:t>
            </a:r>
            <a:r>
              <a:rPr sz="1412" i="1" spc="-13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[001];</a:t>
            </a:r>
            <a:r>
              <a:rPr sz="1412" spc="357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(c)</a:t>
            </a:r>
            <a:r>
              <a:rPr sz="1412" spc="-13" dirty="0">
                <a:latin typeface="Arial"/>
                <a:cs typeface="Arial"/>
              </a:rPr>
              <a:t> </a:t>
            </a:r>
            <a:r>
              <a:rPr sz="1412" spc="-9" dirty="0">
                <a:latin typeface="Arial"/>
                <a:cs typeface="Arial"/>
              </a:rPr>
              <a:t>3-</a:t>
            </a:r>
            <a:r>
              <a:rPr sz="1412" dirty="0">
                <a:latin typeface="Arial"/>
                <a:cs typeface="Arial"/>
              </a:rPr>
              <a:t>fold</a:t>
            </a:r>
            <a:r>
              <a:rPr sz="1412" spc="-18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rotation</a:t>
            </a:r>
            <a:r>
              <a:rPr sz="1412" spc="-18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axes</a:t>
            </a:r>
            <a:r>
              <a:rPr sz="1412" spc="-22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passing</a:t>
            </a:r>
            <a:r>
              <a:rPr sz="1412" spc="-22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through</a:t>
            </a:r>
            <a:r>
              <a:rPr sz="1412" spc="-22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vertex</a:t>
            </a:r>
            <a:r>
              <a:rPr sz="1412" spc="-22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and</a:t>
            </a:r>
            <a:r>
              <a:rPr sz="1412" spc="-26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center</a:t>
            </a:r>
            <a:r>
              <a:rPr sz="1412" spc="-13" dirty="0">
                <a:latin typeface="Arial"/>
                <a:cs typeface="Arial"/>
              </a:rPr>
              <a:t> </a:t>
            </a:r>
            <a:r>
              <a:rPr sz="1412" spc="-22" dirty="0">
                <a:latin typeface="Arial"/>
                <a:cs typeface="Arial"/>
              </a:rPr>
              <a:t>of </a:t>
            </a:r>
            <a:r>
              <a:rPr sz="1412" dirty="0">
                <a:latin typeface="Arial"/>
                <a:cs typeface="Arial"/>
              </a:rPr>
              <a:t>opposite</a:t>
            </a:r>
            <a:r>
              <a:rPr sz="1412" spc="-31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triangular</a:t>
            </a:r>
            <a:r>
              <a:rPr sz="1412" spc="-22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face</a:t>
            </a:r>
            <a:r>
              <a:rPr sz="1412" spc="-31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(i.e.,</a:t>
            </a:r>
            <a:r>
              <a:rPr sz="1412" spc="-35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[111]);</a:t>
            </a:r>
            <a:r>
              <a:rPr sz="1412" spc="340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(d)</a:t>
            </a:r>
            <a:r>
              <a:rPr sz="1412" spc="-26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mirror</a:t>
            </a:r>
            <a:r>
              <a:rPr sz="1412" spc="-26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planes</a:t>
            </a:r>
            <a:r>
              <a:rPr sz="1412" spc="-31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parallel</a:t>
            </a:r>
            <a:r>
              <a:rPr sz="1412" spc="-31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to</a:t>
            </a:r>
            <a:r>
              <a:rPr sz="1412" spc="-31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[110].</a:t>
            </a:r>
            <a:r>
              <a:rPr sz="1412" spc="344" dirty="0">
                <a:latin typeface="Arial"/>
                <a:cs typeface="Arial"/>
              </a:rPr>
              <a:t> </a:t>
            </a:r>
            <a:r>
              <a:rPr sz="1412" spc="-9" dirty="0">
                <a:latin typeface="Arial"/>
                <a:cs typeface="Arial"/>
              </a:rPr>
              <a:t>Adapted </a:t>
            </a:r>
            <a:r>
              <a:rPr sz="1412" dirty="0">
                <a:latin typeface="Arial"/>
                <a:cs typeface="Arial"/>
              </a:rPr>
              <a:t>from</a:t>
            </a:r>
            <a:r>
              <a:rPr sz="1412" spc="-22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Fig.</a:t>
            </a:r>
            <a:r>
              <a:rPr sz="1412" spc="-18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4.6</a:t>
            </a:r>
            <a:r>
              <a:rPr sz="1412" spc="-22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in</a:t>
            </a:r>
            <a:r>
              <a:rPr sz="1412" spc="-18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R.</a:t>
            </a:r>
            <a:r>
              <a:rPr sz="1412" spc="-18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Tilley,</a:t>
            </a:r>
            <a:r>
              <a:rPr sz="1412" spc="-31" dirty="0">
                <a:latin typeface="Arial"/>
                <a:cs typeface="Arial"/>
              </a:rPr>
              <a:t> </a:t>
            </a:r>
            <a:r>
              <a:rPr sz="1412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Crystals</a:t>
            </a:r>
            <a:r>
              <a:rPr sz="1412" i="1" u="heavy" spc="-22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12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sz="1412" i="1" u="heavy" spc="-22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12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Crystal</a:t>
            </a:r>
            <a:r>
              <a:rPr sz="1412" i="1" u="heavy" spc="-26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12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Structures</a:t>
            </a:r>
            <a:r>
              <a:rPr sz="1412" dirty="0">
                <a:latin typeface="Arial"/>
                <a:cs typeface="Arial"/>
              </a:rPr>
              <a:t>,</a:t>
            </a:r>
            <a:r>
              <a:rPr sz="1412" spc="-22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John</a:t>
            </a:r>
            <a:r>
              <a:rPr sz="1412" spc="-22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Wiley</a:t>
            </a:r>
            <a:r>
              <a:rPr sz="1412" spc="-26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&amp;</a:t>
            </a:r>
            <a:r>
              <a:rPr sz="1412" spc="-22" dirty="0">
                <a:latin typeface="Arial"/>
                <a:cs typeface="Arial"/>
              </a:rPr>
              <a:t> </a:t>
            </a:r>
            <a:r>
              <a:rPr sz="1412" spc="-9" dirty="0">
                <a:latin typeface="Arial"/>
                <a:cs typeface="Arial"/>
              </a:rPr>
              <a:t>Sons, </a:t>
            </a:r>
            <a:r>
              <a:rPr sz="1412" dirty="0">
                <a:latin typeface="Arial"/>
                <a:cs typeface="Arial"/>
              </a:rPr>
              <a:t>Hoboken,</a:t>
            </a:r>
            <a:r>
              <a:rPr sz="1412" spc="-26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NJ,</a:t>
            </a:r>
            <a:r>
              <a:rPr sz="1412" spc="-22" dirty="0">
                <a:latin typeface="Arial"/>
                <a:cs typeface="Arial"/>
              </a:rPr>
              <a:t> </a:t>
            </a:r>
            <a:r>
              <a:rPr sz="1412" spc="-18" dirty="0">
                <a:latin typeface="Arial"/>
                <a:cs typeface="Arial"/>
              </a:rPr>
              <a:t>2006.</a:t>
            </a:r>
            <a:endParaRPr sz="1412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ig. 1">
            <a:extLst>
              <a:ext uri="{FF2B5EF4-FFF2-40B4-BE49-F238E27FC236}">
                <a16:creationId xmlns:a16="http://schemas.microsoft.com/office/drawing/2014/main" id="{46B4FBB0-DFDF-4F98-B863-6474AE3453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959" y="2083864"/>
            <a:ext cx="2388235" cy="24022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EF90F11E-4715-4B64-AC99-E37AA2D89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5372" y="4737206"/>
            <a:ext cx="86100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</a:pPr>
            <a:r>
              <a:rPr lang="zh-CN" altLang="zh-CN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模拟金刚石不同温度下的弹性常数，观察不同弹性常数随温度变化的趋势。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图片 2">
            <a:extLst>
              <a:ext uri="{FF2B5EF4-FFF2-40B4-BE49-F238E27FC236}">
                <a16:creationId xmlns:a16="http://schemas.microsoft.com/office/drawing/2014/main" id="{AEF1A2A2-8422-4F11-9583-4C3170F13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650" y="5221956"/>
            <a:ext cx="3881438" cy="148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0B14357-95B7-4DC7-936D-430F05CF3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" y="67913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9EBA2A-E6CE-48B0-B850-A1DF4C00AB0D}"/>
              </a:ext>
            </a:extLst>
          </p:cNvPr>
          <p:cNvSpPr txBox="1"/>
          <p:nvPr/>
        </p:nvSpPr>
        <p:spPr>
          <a:xfrm>
            <a:off x="-165372" y="1115969"/>
            <a:ext cx="9231066" cy="879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+mj-lt"/>
              <a:buAutoNum type="arabicPeriod" startAt="3"/>
            </a:pPr>
            <a:r>
              <a:rPr lang="zh-CN" altLang="zh-CN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模拟不同的</a:t>
            </a:r>
            <a:r>
              <a:rPr lang="en-US" altLang="zh-C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Strain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大小对应的</a:t>
            </a:r>
            <a:r>
              <a:rPr lang="en-US" altLang="zh-C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Stress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， 得到</a:t>
            </a:r>
            <a:r>
              <a:rPr lang="en-US" altLang="zh-C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Strain-Stress relation</a:t>
            </a:r>
            <a:r>
              <a:rPr lang="zh-CN" altLang="zh-CN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，思考在多大的范围内胡克定律成立？</a:t>
            </a:r>
            <a:endParaRPr lang="zh-CN" altLang="zh-CN" kern="100" dirty="0">
              <a:effectLst/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28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50431" y="943191"/>
            <a:ext cx="5715000" cy="5814732"/>
            <a:chOff x="2971800" y="617220"/>
            <a:chExt cx="6477000" cy="6590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800" y="617220"/>
              <a:ext cx="4224528" cy="60106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4272" y="4952999"/>
              <a:ext cx="4224528" cy="2253995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833372" y="936467"/>
            <a:ext cx="605118" cy="302559"/>
            <a:chOff x="685800" y="609600"/>
            <a:chExt cx="685800" cy="342900"/>
          </a:xfrm>
        </p:grpSpPr>
        <p:sp>
          <p:nvSpPr>
            <p:cNvPr id="6" name="object 6"/>
            <p:cNvSpPr/>
            <p:nvPr/>
          </p:nvSpPr>
          <p:spPr>
            <a:xfrm>
              <a:off x="685800" y="609600"/>
              <a:ext cx="685800" cy="342900"/>
            </a:xfrm>
            <a:custGeom>
              <a:avLst/>
              <a:gdLst/>
              <a:ahLst/>
              <a:cxnLst/>
              <a:rect l="l" t="t" r="r" b="b"/>
              <a:pathLst>
                <a:path w="685800" h="342900">
                  <a:moveTo>
                    <a:pt x="685800" y="342900"/>
                  </a:moveTo>
                  <a:lnTo>
                    <a:pt x="685800" y="0"/>
                  </a:lnTo>
                  <a:lnTo>
                    <a:pt x="0" y="0"/>
                  </a:lnTo>
                  <a:lnTo>
                    <a:pt x="0" y="342900"/>
                  </a:lnTo>
                  <a:lnTo>
                    <a:pt x="685800" y="34290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899922" y="644651"/>
              <a:ext cx="178435" cy="0"/>
            </a:xfrm>
            <a:custGeom>
              <a:avLst/>
              <a:gdLst/>
              <a:ahLst/>
              <a:cxnLst/>
              <a:rect l="l" t="t" r="r" b="b"/>
              <a:pathLst>
                <a:path w="178434">
                  <a:moveTo>
                    <a:pt x="0" y="0"/>
                  </a:moveTo>
                  <a:lnTo>
                    <a:pt x="178308" y="0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39647" y="880440"/>
            <a:ext cx="597274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71" spc="57" dirty="0">
                <a:latin typeface="Times New Roman"/>
                <a:cs typeface="Times New Roman"/>
              </a:rPr>
              <a:t>43</a:t>
            </a:r>
            <a:r>
              <a:rPr sz="2471" i="1" spc="57" dirty="0">
                <a:latin typeface="Times New Roman"/>
                <a:cs typeface="Times New Roman"/>
              </a:rPr>
              <a:t>m</a:t>
            </a:r>
            <a:endParaRPr sz="2471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3520" y="1338072"/>
            <a:ext cx="1540809" cy="50003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1588" spc="-9" dirty="0">
                <a:solidFill>
                  <a:srgbClr val="0000FF"/>
                </a:solidFill>
                <a:latin typeface="Times New Roman"/>
                <a:cs typeface="Times New Roman"/>
              </a:rPr>
              <a:t>Octahedron </a:t>
            </a:r>
            <a:r>
              <a:rPr sz="1588" dirty="0">
                <a:solidFill>
                  <a:srgbClr val="0000FF"/>
                </a:solidFill>
                <a:latin typeface="Times New Roman"/>
                <a:cs typeface="Times New Roman"/>
              </a:rPr>
              <a:t>inscribed</a:t>
            </a:r>
            <a:r>
              <a:rPr sz="1588" spc="-2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0000FF"/>
                </a:solidFill>
                <a:latin typeface="Times New Roman"/>
                <a:cs typeface="Times New Roman"/>
              </a:rPr>
              <a:t>in</a:t>
            </a:r>
            <a:r>
              <a:rPr sz="1588" spc="-2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88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588" spc="-2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88" spc="-18" dirty="0">
                <a:solidFill>
                  <a:srgbClr val="0000FF"/>
                </a:solidFill>
                <a:latin typeface="Times New Roman"/>
                <a:cs typeface="Times New Roman"/>
              </a:rPr>
              <a:t>cube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73162" y="1121589"/>
            <a:ext cx="1251137" cy="961010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 algn="ctr">
              <a:spcBef>
                <a:spcPts val="84"/>
              </a:spcBef>
            </a:pP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4-fold</a:t>
            </a:r>
            <a:r>
              <a:rPr sz="1235" spc="-2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rotation</a:t>
            </a:r>
            <a:r>
              <a:rPr sz="1235" spc="-2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spc="-18" dirty="0">
                <a:solidFill>
                  <a:srgbClr val="0000FF"/>
                </a:solidFill>
                <a:latin typeface="Times New Roman"/>
                <a:cs typeface="Times New Roman"/>
              </a:rPr>
              <a:t>axes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parallel</a:t>
            </a:r>
            <a:r>
              <a:rPr sz="1235" spc="-2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to</a:t>
            </a:r>
            <a:r>
              <a:rPr sz="1235" spc="-1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spc="-9" dirty="0">
                <a:solidFill>
                  <a:srgbClr val="0000FF"/>
                </a:solidFill>
                <a:latin typeface="Times New Roman"/>
                <a:cs typeface="Times New Roman"/>
              </a:rPr>
              <a:t>x,y,z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(aka,</a:t>
            </a:r>
            <a:r>
              <a:rPr sz="1235" spc="-1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&lt;100&gt;)</a:t>
            </a:r>
            <a:r>
              <a:rPr sz="1235" spc="-18" dirty="0">
                <a:solidFill>
                  <a:srgbClr val="0000FF"/>
                </a:solidFill>
                <a:latin typeface="Times New Roman"/>
                <a:cs typeface="Times New Roman"/>
              </a:rPr>
              <a:t> with </a:t>
            </a:r>
            <a:r>
              <a:rPr sz="1235" spc="-9" dirty="0">
                <a:solidFill>
                  <a:srgbClr val="0000FF"/>
                </a:solidFill>
                <a:latin typeface="Times New Roman"/>
                <a:cs typeface="Times New Roman"/>
              </a:rPr>
              <a:t>perpendicular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mirror</a:t>
            </a:r>
            <a:r>
              <a:rPr sz="1235" spc="-2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spc="-9" dirty="0">
                <a:solidFill>
                  <a:srgbClr val="0000FF"/>
                </a:solidFill>
                <a:latin typeface="Times New Roman"/>
                <a:cs typeface="Times New Roman"/>
              </a:rPr>
              <a:t>plane.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05472" y="1317691"/>
            <a:ext cx="599515" cy="126066"/>
          </a:xfrm>
          <a:custGeom>
            <a:avLst/>
            <a:gdLst/>
            <a:ahLst/>
            <a:cxnLst/>
            <a:rect l="l" t="t" r="r" b="b"/>
            <a:pathLst>
              <a:path w="679450" h="142875">
                <a:moveTo>
                  <a:pt x="142494" y="0"/>
                </a:moveTo>
                <a:lnTo>
                  <a:pt x="0" y="70865"/>
                </a:lnTo>
                <a:lnTo>
                  <a:pt x="85344" y="113766"/>
                </a:lnTo>
                <a:lnTo>
                  <a:pt x="85344" y="57149"/>
                </a:lnTo>
                <a:lnTo>
                  <a:pt x="96405" y="57149"/>
                </a:lnTo>
                <a:lnTo>
                  <a:pt x="142494" y="0"/>
                </a:lnTo>
                <a:close/>
              </a:path>
              <a:path w="679450" h="142875">
                <a:moveTo>
                  <a:pt x="96405" y="57149"/>
                </a:moveTo>
                <a:lnTo>
                  <a:pt x="85344" y="57149"/>
                </a:lnTo>
                <a:lnTo>
                  <a:pt x="85344" y="70865"/>
                </a:lnTo>
                <a:lnTo>
                  <a:pt x="96405" y="57149"/>
                </a:lnTo>
                <a:close/>
              </a:path>
              <a:path w="679450" h="142875">
                <a:moveTo>
                  <a:pt x="678942" y="85343"/>
                </a:moveTo>
                <a:lnTo>
                  <a:pt x="678942" y="57149"/>
                </a:lnTo>
                <a:lnTo>
                  <a:pt x="96405" y="57149"/>
                </a:lnTo>
                <a:lnTo>
                  <a:pt x="85344" y="70865"/>
                </a:lnTo>
                <a:lnTo>
                  <a:pt x="96895" y="85343"/>
                </a:lnTo>
                <a:lnTo>
                  <a:pt x="678942" y="85343"/>
                </a:lnTo>
                <a:close/>
              </a:path>
              <a:path w="679450" h="142875">
                <a:moveTo>
                  <a:pt x="96895" y="85343"/>
                </a:moveTo>
                <a:lnTo>
                  <a:pt x="85344" y="70865"/>
                </a:lnTo>
                <a:lnTo>
                  <a:pt x="85344" y="85343"/>
                </a:lnTo>
                <a:lnTo>
                  <a:pt x="96895" y="85343"/>
                </a:lnTo>
                <a:close/>
              </a:path>
              <a:path w="679450" h="142875">
                <a:moveTo>
                  <a:pt x="142494" y="142493"/>
                </a:moveTo>
                <a:lnTo>
                  <a:pt x="96895" y="85343"/>
                </a:lnTo>
                <a:lnTo>
                  <a:pt x="85344" y="85343"/>
                </a:lnTo>
                <a:lnTo>
                  <a:pt x="85344" y="113766"/>
                </a:lnTo>
                <a:lnTo>
                  <a:pt x="142494" y="14249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 txBox="1"/>
          <p:nvPr/>
        </p:nvSpPr>
        <p:spPr>
          <a:xfrm>
            <a:off x="1082367" y="3085532"/>
            <a:ext cx="1028700" cy="77095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8662" marR="4483" indent="-28016" algn="just">
              <a:spcBef>
                <a:spcPts val="84"/>
              </a:spcBef>
            </a:pP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3-fold</a:t>
            </a:r>
            <a:r>
              <a:rPr sz="1235" spc="-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spc="-9" dirty="0">
                <a:solidFill>
                  <a:srgbClr val="0000FF"/>
                </a:solidFill>
                <a:latin typeface="Times New Roman"/>
                <a:cs typeface="Times New Roman"/>
              </a:rPr>
              <a:t>inversion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axes</a:t>
            </a:r>
            <a:r>
              <a:rPr sz="1235" spc="-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parallel</a:t>
            </a:r>
            <a:r>
              <a:rPr sz="1235" spc="-3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spc="-22" dirty="0">
                <a:solidFill>
                  <a:srgbClr val="0000FF"/>
                </a:solidFill>
                <a:latin typeface="Times New Roman"/>
                <a:cs typeface="Times New Roman"/>
              </a:rPr>
              <a:t>to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cube</a:t>
            </a:r>
            <a:r>
              <a:rPr sz="1235" spc="-2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spc="-9" dirty="0">
                <a:solidFill>
                  <a:srgbClr val="0000FF"/>
                </a:solidFill>
                <a:latin typeface="Times New Roman"/>
                <a:cs typeface="Times New Roman"/>
              </a:rPr>
              <a:t>diagonals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(aka,</a:t>
            </a:r>
            <a:r>
              <a:rPr sz="1235" spc="-3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spc="-9" dirty="0">
                <a:solidFill>
                  <a:srgbClr val="0000FF"/>
                </a:solidFill>
                <a:latin typeface="Times New Roman"/>
                <a:cs typeface="Times New Roman"/>
              </a:rPr>
              <a:t>&lt;111&gt;)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00758" y="3360971"/>
            <a:ext cx="685240" cy="126626"/>
          </a:xfrm>
          <a:custGeom>
            <a:avLst/>
            <a:gdLst/>
            <a:ahLst/>
            <a:cxnLst/>
            <a:rect l="l" t="t" r="r" b="b"/>
            <a:pathLst>
              <a:path w="776605" h="143510">
                <a:moveTo>
                  <a:pt x="691133" y="71628"/>
                </a:moveTo>
                <a:lnTo>
                  <a:pt x="679582" y="57150"/>
                </a:lnTo>
                <a:lnTo>
                  <a:pt x="0" y="57150"/>
                </a:lnTo>
                <a:lnTo>
                  <a:pt x="0" y="86105"/>
                </a:lnTo>
                <a:lnTo>
                  <a:pt x="679582" y="86105"/>
                </a:lnTo>
                <a:lnTo>
                  <a:pt x="691133" y="71628"/>
                </a:lnTo>
                <a:close/>
              </a:path>
              <a:path w="776605" h="143510">
                <a:moveTo>
                  <a:pt x="776478" y="71627"/>
                </a:moveTo>
                <a:lnTo>
                  <a:pt x="633984" y="0"/>
                </a:lnTo>
                <a:lnTo>
                  <a:pt x="679582" y="57150"/>
                </a:lnTo>
                <a:lnTo>
                  <a:pt x="691133" y="57150"/>
                </a:lnTo>
                <a:lnTo>
                  <a:pt x="691133" y="114528"/>
                </a:lnTo>
                <a:lnTo>
                  <a:pt x="776478" y="71627"/>
                </a:lnTo>
                <a:close/>
              </a:path>
              <a:path w="776605" h="143510">
                <a:moveTo>
                  <a:pt x="691133" y="114528"/>
                </a:moveTo>
                <a:lnTo>
                  <a:pt x="691133" y="86105"/>
                </a:lnTo>
                <a:lnTo>
                  <a:pt x="679582" y="86105"/>
                </a:lnTo>
                <a:lnTo>
                  <a:pt x="633984" y="143255"/>
                </a:lnTo>
                <a:lnTo>
                  <a:pt x="691133" y="114528"/>
                </a:lnTo>
                <a:close/>
              </a:path>
              <a:path w="776605" h="143510">
                <a:moveTo>
                  <a:pt x="691133" y="71627"/>
                </a:moveTo>
                <a:lnTo>
                  <a:pt x="691133" y="57150"/>
                </a:lnTo>
                <a:lnTo>
                  <a:pt x="679582" y="57150"/>
                </a:lnTo>
                <a:lnTo>
                  <a:pt x="691133" y="71627"/>
                </a:lnTo>
                <a:close/>
              </a:path>
              <a:path w="776605" h="143510">
                <a:moveTo>
                  <a:pt x="691133" y="86105"/>
                </a:moveTo>
                <a:lnTo>
                  <a:pt x="691133" y="71628"/>
                </a:lnTo>
                <a:lnTo>
                  <a:pt x="679582" y="86105"/>
                </a:lnTo>
                <a:lnTo>
                  <a:pt x="691133" y="8610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 txBox="1"/>
          <p:nvPr/>
        </p:nvSpPr>
        <p:spPr>
          <a:xfrm>
            <a:off x="1035975" y="4968119"/>
            <a:ext cx="1251137" cy="114702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 algn="ctr">
              <a:spcBef>
                <a:spcPts val="84"/>
              </a:spcBef>
            </a:pP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2-fold</a:t>
            </a:r>
            <a:r>
              <a:rPr sz="1235" spc="-2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rotation</a:t>
            </a:r>
            <a:r>
              <a:rPr sz="1235" spc="-2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spc="-18" dirty="0">
                <a:solidFill>
                  <a:srgbClr val="0000FF"/>
                </a:solidFill>
                <a:latin typeface="Times New Roman"/>
                <a:cs typeface="Times New Roman"/>
              </a:rPr>
              <a:t>axes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parallel</a:t>
            </a:r>
            <a:r>
              <a:rPr sz="1235" spc="-22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to</a:t>
            </a:r>
            <a:r>
              <a:rPr sz="1235" spc="-18" dirty="0">
                <a:solidFill>
                  <a:srgbClr val="0000FF"/>
                </a:solidFill>
                <a:latin typeface="Times New Roman"/>
                <a:cs typeface="Times New Roman"/>
              </a:rPr>
              <a:t> face </a:t>
            </a:r>
            <a:r>
              <a:rPr sz="1235" spc="-9" dirty="0">
                <a:solidFill>
                  <a:srgbClr val="0000FF"/>
                </a:solidFill>
                <a:latin typeface="Times New Roman"/>
                <a:cs typeface="Times New Roman"/>
              </a:rPr>
              <a:t>diagonals</a:t>
            </a:r>
            <a:endParaRPr sz="1235">
              <a:latin typeface="Times New Roman"/>
              <a:cs typeface="Times New Roman"/>
            </a:endParaRPr>
          </a:p>
          <a:p>
            <a:pPr marL="59394" marR="52670" algn="ctr">
              <a:lnSpc>
                <a:spcPts val="1474"/>
              </a:lnSpc>
              <a:spcBef>
                <a:spcPts val="49"/>
              </a:spcBef>
            </a:pP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(aka,</a:t>
            </a:r>
            <a:r>
              <a:rPr sz="1235" spc="-18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&lt;111&gt;)</a:t>
            </a:r>
            <a:r>
              <a:rPr sz="1235" spc="-18" dirty="0">
                <a:solidFill>
                  <a:srgbClr val="0000FF"/>
                </a:solidFill>
                <a:latin typeface="Times New Roman"/>
                <a:cs typeface="Times New Roman"/>
              </a:rPr>
              <a:t> with </a:t>
            </a:r>
            <a:r>
              <a:rPr sz="1235" spc="-9" dirty="0">
                <a:solidFill>
                  <a:srgbClr val="0000FF"/>
                </a:solidFill>
                <a:latin typeface="Times New Roman"/>
                <a:cs typeface="Times New Roman"/>
              </a:rPr>
              <a:t>perpendicular </a:t>
            </a:r>
            <a:r>
              <a:rPr sz="1235" dirty="0">
                <a:solidFill>
                  <a:srgbClr val="0000FF"/>
                </a:solidFill>
                <a:latin typeface="Times New Roman"/>
                <a:cs typeface="Times New Roman"/>
              </a:rPr>
              <a:t>mirror</a:t>
            </a:r>
            <a:r>
              <a:rPr sz="1235" spc="-26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35" spc="-9" dirty="0">
                <a:solidFill>
                  <a:srgbClr val="0000FF"/>
                </a:solidFill>
                <a:latin typeface="Times New Roman"/>
                <a:cs typeface="Times New Roman"/>
              </a:rPr>
              <a:t>plane.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65304" y="5243560"/>
            <a:ext cx="685240" cy="126626"/>
          </a:xfrm>
          <a:custGeom>
            <a:avLst/>
            <a:gdLst/>
            <a:ahLst/>
            <a:cxnLst/>
            <a:rect l="l" t="t" r="r" b="b"/>
            <a:pathLst>
              <a:path w="776605" h="143510">
                <a:moveTo>
                  <a:pt x="690371" y="71627"/>
                </a:moveTo>
                <a:lnTo>
                  <a:pt x="678820" y="57150"/>
                </a:lnTo>
                <a:lnTo>
                  <a:pt x="0" y="57150"/>
                </a:lnTo>
                <a:lnTo>
                  <a:pt x="0" y="86105"/>
                </a:lnTo>
                <a:lnTo>
                  <a:pt x="678820" y="86105"/>
                </a:lnTo>
                <a:lnTo>
                  <a:pt x="690371" y="71627"/>
                </a:lnTo>
                <a:close/>
              </a:path>
              <a:path w="776605" h="143510">
                <a:moveTo>
                  <a:pt x="776477" y="71627"/>
                </a:moveTo>
                <a:lnTo>
                  <a:pt x="633221" y="0"/>
                </a:lnTo>
                <a:lnTo>
                  <a:pt x="678820" y="57150"/>
                </a:lnTo>
                <a:lnTo>
                  <a:pt x="690371" y="57150"/>
                </a:lnTo>
                <a:lnTo>
                  <a:pt x="690371" y="114680"/>
                </a:lnTo>
                <a:lnTo>
                  <a:pt x="776477" y="71627"/>
                </a:lnTo>
                <a:close/>
              </a:path>
              <a:path w="776605" h="143510">
                <a:moveTo>
                  <a:pt x="690371" y="114680"/>
                </a:moveTo>
                <a:lnTo>
                  <a:pt x="690371" y="86105"/>
                </a:lnTo>
                <a:lnTo>
                  <a:pt x="678820" y="86105"/>
                </a:lnTo>
                <a:lnTo>
                  <a:pt x="633221" y="143255"/>
                </a:lnTo>
                <a:lnTo>
                  <a:pt x="690371" y="114680"/>
                </a:lnTo>
                <a:close/>
              </a:path>
              <a:path w="776605" h="143510">
                <a:moveTo>
                  <a:pt x="690371" y="71627"/>
                </a:moveTo>
                <a:lnTo>
                  <a:pt x="690371" y="57150"/>
                </a:lnTo>
                <a:lnTo>
                  <a:pt x="678820" y="57150"/>
                </a:lnTo>
                <a:lnTo>
                  <a:pt x="690371" y="71627"/>
                </a:lnTo>
                <a:close/>
              </a:path>
              <a:path w="776605" h="143510">
                <a:moveTo>
                  <a:pt x="690371" y="86105"/>
                </a:moveTo>
                <a:lnTo>
                  <a:pt x="690371" y="71627"/>
                </a:lnTo>
                <a:lnTo>
                  <a:pt x="678820" y="86105"/>
                </a:lnTo>
                <a:lnTo>
                  <a:pt x="690371" y="8610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6" name="object 16"/>
          <p:cNvSpPr txBox="1"/>
          <p:nvPr/>
        </p:nvSpPr>
        <p:spPr>
          <a:xfrm>
            <a:off x="6681498" y="3693115"/>
            <a:ext cx="1748118" cy="799812"/>
          </a:xfrm>
          <a:prstGeom prst="rect">
            <a:avLst/>
          </a:prstGeom>
          <a:ln w="9525">
            <a:solidFill>
              <a:srgbClr val="0000FF"/>
            </a:solidFill>
          </a:ln>
        </p:spPr>
        <p:txBody>
          <a:bodyPr vert="horz" wrap="square" lIns="0" tIns="39221" rIns="0" bIns="0" rtlCol="0">
            <a:spAutoFit/>
          </a:bodyPr>
          <a:lstStyle/>
          <a:p>
            <a:pPr marL="182105" marR="106462" indent="-70041">
              <a:spcBef>
                <a:spcPts val="309"/>
              </a:spcBef>
            </a:pPr>
            <a:r>
              <a:rPr sz="1235" dirty="0">
                <a:solidFill>
                  <a:srgbClr val="0000FF"/>
                </a:solidFill>
                <a:latin typeface="Arial"/>
                <a:cs typeface="Arial"/>
              </a:rPr>
              <a:t>R.</a:t>
            </a:r>
            <a:r>
              <a:rPr sz="1235" spc="-18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35" dirty="0">
                <a:solidFill>
                  <a:srgbClr val="0000FF"/>
                </a:solidFill>
                <a:latin typeface="Arial"/>
                <a:cs typeface="Arial"/>
              </a:rPr>
              <a:t>Tilley,</a:t>
            </a:r>
            <a:r>
              <a:rPr sz="1235" spc="-26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35" i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Crystals</a:t>
            </a:r>
            <a:r>
              <a:rPr sz="1235" i="1" u="sng" spc="-26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 </a:t>
            </a:r>
            <a:r>
              <a:rPr sz="1235" i="1" u="sng" spc="-22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and</a:t>
            </a:r>
            <a:r>
              <a:rPr sz="1235" i="1" spc="-22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35" i="1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Crystal</a:t>
            </a:r>
            <a:r>
              <a:rPr sz="1235" i="1" u="sng" spc="-4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 </a:t>
            </a:r>
            <a:r>
              <a:rPr sz="1235" i="1" u="sng" spc="-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Structures</a:t>
            </a:r>
            <a:r>
              <a:rPr sz="1235" spc="-9" dirty="0">
                <a:solidFill>
                  <a:srgbClr val="0000FF"/>
                </a:solidFill>
                <a:latin typeface="Arial"/>
                <a:cs typeface="Arial"/>
              </a:rPr>
              <a:t>, </a:t>
            </a:r>
            <a:r>
              <a:rPr sz="1235" dirty="0">
                <a:solidFill>
                  <a:srgbClr val="0000FF"/>
                </a:solidFill>
                <a:latin typeface="Arial"/>
                <a:cs typeface="Arial"/>
              </a:rPr>
              <a:t>John</a:t>
            </a:r>
            <a:r>
              <a:rPr sz="1235" spc="-26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35" dirty="0">
                <a:solidFill>
                  <a:srgbClr val="0000FF"/>
                </a:solidFill>
                <a:latin typeface="Arial"/>
                <a:cs typeface="Arial"/>
              </a:rPr>
              <a:t>Wiley</a:t>
            </a:r>
            <a:r>
              <a:rPr sz="1235" spc="-22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35" dirty="0">
                <a:solidFill>
                  <a:srgbClr val="0000FF"/>
                </a:solidFill>
                <a:latin typeface="Arial"/>
                <a:cs typeface="Arial"/>
              </a:rPr>
              <a:t>&amp;</a:t>
            </a:r>
            <a:r>
              <a:rPr sz="1235" spc="-22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35" spc="-9" dirty="0">
                <a:solidFill>
                  <a:srgbClr val="0000FF"/>
                </a:solidFill>
                <a:latin typeface="Arial"/>
                <a:cs typeface="Arial"/>
              </a:rPr>
              <a:t>Sons, </a:t>
            </a:r>
            <a:r>
              <a:rPr sz="1235" dirty="0">
                <a:solidFill>
                  <a:srgbClr val="0000FF"/>
                </a:solidFill>
                <a:latin typeface="Arial"/>
                <a:cs typeface="Arial"/>
              </a:rPr>
              <a:t>Hoboken,</a:t>
            </a:r>
            <a:r>
              <a:rPr sz="1235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35" dirty="0">
                <a:solidFill>
                  <a:srgbClr val="0000FF"/>
                </a:solidFill>
                <a:latin typeface="Arial"/>
                <a:cs typeface="Arial"/>
              </a:rPr>
              <a:t>NJ,</a:t>
            </a:r>
            <a:r>
              <a:rPr sz="1235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35" spc="-9" dirty="0">
                <a:solidFill>
                  <a:srgbClr val="0000FF"/>
                </a:solidFill>
                <a:latin typeface="Arial"/>
                <a:cs typeface="Arial"/>
              </a:rPr>
              <a:t>2006.</a:t>
            </a:r>
            <a:endParaRPr sz="123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186376" y="2608262"/>
            <a:ext cx="6378575" cy="1641475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marR="4483" indent="-1681" algn="ctr">
              <a:lnSpc>
                <a:spcPct val="100000"/>
              </a:lnSpc>
              <a:spcBef>
                <a:spcPts val="88"/>
              </a:spcBef>
            </a:pPr>
            <a:r>
              <a:rPr dirty="0">
                <a:solidFill>
                  <a:srgbClr val="000000"/>
                </a:solidFill>
              </a:rPr>
              <a:t>We</a:t>
            </a:r>
            <a:r>
              <a:rPr spc="-31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describe</a:t>
            </a:r>
            <a:r>
              <a:rPr spc="-18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lattice</a:t>
            </a:r>
            <a:r>
              <a:rPr spc="-22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shapes</a:t>
            </a:r>
            <a:r>
              <a:rPr spc="-18" dirty="0">
                <a:solidFill>
                  <a:srgbClr val="000000"/>
                </a:solidFill>
              </a:rPr>
              <a:t> </a:t>
            </a:r>
            <a:r>
              <a:rPr spc="-22" dirty="0">
                <a:solidFill>
                  <a:srgbClr val="000000"/>
                </a:solidFill>
              </a:rPr>
              <a:t>and </a:t>
            </a:r>
            <a:r>
              <a:rPr dirty="0">
                <a:solidFill>
                  <a:srgbClr val="000000"/>
                </a:solidFill>
              </a:rPr>
              <a:t>arrangements</a:t>
            </a:r>
            <a:r>
              <a:rPr spc="-62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of</a:t>
            </a:r>
            <a:r>
              <a:rPr spc="-62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lattice</a:t>
            </a:r>
            <a:r>
              <a:rPr spc="-62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points</a:t>
            </a:r>
            <a:r>
              <a:rPr spc="-62" dirty="0">
                <a:solidFill>
                  <a:srgbClr val="000000"/>
                </a:solidFill>
              </a:rPr>
              <a:t> </a:t>
            </a:r>
            <a:r>
              <a:rPr spc="-22" dirty="0">
                <a:solidFill>
                  <a:srgbClr val="000000"/>
                </a:solidFill>
              </a:rPr>
              <a:t>in </a:t>
            </a:r>
            <a:r>
              <a:rPr dirty="0">
                <a:solidFill>
                  <a:srgbClr val="000000"/>
                </a:solidFill>
              </a:rPr>
              <a:t>the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same</a:t>
            </a:r>
            <a:r>
              <a:rPr spc="-49" dirty="0">
                <a:solidFill>
                  <a:srgbClr val="000000"/>
                </a:solidFill>
              </a:rPr>
              <a:t> </a:t>
            </a:r>
            <a:r>
              <a:rPr spc="-18" dirty="0">
                <a:solidFill>
                  <a:srgbClr val="000000"/>
                </a:solidFill>
              </a:rPr>
              <a:t>way.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5012" y="1326367"/>
            <a:ext cx="978834" cy="1016934"/>
            <a:chOff x="780859" y="1290637"/>
            <a:chExt cx="1109345" cy="1152525"/>
          </a:xfrm>
        </p:grpSpPr>
        <p:sp>
          <p:nvSpPr>
            <p:cNvPr id="3" name="object 3"/>
            <p:cNvSpPr/>
            <p:nvPr/>
          </p:nvSpPr>
          <p:spPr>
            <a:xfrm>
              <a:off x="785622" y="2133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" name="object 4"/>
            <p:cNvSpPr/>
            <p:nvPr/>
          </p:nvSpPr>
          <p:spPr>
            <a:xfrm>
              <a:off x="1053079" y="2095500"/>
              <a:ext cx="836930" cy="152400"/>
            </a:xfrm>
            <a:custGeom>
              <a:avLst/>
              <a:gdLst/>
              <a:ahLst/>
              <a:cxnLst/>
              <a:rect l="l" t="t" r="r" b="b"/>
              <a:pathLst>
                <a:path w="836930" h="152400">
                  <a:moveTo>
                    <a:pt x="75324" y="37250"/>
                  </a:moveTo>
                  <a:lnTo>
                    <a:pt x="68882" y="16254"/>
                  </a:lnTo>
                  <a:lnTo>
                    <a:pt x="48772" y="1523"/>
                  </a:lnTo>
                  <a:lnTo>
                    <a:pt x="41152" y="0"/>
                  </a:lnTo>
                  <a:lnTo>
                    <a:pt x="33532" y="0"/>
                  </a:lnTo>
                  <a:lnTo>
                    <a:pt x="11241" y="10216"/>
                  </a:lnTo>
                  <a:lnTo>
                    <a:pt x="0" y="29775"/>
                  </a:lnTo>
                  <a:lnTo>
                    <a:pt x="1905" y="52352"/>
                  </a:lnTo>
                  <a:lnTo>
                    <a:pt x="19054" y="71627"/>
                  </a:lnTo>
                  <a:lnTo>
                    <a:pt x="25912" y="74675"/>
                  </a:lnTo>
                  <a:lnTo>
                    <a:pt x="32770" y="76047"/>
                  </a:lnTo>
                  <a:lnTo>
                    <a:pt x="32770" y="37337"/>
                  </a:lnTo>
                  <a:lnTo>
                    <a:pt x="34294" y="34289"/>
                  </a:lnTo>
                  <a:lnTo>
                    <a:pt x="38104" y="33527"/>
                  </a:lnTo>
                  <a:lnTo>
                    <a:pt x="75324" y="37250"/>
                  </a:lnTo>
                  <a:close/>
                </a:path>
                <a:path w="836930" h="152400">
                  <a:moveTo>
                    <a:pt x="75585" y="38099"/>
                  </a:moveTo>
                  <a:lnTo>
                    <a:pt x="75324" y="37250"/>
                  </a:lnTo>
                  <a:lnTo>
                    <a:pt x="38104" y="33527"/>
                  </a:lnTo>
                  <a:lnTo>
                    <a:pt x="34294" y="34289"/>
                  </a:lnTo>
                  <a:lnTo>
                    <a:pt x="32770" y="37337"/>
                  </a:lnTo>
                  <a:lnTo>
                    <a:pt x="33532" y="41147"/>
                  </a:lnTo>
                  <a:lnTo>
                    <a:pt x="37342" y="42671"/>
                  </a:lnTo>
                  <a:lnTo>
                    <a:pt x="73085" y="46246"/>
                  </a:lnTo>
                  <a:lnTo>
                    <a:pt x="75585" y="38099"/>
                  </a:lnTo>
                  <a:close/>
                </a:path>
                <a:path w="836930" h="152400">
                  <a:moveTo>
                    <a:pt x="73085" y="46246"/>
                  </a:moveTo>
                  <a:lnTo>
                    <a:pt x="38104" y="42748"/>
                  </a:lnTo>
                  <a:lnTo>
                    <a:pt x="37342" y="42671"/>
                  </a:lnTo>
                  <a:lnTo>
                    <a:pt x="33532" y="41147"/>
                  </a:lnTo>
                  <a:lnTo>
                    <a:pt x="32770" y="37337"/>
                  </a:lnTo>
                  <a:lnTo>
                    <a:pt x="32770" y="76047"/>
                  </a:lnTo>
                  <a:lnTo>
                    <a:pt x="33532" y="76199"/>
                  </a:lnTo>
                  <a:lnTo>
                    <a:pt x="41152" y="76199"/>
                  </a:lnTo>
                  <a:lnTo>
                    <a:pt x="48772" y="74675"/>
                  </a:lnTo>
                  <a:lnTo>
                    <a:pt x="68882" y="59945"/>
                  </a:lnTo>
                  <a:lnTo>
                    <a:pt x="73085" y="46246"/>
                  </a:lnTo>
                  <a:close/>
                </a:path>
                <a:path w="836930" h="152400">
                  <a:moveTo>
                    <a:pt x="75585" y="46496"/>
                  </a:moveTo>
                  <a:lnTo>
                    <a:pt x="75585" y="38099"/>
                  </a:lnTo>
                  <a:lnTo>
                    <a:pt x="73085" y="46246"/>
                  </a:lnTo>
                  <a:lnTo>
                    <a:pt x="75324" y="46470"/>
                  </a:lnTo>
                  <a:lnTo>
                    <a:pt x="75585" y="46496"/>
                  </a:lnTo>
                  <a:close/>
                </a:path>
                <a:path w="836930" h="152400">
                  <a:moveTo>
                    <a:pt x="763604" y="106077"/>
                  </a:moveTo>
                  <a:lnTo>
                    <a:pt x="75585" y="37276"/>
                  </a:lnTo>
                  <a:lnTo>
                    <a:pt x="75324" y="37250"/>
                  </a:lnTo>
                  <a:lnTo>
                    <a:pt x="75585" y="38099"/>
                  </a:lnTo>
                  <a:lnTo>
                    <a:pt x="75585" y="46496"/>
                  </a:lnTo>
                  <a:lnTo>
                    <a:pt x="761071" y="115044"/>
                  </a:lnTo>
                  <a:lnTo>
                    <a:pt x="761071" y="114161"/>
                  </a:lnTo>
                  <a:lnTo>
                    <a:pt x="763604" y="106077"/>
                  </a:lnTo>
                  <a:close/>
                </a:path>
                <a:path w="836930" h="152400">
                  <a:moveTo>
                    <a:pt x="803914" y="115061"/>
                  </a:moveTo>
                  <a:lnTo>
                    <a:pt x="803152" y="111251"/>
                  </a:lnTo>
                  <a:lnTo>
                    <a:pt x="800104" y="109727"/>
                  </a:lnTo>
                  <a:lnTo>
                    <a:pt x="763604" y="106077"/>
                  </a:lnTo>
                  <a:lnTo>
                    <a:pt x="761071" y="114161"/>
                  </a:lnTo>
                  <a:lnTo>
                    <a:pt x="761356" y="115073"/>
                  </a:lnTo>
                  <a:lnTo>
                    <a:pt x="799342" y="118871"/>
                  </a:lnTo>
                  <a:lnTo>
                    <a:pt x="802390" y="118109"/>
                  </a:lnTo>
                  <a:lnTo>
                    <a:pt x="803914" y="115061"/>
                  </a:lnTo>
                  <a:close/>
                </a:path>
                <a:path w="836930" h="152400">
                  <a:moveTo>
                    <a:pt x="761356" y="115073"/>
                  </a:moveTo>
                  <a:lnTo>
                    <a:pt x="761071" y="114161"/>
                  </a:lnTo>
                  <a:lnTo>
                    <a:pt x="761071" y="115044"/>
                  </a:lnTo>
                  <a:lnTo>
                    <a:pt x="761356" y="115073"/>
                  </a:lnTo>
                  <a:close/>
                </a:path>
                <a:path w="836930" h="152400">
                  <a:moveTo>
                    <a:pt x="803914" y="152052"/>
                  </a:moveTo>
                  <a:lnTo>
                    <a:pt x="803914" y="115061"/>
                  </a:lnTo>
                  <a:lnTo>
                    <a:pt x="802390" y="118109"/>
                  </a:lnTo>
                  <a:lnTo>
                    <a:pt x="799342" y="118871"/>
                  </a:lnTo>
                  <a:lnTo>
                    <a:pt x="761356" y="115073"/>
                  </a:lnTo>
                  <a:lnTo>
                    <a:pt x="767774" y="135580"/>
                  </a:lnTo>
                  <a:lnTo>
                    <a:pt x="787912" y="150875"/>
                  </a:lnTo>
                  <a:lnTo>
                    <a:pt x="795532" y="152399"/>
                  </a:lnTo>
                  <a:lnTo>
                    <a:pt x="803152" y="152399"/>
                  </a:lnTo>
                  <a:lnTo>
                    <a:pt x="803914" y="152052"/>
                  </a:lnTo>
                  <a:close/>
                </a:path>
                <a:path w="836930" h="152400">
                  <a:moveTo>
                    <a:pt x="836823" y="121819"/>
                  </a:moveTo>
                  <a:lnTo>
                    <a:pt x="834538" y="98995"/>
                  </a:lnTo>
                  <a:lnTo>
                    <a:pt x="817630" y="80771"/>
                  </a:lnTo>
                  <a:lnTo>
                    <a:pt x="810772" y="77723"/>
                  </a:lnTo>
                  <a:lnTo>
                    <a:pt x="803152" y="76199"/>
                  </a:lnTo>
                  <a:lnTo>
                    <a:pt x="795532" y="76199"/>
                  </a:lnTo>
                  <a:lnTo>
                    <a:pt x="787912" y="77723"/>
                  </a:lnTo>
                  <a:lnTo>
                    <a:pt x="767774" y="92766"/>
                  </a:lnTo>
                  <a:lnTo>
                    <a:pt x="763604" y="106077"/>
                  </a:lnTo>
                  <a:lnTo>
                    <a:pt x="799342" y="109651"/>
                  </a:lnTo>
                  <a:lnTo>
                    <a:pt x="800104" y="109727"/>
                  </a:lnTo>
                  <a:lnTo>
                    <a:pt x="803152" y="111251"/>
                  </a:lnTo>
                  <a:lnTo>
                    <a:pt x="803914" y="115061"/>
                  </a:lnTo>
                  <a:lnTo>
                    <a:pt x="803914" y="152052"/>
                  </a:lnTo>
                  <a:lnTo>
                    <a:pt x="825892" y="142027"/>
                  </a:lnTo>
                  <a:lnTo>
                    <a:pt x="836823" y="121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1090422" y="1295400"/>
              <a:ext cx="762000" cy="914400"/>
            </a:xfrm>
            <a:custGeom>
              <a:avLst/>
              <a:gdLst/>
              <a:ahLst/>
              <a:cxnLst/>
              <a:rect l="l" t="t" r="r" b="b"/>
              <a:pathLst>
                <a:path w="762000" h="914400">
                  <a:moveTo>
                    <a:pt x="0" y="0"/>
                  </a:moveTo>
                  <a:lnTo>
                    <a:pt x="0" y="838200"/>
                  </a:lnTo>
                  <a:lnTo>
                    <a:pt x="762000" y="914400"/>
                  </a:lnTo>
                  <a:lnTo>
                    <a:pt x="762000" y="7619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785622" y="1295400"/>
              <a:ext cx="304800" cy="1143000"/>
            </a:xfrm>
            <a:custGeom>
              <a:avLst/>
              <a:gdLst/>
              <a:ahLst/>
              <a:cxnLst/>
              <a:rect l="l" t="t" r="r" b="b"/>
              <a:pathLst>
                <a:path w="304800" h="1143000">
                  <a:moveTo>
                    <a:pt x="0" y="304800"/>
                  </a:moveTo>
                  <a:lnTo>
                    <a:pt x="0" y="1143000"/>
                  </a:lnTo>
                  <a:lnTo>
                    <a:pt x="304800" y="838200"/>
                  </a:lnTo>
                  <a:lnTo>
                    <a:pt x="304800" y="0"/>
                  </a:lnTo>
                  <a:lnTo>
                    <a:pt x="0" y="304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028386" y="1163152"/>
            <a:ext cx="2673163" cy="1646704"/>
            <a:chOff x="3176016" y="1105661"/>
            <a:chExt cx="3029585" cy="1866264"/>
          </a:xfrm>
        </p:grpSpPr>
        <p:sp>
          <p:nvSpPr>
            <p:cNvPr id="8" name="object 8"/>
            <p:cNvSpPr/>
            <p:nvPr/>
          </p:nvSpPr>
          <p:spPr>
            <a:xfrm>
              <a:off x="3176270" y="1105661"/>
              <a:ext cx="3028950" cy="1866264"/>
            </a:xfrm>
            <a:custGeom>
              <a:avLst/>
              <a:gdLst/>
              <a:ahLst/>
              <a:cxnLst/>
              <a:rect l="l" t="t" r="r" b="b"/>
              <a:pathLst>
                <a:path w="3028950" h="1866264">
                  <a:moveTo>
                    <a:pt x="3028950" y="28194"/>
                  </a:moveTo>
                  <a:lnTo>
                    <a:pt x="3020060" y="28194"/>
                  </a:lnTo>
                  <a:lnTo>
                    <a:pt x="2277110" y="28194"/>
                  </a:lnTo>
                  <a:lnTo>
                    <a:pt x="2277110" y="19050"/>
                  </a:lnTo>
                  <a:lnTo>
                    <a:pt x="2258060" y="19050"/>
                  </a:lnTo>
                  <a:lnTo>
                    <a:pt x="1524000" y="19050"/>
                  </a:lnTo>
                  <a:lnTo>
                    <a:pt x="1524000" y="9144"/>
                  </a:lnTo>
                  <a:lnTo>
                    <a:pt x="1504950" y="9144"/>
                  </a:lnTo>
                  <a:lnTo>
                    <a:pt x="772160" y="9144"/>
                  </a:lnTo>
                  <a:lnTo>
                    <a:pt x="772160" y="0"/>
                  </a:lnTo>
                  <a:lnTo>
                    <a:pt x="753110" y="0"/>
                  </a:lnTo>
                  <a:lnTo>
                    <a:pt x="19050" y="0"/>
                  </a:lnTo>
                  <a:lnTo>
                    <a:pt x="19050" y="913638"/>
                  </a:lnTo>
                  <a:lnTo>
                    <a:pt x="10160" y="913638"/>
                  </a:lnTo>
                  <a:lnTo>
                    <a:pt x="10160" y="1828038"/>
                  </a:lnTo>
                  <a:lnTo>
                    <a:pt x="0" y="1828038"/>
                  </a:lnTo>
                  <a:lnTo>
                    <a:pt x="0" y="1837944"/>
                  </a:lnTo>
                  <a:lnTo>
                    <a:pt x="10160" y="1837944"/>
                  </a:lnTo>
                  <a:lnTo>
                    <a:pt x="19050" y="1837944"/>
                  </a:lnTo>
                  <a:lnTo>
                    <a:pt x="753110" y="1837944"/>
                  </a:lnTo>
                  <a:lnTo>
                    <a:pt x="753110" y="1847088"/>
                  </a:lnTo>
                  <a:lnTo>
                    <a:pt x="772160" y="1847088"/>
                  </a:lnTo>
                  <a:lnTo>
                    <a:pt x="1504950" y="1847088"/>
                  </a:lnTo>
                  <a:lnTo>
                    <a:pt x="1504950" y="1856994"/>
                  </a:lnTo>
                  <a:lnTo>
                    <a:pt x="1524000" y="1856994"/>
                  </a:lnTo>
                  <a:lnTo>
                    <a:pt x="2258060" y="1856994"/>
                  </a:lnTo>
                  <a:lnTo>
                    <a:pt x="2258060" y="1866138"/>
                  </a:lnTo>
                  <a:lnTo>
                    <a:pt x="2277110" y="1866138"/>
                  </a:lnTo>
                  <a:lnTo>
                    <a:pt x="3020060" y="1866138"/>
                  </a:lnTo>
                  <a:lnTo>
                    <a:pt x="3020060" y="1786890"/>
                  </a:lnTo>
                  <a:lnTo>
                    <a:pt x="2277110" y="1786890"/>
                  </a:lnTo>
                  <a:lnTo>
                    <a:pt x="2258060" y="1786890"/>
                  </a:lnTo>
                  <a:lnTo>
                    <a:pt x="2258060" y="316992"/>
                  </a:lnTo>
                  <a:lnTo>
                    <a:pt x="2277110" y="316992"/>
                  </a:lnTo>
                  <a:lnTo>
                    <a:pt x="3020060" y="316992"/>
                  </a:lnTo>
                  <a:lnTo>
                    <a:pt x="3028950" y="316992"/>
                  </a:lnTo>
                  <a:lnTo>
                    <a:pt x="3028950" y="281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6016" y="1105661"/>
              <a:ext cx="3028949" cy="186613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591568" y="2784868"/>
            <a:ext cx="1773331" cy="2084294"/>
            <a:chOff x="1547622" y="2943605"/>
            <a:chExt cx="2009775" cy="2362200"/>
          </a:xfrm>
        </p:grpSpPr>
        <p:sp>
          <p:nvSpPr>
            <p:cNvPr id="11" name="object 11"/>
            <p:cNvSpPr/>
            <p:nvPr/>
          </p:nvSpPr>
          <p:spPr>
            <a:xfrm>
              <a:off x="1548130" y="2943605"/>
              <a:ext cx="2009139" cy="2362200"/>
            </a:xfrm>
            <a:custGeom>
              <a:avLst/>
              <a:gdLst/>
              <a:ahLst/>
              <a:cxnLst/>
              <a:rect l="l" t="t" r="r" b="b"/>
              <a:pathLst>
                <a:path w="2009139" h="2362200">
                  <a:moveTo>
                    <a:pt x="2009140" y="28194"/>
                  </a:moveTo>
                  <a:lnTo>
                    <a:pt x="2000250" y="28194"/>
                  </a:lnTo>
                  <a:lnTo>
                    <a:pt x="1990090" y="28194"/>
                  </a:lnTo>
                  <a:lnTo>
                    <a:pt x="1981200" y="28194"/>
                  </a:lnTo>
                  <a:lnTo>
                    <a:pt x="1524000" y="28194"/>
                  </a:lnTo>
                  <a:lnTo>
                    <a:pt x="1524000" y="19050"/>
                  </a:lnTo>
                  <a:lnTo>
                    <a:pt x="1314450" y="19050"/>
                  </a:lnTo>
                  <a:lnTo>
                    <a:pt x="1028700" y="19050"/>
                  </a:lnTo>
                  <a:lnTo>
                    <a:pt x="1028700" y="9144"/>
                  </a:lnTo>
                  <a:lnTo>
                    <a:pt x="656590" y="9144"/>
                  </a:lnTo>
                  <a:lnTo>
                    <a:pt x="533400" y="9144"/>
                  </a:lnTo>
                  <a:lnTo>
                    <a:pt x="533400" y="0"/>
                  </a:lnTo>
                  <a:lnTo>
                    <a:pt x="38100" y="0"/>
                  </a:lnTo>
                  <a:lnTo>
                    <a:pt x="38100" y="580644"/>
                  </a:lnTo>
                  <a:lnTo>
                    <a:pt x="27940" y="580644"/>
                  </a:lnTo>
                  <a:lnTo>
                    <a:pt x="27940" y="1162050"/>
                  </a:lnTo>
                  <a:lnTo>
                    <a:pt x="19050" y="1162050"/>
                  </a:lnTo>
                  <a:lnTo>
                    <a:pt x="19050" y="1752600"/>
                  </a:lnTo>
                  <a:lnTo>
                    <a:pt x="8890" y="1752600"/>
                  </a:lnTo>
                  <a:lnTo>
                    <a:pt x="8890" y="2333244"/>
                  </a:lnTo>
                  <a:lnTo>
                    <a:pt x="0" y="2333244"/>
                  </a:lnTo>
                  <a:lnTo>
                    <a:pt x="0" y="2343150"/>
                  </a:lnTo>
                  <a:lnTo>
                    <a:pt x="8890" y="2343150"/>
                  </a:lnTo>
                  <a:lnTo>
                    <a:pt x="19050" y="2343150"/>
                  </a:lnTo>
                  <a:lnTo>
                    <a:pt x="27940" y="2343150"/>
                  </a:lnTo>
                  <a:lnTo>
                    <a:pt x="38100" y="2343150"/>
                  </a:lnTo>
                  <a:lnTo>
                    <a:pt x="533400" y="2343150"/>
                  </a:lnTo>
                  <a:lnTo>
                    <a:pt x="656590" y="2343150"/>
                  </a:lnTo>
                  <a:lnTo>
                    <a:pt x="656590" y="2352294"/>
                  </a:lnTo>
                  <a:lnTo>
                    <a:pt x="1028700" y="2352294"/>
                  </a:lnTo>
                  <a:lnTo>
                    <a:pt x="1314450" y="2352294"/>
                  </a:lnTo>
                  <a:lnTo>
                    <a:pt x="1314450" y="2362200"/>
                  </a:lnTo>
                  <a:lnTo>
                    <a:pt x="1524000" y="2362200"/>
                  </a:lnTo>
                  <a:lnTo>
                    <a:pt x="1981200" y="2362200"/>
                  </a:lnTo>
                  <a:lnTo>
                    <a:pt x="1981200" y="1780794"/>
                  </a:lnTo>
                  <a:lnTo>
                    <a:pt x="1990090" y="1780794"/>
                  </a:lnTo>
                  <a:lnTo>
                    <a:pt x="1990090" y="1200150"/>
                  </a:lnTo>
                  <a:lnTo>
                    <a:pt x="2000250" y="1200150"/>
                  </a:lnTo>
                  <a:lnTo>
                    <a:pt x="2000250" y="618744"/>
                  </a:lnTo>
                  <a:lnTo>
                    <a:pt x="2009140" y="618744"/>
                  </a:lnTo>
                  <a:lnTo>
                    <a:pt x="2009140" y="281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622" y="2943605"/>
              <a:ext cx="2009393" cy="2362200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3440537" y="2809746"/>
            <a:ext cx="1806949" cy="2056840"/>
            <a:chOff x="3643121" y="2971800"/>
            <a:chExt cx="2047875" cy="2331085"/>
          </a:xfrm>
        </p:grpSpPr>
        <p:sp>
          <p:nvSpPr>
            <p:cNvPr id="14" name="object 14"/>
            <p:cNvSpPr/>
            <p:nvPr/>
          </p:nvSpPr>
          <p:spPr>
            <a:xfrm>
              <a:off x="3643629" y="2971799"/>
              <a:ext cx="2047239" cy="2331085"/>
            </a:xfrm>
            <a:custGeom>
              <a:avLst/>
              <a:gdLst/>
              <a:ahLst/>
              <a:cxnLst/>
              <a:rect l="l" t="t" r="r" b="b"/>
              <a:pathLst>
                <a:path w="2047239" h="2331085">
                  <a:moveTo>
                    <a:pt x="2047240" y="48006"/>
                  </a:moveTo>
                  <a:lnTo>
                    <a:pt x="2047240" y="48006"/>
                  </a:lnTo>
                  <a:lnTo>
                    <a:pt x="1723390" y="48006"/>
                  </a:lnTo>
                  <a:lnTo>
                    <a:pt x="1723390" y="38100"/>
                  </a:lnTo>
                  <a:lnTo>
                    <a:pt x="1704340" y="38100"/>
                  </a:lnTo>
                  <a:lnTo>
                    <a:pt x="1418590" y="38100"/>
                  </a:lnTo>
                  <a:lnTo>
                    <a:pt x="1390650" y="38100"/>
                  </a:lnTo>
                  <a:lnTo>
                    <a:pt x="1390650" y="28956"/>
                  </a:lnTo>
                  <a:lnTo>
                    <a:pt x="1132840" y="28956"/>
                  </a:lnTo>
                  <a:lnTo>
                    <a:pt x="1056640" y="28956"/>
                  </a:lnTo>
                  <a:lnTo>
                    <a:pt x="1056640" y="19050"/>
                  </a:lnTo>
                  <a:lnTo>
                    <a:pt x="857250" y="19050"/>
                  </a:lnTo>
                  <a:lnTo>
                    <a:pt x="732790" y="19050"/>
                  </a:lnTo>
                  <a:lnTo>
                    <a:pt x="732790" y="9906"/>
                  </a:lnTo>
                  <a:lnTo>
                    <a:pt x="571500" y="9906"/>
                  </a:lnTo>
                  <a:lnTo>
                    <a:pt x="400050" y="9906"/>
                  </a:lnTo>
                  <a:lnTo>
                    <a:pt x="400050" y="0"/>
                  </a:lnTo>
                  <a:lnTo>
                    <a:pt x="285750" y="0"/>
                  </a:lnTo>
                  <a:lnTo>
                    <a:pt x="66040" y="0"/>
                  </a:lnTo>
                  <a:lnTo>
                    <a:pt x="66040" y="323850"/>
                  </a:lnTo>
                  <a:lnTo>
                    <a:pt x="57150" y="323850"/>
                  </a:lnTo>
                  <a:lnTo>
                    <a:pt x="57150" y="647700"/>
                  </a:lnTo>
                  <a:lnTo>
                    <a:pt x="46990" y="647700"/>
                  </a:lnTo>
                  <a:lnTo>
                    <a:pt x="46990" y="971550"/>
                  </a:lnTo>
                  <a:lnTo>
                    <a:pt x="38100" y="971550"/>
                  </a:lnTo>
                  <a:lnTo>
                    <a:pt x="38100" y="1295400"/>
                  </a:lnTo>
                  <a:lnTo>
                    <a:pt x="27940" y="1295400"/>
                  </a:lnTo>
                  <a:lnTo>
                    <a:pt x="27940" y="1619250"/>
                  </a:lnTo>
                  <a:lnTo>
                    <a:pt x="19050" y="1619250"/>
                  </a:lnTo>
                  <a:lnTo>
                    <a:pt x="19050" y="1943100"/>
                  </a:lnTo>
                  <a:lnTo>
                    <a:pt x="8890" y="1943100"/>
                  </a:lnTo>
                  <a:lnTo>
                    <a:pt x="8890" y="2266950"/>
                  </a:lnTo>
                  <a:lnTo>
                    <a:pt x="0" y="2266950"/>
                  </a:lnTo>
                  <a:lnTo>
                    <a:pt x="0" y="2276856"/>
                  </a:lnTo>
                  <a:lnTo>
                    <a:pt x="8890" y="2276856"/>
                  </a:lnTo>
                  <a:lnTo>
                    <a:pt x="19050" y="2276856"/>
                  </a:lnTo>
                  <a:lnTo>
                    <a:pt x="285750" y="2276856"/>
                  </a:lnTo>
                  <a:lnTo>
                    <a:pt x="285750" y="2286000"/>
                  </a:lnTo>
                  <a:lnTo>
                    <a:pt x="400050" y="2286000"/>
                  </a:lnTo>
                  <a:lnTo>
                    <a:pt x="571500" y="2286000"/>
                  </a:lnTo>
                  <a:lnTo>
                    <a:pt x="571500" y="2295906"/>
                  </a:lnTo>
                  <a:lnTo>
                    <a:pt x="732790" y="2295906"/>
                  </a:lnTo>
                  <a:lnTo>
                    <a:pt x="857250" y="2295906"/>
                  </a:lnTo>
                  <a:lnTo>
                    <a:pt x="857250" y="2305050"/>
                  </a:lnTo>
                  <a:lnTo>
                    <a:pt x="1056640" y="2305050"/>
                  </a:lnTo>
                  <a:lnTo>
                    <a:pt x="1132840" y="2305050"/>
                  </a:lnTo>
                  <a:lnTo>
                    <a:pt x="1132840" y="2314956"/>
                  </a:lnTo>
                  <a:lnTo>
                    <a:pt x="1390650" y="2314956"/>
                  </a:lnTo>
                  <a:lnTo>
                    <a:pt x="1418590" y="2314956"/>
                  </a:lnTo>
                  <a:lnTo>
                    <a:pt x="1418590" y="2324100"/>
                  </a:lnTo>
                  <a:lnTo>
                    <a:pt x="1704340" y="2324100"/>
                  </a:lnTo>
                  <a:lnTo>
                    <a:pt x="1704340" y="2330577"/>
                  </a:lnTo>
                  <a:lnTo>
                    <a:pt x="1723390" y="2330577"/>
                  </a:lnTo>
                  <a:lnTo>
                    <a:pt x="1990090" y="2330577"/>
                  </a:lnTo>
                  <a:lnTo>
                    <a:pt x="1990090" y="2010156"/>
                  </a:lnTo>
                  <a:lnTo>
                    <a:pt x="2000250" y="2010156"/>
                  </a:lnTo>
                  <a:lnTo>
                    <a:pt x="2000250" y="1686306"/>
                  </a:lnTo>
                  <a:lnTo>
                    <a:pt x="2009140" y="1686306"/>
                  </a:lnTo>
                  <a:lnTo>
                    <a:pt x="2009140" y="1362456"/>
                  </a:lnTo>
                  <a:lnTo>
                    <a:pt x="2019300" y="1362456"/>
                  </a:lnTo>
                  <a:lnTo>
                    <a:pt x="2019300" y="1028700"/>
                  </a:lnTo>
                  <a:lnTo>
                    <a:pt x="2028190" y="1028700"/>
                  </a:lnTo>
                  <a:lnTo>
                    <a:pt x="2028190" y="704850"/>
                  </a:lnTo>
                  <a:lnTo>
                    <a:pt x="2038350" y="704850"/>
                  </a:lnTo>
                  <a:lnTo>
                    <a:pt x="2038350" y="381000"/>
                  </a:lnTo>
                  <a:lnTo>
                    <a:pt x="2047240" y="381000"/>
                  </a:lnTo>
                  <a:lnTo>
                    <a:pt x="2047240" y="480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3121" y="2971800"/>
              <a:ext cx="2047493" cy="2330958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331194" y="2860172"/>
            <a:ext cx="1799104" cy="1898837"/>
            <a:chOff x="5785865" y="3028950"/>
            <a:chExt cx="2038985" cy="2152015"/>
          </a:xfrm>
        </p:grpSpPr>
        <p:sp>
          <p:nvSpPr>
            <p:cNvPr id="17" name="object 17"/>
            <p:cNvSpPr/>
            <p:nvPr/>
          </p:nvSpPr>
          <p:spPr>
            <a:xfrm>
              <a:off x="5786120" y="3028949"/>
              <a:ext cx="2038350" cy="2152015"/>
            </a:xfrm>
            <a:custGeom>
              <a:avLst/>
              <a:gdLst/>
              <a:ahLst/>
              <a:cxnLst/>
              <a:rect l="l" t="t" r="r" b="b"/>
              <a:pathLst>
                <a:path w="2038350" h="2152015">
                  <a:moveTo>
                    <a:pt x="2038350" y="9906"/>
                  </a:moveTo>
                  <a:lnTo>
                    <a:pt x="2029460" y="9906"/>
                  </a:lnTo>
                  <a:lnTo>
                    <a:pt x="1352550" y="9906"/>
                  </a:lnTo>
                  <a:lnTo>
                    <a:pt x="1038860" y="9906"/>
                  </a:lnTo>
                  <a:lnTo>
                    <a:pt x="1038860" y="0"/>
                  </a:lnTo>
                  <a:lnTo>
                    <a:pt x="676910" y="0"/>
                  </a:lnTo>
                  <a:lnTo>
                    <a:pt x="29210" y="0"/>
                  </a:lnTo>
                  <a:lnTo>
                    <a:pt x="29210" y="704850"/>
                  </a:lnTo>
                  <a:lnTo>
                    <a:pt x="19050" y="704850"/>
                  </a:lnTo>
                  <a:lnTo>
                    <a:pt x="19050" y="1419606"/>
                  </a:lnTo>
                  <a:lnTo>
                    <a:pt x="10160" y="1419606"/>
                  </a:lnTo>
                  <a:lnTo>
                    <a:pt x="10160" y="2124456"/>
                  </a:lnTo>
                  <a:lnTo>
                    <a:pt x="0" y="2124456"/>
                  </a:lnTo>
                  <a:lnTo>
                    <a:pt x="0" y="2133600"/>
                  </a:lnTo>
                  <a:lnTo>
                    <a:pt x="10160" y="2133600"/>
                  </a:lnTo>
                  <a:lnTo>
                    <a:pt x="19050" y="2133600"/>
                  </a:lnTo>
                  <a:lnTo>
                    <a:pt x="29210" y="2133600"/>
                  </a:lnTo>
                  <a:lnTo>
                    <a:pt x="676910" y="2133600"/>
                  </a:lnTo>
                  <a:lnTo>
                    <a:pt x="676910" y="2143506"/>
                  </a:lnTo>
                  <a:lnTo>
                    <a:pt x="1038860" y="2143506"/>
                  </a:lnTo>
                  <a:lnTo>
                    <a:pt x="1352550" y="2143506"/>
                  </a:lnTo>
                  <a:lnTo>
                    <a:pt x="1352550" y="2151507"/>
                  </a:lnTo>
                  <a:lnTo>
                    <a:pt x="2029460" y="2151507"/>
                  </a:lnTo>
                  <a:lnTo>
                    <a:pt x="2029460" y="1085850"/>
                  </a:lnTo>
                  <a:lnTo>
                    <a:pt x="2038350" y="1085850"/>
                  </a:lnTo>
                  <a:lnTo>
                    <a:pt x="2038350" y="9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5865" y="3028950"/>
              <a:ext cx="2038350" cy="2151888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221563" y="5390236"/>
            <a:ext cx="4286810" cy="688601"/>
            <a:chOff x="2261616" y="5896355"/>
            <a:chExt cx="4858385" cy="780415"/>
          </a:xfrm>
        </p:grpSpPr>
        <p:sp>
          <p:nvSpPr>
            <p:cNvPr id="20" name="object 20"/>
            <p:cNvSpPr/>
            <p:nvPr/>
          </p:nvSpPr>
          <p:spPr>
            <a:xfrm>
              <a:off x="2261870" y="6619493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59">
                  <a:moveTo>
                    <a:pt x="0" y="0"/>
                  </a:moveTo>
                  <a:lnTo>
                    <a:pt x="0" y="9905"/>
                  </a:lnTo>
                  <a:lnTo>
                    <a:pt x="10159" y="9905"/>
                  </a:lnTo>
                  <a:lnTo>
                    <a:pt x="10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1616" y="5896355"/>
              <a:ext cx="4858004" cy="780288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 idx="4294967295"/>
          </p:nvPr>
        </p:nvSpPr>
        <p:spPr>
          <a:xfrm>
            <a:off x="1397535" y="209840"/>
            <a:ext cx="6963508" cy="503192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4"/>
              </a:spcBef>
            </a:pPr>
            <a:r>
              <a:rPr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Symmetry of the Cubic P-Lattice</a:t>
            </a:r>
          </a:p>
        </p:txBody>
      </p:sp>
      <p:sp>
        <p:nvSpPr>
          <p:cNvPr id="23" name="object 23"/>
          <p:cNvSpPr/>
          <p:nvPr/>
        </p:nvSpPr>
        <p:spPr>
          <a:xfrm>
            <a:off x="4139786" y="6336237"/>
            <a:ext cx="2180104" cy="12886"/>
          </a:xfrm>
          <a:custGeom>
            <a:avLst/>
            <a:gdLst/>
            <a:ahLst/>
            <a:cxnLst/>
            <a:rect l="l" t="t" r="r" b="b"/>
            <a:pathLst>
              <a:path w="2470784" h="14604">
                <a:moveTo>
                  <a:pt x="2470403" y="14477"/>
                </a:moveTo>
                <a:lnTo>
                  <a:pt x="2470403" y="0"/>
                </a:lnTo>
                <a:lnTo>
                  <a:pt x="0" y="0"/>
                </a:lnTo>
                <a:lnTo>
                  <a:pt x="0" y="14477"/>
                </a:lnTo>
                <a:lnTo>
                  <a:pt x="2470403" y="1447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4" name="object 24"/>
          <p:cNvSpPr txBox="1"/>
          <p:nvPr/>
        </p:nvSpPr>
        <p:spPr>
          <a:xfrm>
            <a:off x="1517832" y="6126687"/>
            <a:ext cx="6293784" cy="4459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272114" marR="38102" indent="-2227848">
              <a:spcBef>
                <a:spcPts val="88"/>
              </a:spcBef>
            </a:pPr>
            <a:r>
              <a:rPr sz="1412" dirty="0">
                <a:solidFill>
                  <a:srgbClr val="0000FF"/>
                </a:solidFill>
                <a:latin typeface="Arial"/>
                <a:cs typeface="Arial"/>
              </a:rPr>
              <a:t>Adapted</a:t>
            </a:r>
            <a:r>
              <a:rPr sz="1412" spc="-3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12" dirty="0">
                <a:solidFill>
                  <a:srgbClr val="0000FF"/>
                </a:solidFill>
                <a:latin typeface="Arial"/>
                <a:cs typeface="Arial"/>
              </a:rPr>
              <a:t>from</a:t>
            </a:r>
            <a:r>
              <a:rPr sz="1412" spc="-26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12" dirty="0">
                <a:solidFill>
                  <a:srgbClr val="0000FF"/>
                </a:solidFill>
                <a:latin typeface="Arial"/>
                <a:cs typeface="Arial"/>
              </a:rPr>
              <a:t>W.</a:t>
            </a:r>
            <a:r>
              <a:rPr sz="1412" spc="-26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12" spc="-9" dirty="0">
                <a:solidFill>
                  <a:srgbClr val="0000FF"/>
                </a:solidFill>
                <a:latin typeface="Arial"/>
                <a:cs typeface="Arial"/>
              </a:rPr>
              <a:t>Borchardt-</a:t>
            </a:r>
            <a:r>
              <a:rPr sz="1412" dirty="0">
                <a:solidFill>
                  <a:srgbClr val="0000FF"/>
                </a:solidFill>
                <a:latin typeface="Arial"/>
                <a:cs typeface="Arial"/>
              </a:rPr>
              <a:t>Ott,</a:t>
            </a:r>
            <a:r>
              <a:rPr sz="1412" spc="-26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12" i="1" dirty="0">
                <a:solidFill>
                  <a:srgbClr val="0000FF"/>
                </a:solidFill>
                <a:latin typeface="Arial"/>
                <a:cs typeface="Arial"/>
              </a:rPr>
              <a:t>Crystallography,</a:t>
            </a:r>
            <a:r>
              <a:rPr sz="1412" i="1" spc="-3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12" i="1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1456" i="1" baseline="25252" dirty="0">
                <a:solidFill>
                  <a:srgbClr val="0000FF"/>
                </a:solidFill>
                <a:latin typeface="Arial"/>
                <a:cs typeface="Arial"/>
              </a:rPr>
              <a:t>nd</a:t>
            </a:r>
            <a:r>
              <a:rPr sz="1456" i="1" spc="139" baseline="25252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12" i="1" dirty="0">
                <a:solidFill>
                  <a:srgbClr val="0000FF"/>
                </a:solidFill>
                <a:latin typeface="Arial"/>
                <a:cs typeface="Arial"/>
              </a:rPr>
              <a:t>Edition</a:t>
            </a:r>
            <a:r>
              <a:rPr sz="1412" dirty="0">
                <a:solidFill>
                  <a:srgbClr val="0000FF"/>
                </a:solidFill>
                <a:latin typeface="Arial"/>
                <a:cs typeface="Arial"/>
              </a:rPr>
              <a:t>,</a:t>
            </a:r>
            <a:r>
              <a:rPr sz="1412" spc="-26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12" dirty="0">
                <a:solidFill>
                  <a:srgbClr val="0000FF"/>
                </a:solidFill>
                <a:latin typeface="Arial"/>
                <a:cs typeface="Arial"/>
              </a:rPr>
              <a:t>(Springer,</a:t>
            </a:r>
            <a:r>
              <a:rPr sz="1412" spc="-26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12" spc="-9" dirty="0">
                <a:solidFill>
                  <a:srgbClr val="0000FF"/>
                </a:solidFill>
                <a:latin typeface="Arial"/>
                <a:cs typeface="Arial"/>
              </a:rPr>
              <a:t>Berlin, </a:t>
            </a:r>
            <a:r>
              <a:rPr sz="1412" dirty="0">
                <a:solidFill>
                  <a:srgbClr val="0000FF"/>
                </a:solidFill>
                <a:latin typeface="Arial"/>
                <a:cs typeface="Arial"/>
              </a:rPr>
              <a:t>Germany,</a:t>
            </a:r>
            <a:r>
              <a:rPr sz="1412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12" dirty="0">
                <a:solidFill>
                  <a:srgbClr val="0000FF"/>
                </a:solidFill>
                <a:latin typeface="Arial"/>
                <a:cs typeface="Arial"/>
              </a:rPr>
              <a:t>1995)</a:t>
            </a:r>
            <a:r>
              <a:rPr sz="1412" spc="-26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12" dirty="0">
                <a:solidFill>
                  <a:srgbClr val="0000FF"/>
                </a:solidFill>
                <a:latin typeface="Arial"/>
                <a:cs typeface="Arial"/>
              </a:rPr>
              <a:t>p.</a:t>
            </a:r>
            <a:r>
              <a:rPr sz="1412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12" spc="-22" dirty="0">
                <a:solidFill>
                  <a:srgbClr val="0000FF"/>
                </a:solidFill>
                <a:latin typeface="Arial"/>
                <a:cs typeface="Arial"/>
              </a:rPr>
              <a:t>99</a:t>
            </a:r>
            <a:endParaRPr sz="1412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70507" y="4983015"/>
            <a:ext cx="595593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b="1" spc="-9" dirty="0">
                <a:latin typeface="Comic Sans MS"/>
                <a:cs typeface="Comic Sans MS"/>
              </a:rPr>
              <a:t>Primary</a:t>
            </a:r>
            <a:endParaRPr sz="1235">
              <a:latin typeface="Comic Sans MS"/>
              <a:cs typeface="Comic Sans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18458" y="4983015"/>
            <a:ext cx="807943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b="1" spc="-9" dirty="0">
                <a:latin typeface="Comic Sans MS"/>
                <a:cs typeface="Comic Sans MS"/>
              </a:rPr>
              <a:t>Secondary</a:t>
            </a:r>
            <a:endParaRPr sz="1235">
              <a:latin typeface="Comic Sans MS"/>
              <a:cs typeface="Comic Sans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93140" y="4983015"/>
            <a:ext cx="662268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b="1" spc="-9" dirty="0">
                <a:latin typeface="Comic Sans MS"/>
                <a:cs typeface="Comic Sans MS"/>
              </a:rPr>
              <a:t>Tertiary</a:t>
            </a:r>
            <a:endParaRPr sz="1235">
              <a:latin typeface="Comic Sans MS"/>
              <a:cs typeface="Comic Sans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863910" y="1442851"/>
            <a:ext cx="1263463" cy="1297081"/>
            <a:chOff x="5256276" y="1422653"/>
            <a:chExt cx="1431925" cy="1470025"/>
          </a:xfrm>
        </p:grpSpPr>
        <p:sp>
          <p:nvSpPr>
            <p:cNvPr id="29" name="object 29"/>
            <p:cNvSpPr/>
            <p:nvPr/>
          </p:nvSpPr>
          <p:spPr>
            <a:xfrm>
              <a:off x="5256276" y="1422653"/>
              <a:ext cx="1431925" cy="1470025"/>
            </a:xfrm>
            <a:custGeom>
              <a:avLst/>
              <a:gdLst/>
              <a:ahLst/>
              <a:cxnLst/>
              <a:rect l="l" t="t" r="r" b="b"/>
              <a:pathLst>
                <a:path w="1431925" h="1470025">
                  <a:moveTo>
                    <a:pt x="1431798" y="1469897"/>
                  </a:moveTo>
                  <a:lnTo>
                    <a:pt x="1431798" y="0"/>
                  </a:lnTo>
                  <a:lnTo>
                    <a:pt x="0" y="0"/>
                  </a:lnTo>
                  <a:lnTo>
                    <a:pt x="0" y="1469897"/>
                  </a:lnTo>
                  <a:lnTo>
                    <a:pt x="1431798" y="14698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5586222" y="2137409"/>
              <a:ext cx="73660" cy="228600"/>
            </a:xfrm>
            <a:custGeom>
              <a:avLst/>
              <a:gdLst/>
              <a:ahLst/>
              <a:cxnLst/>
              <a:rect l="l" t="t" r="r" b="b"/>
              <a:pathLst>
                <a:path w="73660" h="228600">
                  <a:moveTo>
                    <a:pt x="73151" y="0"/>
                  </a:moveTo>
                  <a:lnTo>
                    <a:pt x="0" y="228600"/>
                  </a:lnTo>
                </a:path>
              </a:pathLst>
            </a:custGeom>
            <a:ln w="633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6010656" y="2129789"/>
              <a:ext cx="114300" cy="0"/>
            </a:xfrm>
            <a:custGeom>
              <a:avLst/>
              <a:gdLst/>
              <a:ahLst/>
              <a:cxnLst/>
              <a:rect l="l" t="t" r="r" b="b"/>
              <a:pathLst>
                <a:path w="114300">
                  <a:moveTo>
                    <a:pt x="0" y="0"/>
                  </a:moveTo>
                  <a:lnTo>
                    <a:pt x="114300" y="0"/>
                  </a:lnTo>
                </a:path>
              </a:pathLst>
            </a:custGeom>
            <a:ln w="633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6405372" y="2137409"/>
              <a:ext cx="73660" cy="228600"/>
            </a:xfrm>
            <a:custGeom>
              <a:avLst/>
              <a:gdLst/>
              <a:ahLst/>
              <a:cxnLst/>
              <a:rect l="l" t="t" r="r" b="b"/>
              <a:pathLst>
                <a:path w="73660" h="228600">
                  <a:moveTo>
                    <a:pt x="73151" y="0"/>
                  </a:moveTo>
                  <a:lnTo>
                    <a:pt x="0" y="228600"/>
                  </a:lnTo>
                </a:path>
              </a:pathLst>
            </a:custGeom>
            <a:ln w="633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5480304" y="2642615"/>
              <a:ext cx="41910" cy="197485"/>
            </a:xfrm>
            <a:custGeom>
              <a:avLst/>
              <a:gdLst/>
              <a:ahLst/>
              <a:cxnLst/>
              <a:rect l="l" t="t" r="r" b="b"/>
              <a:pathLst>
                <a:path w="41910" h="197485">
                  <a:moveTo>
                    <a:pt x="41910" y="0"/>
                  </a:moveTo>
                  <a:lnTo>
                    <a:pt x="0" y="98298"/>
                  </a:lnTo>
                  <a:lnTo>
                    <a:pt x="41910" y="197358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5793486" y="2642615"/>
              <a:ext cx="41910" cy="197485"/>
            </a:xfrm>
            <a:custGeom>
              <a:avLst/>
              <a:gdLst/>
              <a:ahLst/>
              <a:cxnLst/>
              <a:rect l="l" t="t" r="r" b="b"/>
              <a:pathLst>
                <a:path w="41910" h="197485">
                  <a:moveTo>
                    <a:pt x="0" y="0"/>
                  </a:moveTo>
                  <a:lnTo>
                    <a:pt x="41910" y="98298"/>
                  </a:lnTo>
                  <a:lnTo>
                    <a:pt x="0" y="197358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5896356" y="2642615"/>
              <a:ext cx="41910" cy="197485"/>
            </a:xfrm>
            <a:custGeom>
              <a:avLst/>
              <a:gdLst/>
              <a:ahLst/>
              <a:cxnLst/>
              <a:rect l="l" t="t" r="r" b="b"/>
              <a:pathLst>
                <a:path w="41910" h="197485">
                  <a:moveTo>
                    <a:pt x="41910" y="0"/>
                  </a:moveTo>
                  <a:lnTo>
                    <a:pt x="0" y="98298"/>
                  </a:lnTo>
                  <a:lnTo>
                    <a:pt x="41910" y="197358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6196584" y="2642615"/>
              <a:ext cx="43180" cy="197485"/>
            </a:xfrm>
            <a:custGeom>
              <a:avLst/>
              <a:gdLst/>
              <a:ahLst/>
              <a:cxnLst/>
              <a:rect l="l" t="t" r="r" b="b"/>
              <a:pathLst>
                <a:path w="43179" h="197485">
                  <a:moveTo>
                    <a:pt x="0" y="0"/>
                  </a:moveTo>
                  <a:lnTo>
                    <a:pt x="42672" y="98298"/>
                  </a:lnTo>
                  <a:lnTo>
                    <a:pt x="0" y="197358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6299454" y="2642615"/>
              <a:ext cx="43180" cy="197485"/>
            </a:xfrm>
            <a:custGeom>
              <a:avLst/>
              <a:gdLst/>
              <a:ahLst/>
              <a:cxnLst/>
              <a:rect l="l" t="t" r="r" b="b"/>
              <a:pathLst>
                <a:path w="43179" h="197485">
                  <a:moveTo>
                    <a:pt x="42672" y="0"/>
                  </a:moveTo>
                  <a:lnTo>
                    <a:pt x="0" y="98298"/>
                  </a:lnTo>
                  <a:lnTo>
                    <a:pt x="42672" y="197358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6612636" y="2642615"/>
              <a:ext cx="43180" cy="197485"/>
            </a:xfrm>
            <a:custGeom>
              <a:avLst/>
              <a:gdLst/>
              <a:ahLst/>
              <a:cxnLst/>
              <a:rect l="l" t="t" r="r" b="b"/>
              <a:pathLst>
                <a:path w="43179" h="197485">
                  <a:moveTo>
                    <a:pt x="0" y="0"/>
                  </a:moveTo>
                  <a:lnTo>
                    <a:pt x="42672" y="98298"/>
                  </a:lnTo>
                  <a:lnTo>
                    <a:pt x="0" y="197358"/>
                  </a:lnTo>
                </a:path>
              </a:pathLst>
            </a:custGeom>
            <a:ln w="63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869512" y="1404306"/>
            <a:ext cx="1246094" cy="128634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6249" marR="759239" indent="-2802">
              <a:lnSpc>
                <a:spcPct val="115399"/>
              </a:lnSpc>
              <a:spcBef>
                <a:spcPts val="88"/>
              </a:spcBef>
            </a:pPr>
            <a:r>
              <a:rPr sz="1147" spc="-9" dirty="0">
                <a:latin typeface="Comic Sans MS"/>
                <a:cs typeface="Comic Sans MS"/>
              </a:rPr>
              <a:t>Letter symbol</a:t>
            </a:r>
            <a:endParaRPr sz="1147">
              <a:latin typeface="Comic Sans MS"/>
              <a:cs typeface="Comic Sans MS"/>
            </a:endParaRPr>
          </a:p>
          <a:p>
            <a:pPr marL="11206">
              <a:lnSpc>
                <a:spcPts val="1755"/>
              </a:lnSpc>
            </a:pPr>
            <a:r>
              <a:rPr sz="1588" spc="-44" dirty="0">
                <a:latin typeface="Symbol"/>
                <a:cs typeface="Symbol"/>
              </a:rPr>
              <a:t></a:t>
            </a:r>
            <a:endParaRPr sz="1588">
              <a:latin typeface="Symbol"/>
              <a:cs typeface="Symbol"/>
            </a:endParaRPr>
          </a:p>
          <a:p>
            <a:pPr marL="11206">
              <a:lnSpc>
                <a:spcPts val="1725"/>
              </a:lnSpc>
              <a:tabLst>
                <a:tab pos="662303" algn="l"/>
                <a:tab pos="912768" algn="l"/>
              </a:tabLst>
            </a:pPr>
            <a:r>
              <a:rPr sz="1588" dirty="0">
                <a:solidFill>
                  <a:srgbClr val="0000FF"/>
                </a:solidFill>
                <a:latin typeface="Comic Sans MS"/>
                <a:cs typeface="Comic Sans MS"/>
              </a:rPr>
              <a:t>P</a:t>
            </a:r>
            <a:r>
              <a:rPr sz="1588" spc="101" dirty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sz="1588" dirty="0">
                <a:solidFill>
                  <a:srgbClr val="0000FF"/>
                </a:solidFill>
                <a:latin typeface="Times New Roman"/>
                <a:cs typeface="Times New Roman"/>
              </a:rPr>
              <a:t>4</a:t>
            </a:r>
            <a:r>
              <a:rPr sz="1588" spc="1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1588" i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588" spc="-44" dirty="0">
                <a:solidFill>
                  <a:srgbClr val="0000FF"/>
                </a:solidFill>
                <a:latin typeface="Times New Roman"/>
                <a:cs typeface="Times New Roman"/>
              </a:rPr>
              <a:t>3</a:t>
            </a:r>
            <a:r>
              <a:rPr sz="1588" dirty="0">
                <a:solidFill>
                  <a:srgbClr val="0000FF"/>
                </a:solidFill>
                <a:latin typeface="Times New Roman"/>
                <a:cs typeface="Times New Roman"/>
              </a:rPr>
              <a:t>	2</a:t>
            </a:r>
            <a:r>
              <a:rPr sz="1588" spc="194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88" i="1" spc="-44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endParaRPr sz="1588">
              <a:latin typeface="Times New Roman"/>
              <a:cs typeface="Times New Roman"/>
            </a:endParaRPr>
          </a:p>
          <a:p>
            <a:pPr marL="287446">
              <a:lnSpc>
                <a:spcPts val="1844"/>
              </a:lnSpc>
              <a:tabLst>
                <a:tab pos="648855" algn="l"/>
                <a:tab pos="1010264" algn="l"/>
              </a:tabLst>
            </a:pPr>
            <a:r>
              <a:rPr sz="1588" spc="-44" dirty="0">
                <a:latin typeface="Symbol"/>
                <a:cs typeface="Symbol"/>
              </a:rPr>
              <a:t>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</a:t>
            </a:r>
            <a:r>
              <a:rPr sz="1588" dirty="0">
                <a:latin typeface="Times New Roman"/>
                <a:cs typeface="Times New Roman"/>
              </a:rPr>
              <a:t>	</a:t>
            </a:r>
            <a:r>
              <a:rPr sz="1588" spc="-44" dirty="0">
                <a:latin typeface="Symbol"/>
                <a:cs typeface="Symbol"/>
              </a:rPr>
              <a:t></a:t>
            </a:r>
            <a:endParaRPr sz="1588">
              <a:latin typeface="Symbol"/>
              <a:cs typeface="Symbol"/>
            </a:endParaRPr>
          </a:p>
          <a:p>
            <a:pPr marL="233655">
              <a:spcBef>
                <a:spcPts val="124"/>
              </a:spcBef>
              <a:tabLst>
                <a:tab pos="600667" algn="l"/>
                <a:tab pos="956473" algn="l"/>
              </a:tabLst>
            </a:pPr>
            <a:r>
              <a:rPr sz="1147" spc="-22" dirty="0">
                <a:latin typeface="Times New Roman"/>
                <a:cs typeface="Times New Roman"/>
              </a:rPr>
              <a:t>100</a:t>
            </a:r>
            <a:r>
              <a:rPr sz="1147" dirty="0">
                <a:latin typeface="Times New Roman"/>
                <a:cs typeface="Times New Roman"/>
              </a:rPr>
              <a:t>	</a:t>
            </a:r>
            <a:r>
              <a:rPr sz="1147" spc="-22" dirty="0">
                <a:latin typeface="Times New Roman"/>
                <a:cs typeface="Times New Roman"/>
              </a:rPr>
              <a:t>111</a:t>
            </a:r>
            <a:r>
              <a:rPr sz="1147" dirty="0">
                <a:latin typeface="Times New Roman"/>
                <a:cs typeface="Times New Roman"/>
              </a:rPr>
              <a:t>	</a:t>
            </a:r>
            <a:r>
              <a:rPr sz="1147" spc="-22" dirty="0">
                <a:latin typeface="Times New Roman"/>
                <a:cs typeface="Times New Roman"/>
              </a:rPr>
              <a:t>110</a:t>
            </a:r>
            <a:endParaRPr sz="1147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863910" y="1442851"/>
            <a:ext cx="1263463" cy="1297081"/>
          </a:xfrm>
          <a:custGeom>
            <a:avLst/>
            <a:gdLst/>
            <a:ahLst/>
            <a:cxnLst/>
            <a:rect l="l" t="t" r="r" b="b"/>
            <a:pathLst>
              <a:path w="1431925" h="1470025">
                <a:moveTo>
                  <a:pt x="0" y="1469897"/>
                </a:moveTo>
                <a:lnTo>
                  <a:pt x="0" y="0"/>
                </a:lnTo>
                <a:lnTo>
                  <a:pt x="1431798" y="0"/>
                </a:lnTo>
                <a:lnTo>
                  <a:pt x="1431798" y="1469897"/>
                </a:lnTo>
                <a:lnTo>
                  <a:pt x="0" y="1469897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grpSp>
        <p:nvGrpSpPr>
          <p:cNvPr id="41" name="object 41"/>
          <p:cNvGrpSpPr/>
          <p:nvPr/>
        </p:nvGrpSpPr>
        <p:grpSpPr>
          <a:xfrm>
            <a:off x="886265" y="1296951"/>
            <a:ext cx="1007409" cy="1143000"/>
            <a:chOff x="748279" y="1257300"/>
            <a:chExt cx="1141730" cy="1295400"/>
          </a:xfrm>
        </p:grpSpPr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5621" y="1600200"/>
              <a:ext cx="762000" cy="9144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85621" y="1600200"/>
              <a:ext cx="762000" cy="914400"/>
            </a:xfrm>
            <a:custGeom>
              <a:avLst/>
              <a:gdLst/>
              <a:ahLst/>
              <a:cxnLst/>
              <a:rect l="l" t="t" r="r" b="b"/>
              <a:pathLst>
                <a:path w="762000" h="914400">
                  <a:moveTo>
                    <a:pt x="0" y="0"/>
                  </a:moveTo>
                  <a:lnTo>
                    <a:pt x="0" y="838200"/>
                  </a:lnTo>
                  <a:lnTo>
                    <a:pt x="762000" y="914400"/>
                  </a:lnTo>
                  <a:lnTo>
                    <a:pt x="762000" y="7619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7622" y="1371600"/>
              <a:ext cx="304800" cy="114300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547622" y="1371600"/>
              <a:ext cx="304800" cy="1143000"/>
            </a:xfrm>
            <a:custGeom>
              <a:avLst/>
              <a:gdLst/>
              <a:ahLst/>
              <a:cxnLst/>
              <a:rect l="l" t="t" r="r" b="b"/>
              <a:pathLst>
                <a:path w="304800" h="1143000">
                  <a:moveTo>
                    <a:pt x="0" y="304800"/>
                  </a:moveTo>
                  <a:lnTo>
                    <a:pt x="0" y="1143000"/>
                  </a:lnTo>
                  <a:lnTo>
                    <a:pt x="304800" y="838200"/>
                  </a:lnTo>
                  <a:lnTo>
                    <a:pt x="304800" y="0"/>
                  </a:lnTo>
                  <a:lnTo>
                    <a:pt x="0" y="304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5621" y="1295400"/>
              <a:ext cx="1066800" cy="3810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85621" y="1295400"/>
              <a:ext cx="1066800" cy="381000"/>
            </a:xfrm>
            <a:custGeom>
              <a:avLst/>
              <a:gdLst/>
              <a:ahLst/>
              <a:cxnLst/>
              <a:rect l="l" t="t" r="r" b="b"/>
              <a:pathLst>
                <a:path w="1066800" h="381000">
                  <a:moveTo>
                    <a:pt x="0" y="304800"/>
                  </a:moveTo>
                  <a:lnTo>
                    <a:pt x="762000" y="380999"/>
                  </a:lnTo>
                  <a:lnTo>
                    <a:pt x="1066800" y="76199"/>
                  </a:lnTo>
                  <a:lnTo>
                    <a:pt x="304800" y="0"/>
                  </a:lnTo>
                  <a:lnTo>
                    <a:pt x="0" y="30480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8" name="object 48"/>
            <p:cNvSpPr/>
            <p:nvPr/>
          </p:nvSpPr>
          <p:spPr>
            <a:xfrm>
              <a:off x="748271" y="1257299"/>
              <a:ext cx="1141730" cy="1295400"/>
            </a:xfrm>
            <a:custGeom>
              <a:avLst/>
              <a:gdLst/>
              <a:ahLst/>
              <a:cxnLst/>
              <a:rect l="l" t="t" r="r" b="b"/>
              <a:pathLst>
                <a:path w="1141730" h="1295400">
                  <a:moveTo>
                    <a:pt x="836815" y="1264831"/>
                  </a:moveTo>
                  <a:lnTo>
                    <a:pt x="834542" y="1241996"/>
                  </a:lnTo>
                  <a:lnTo>
                    <a:pt x="817638" y="1223772"/>
                  </a:lnTo>
                  <a:lnTo>
                    <a:pt x="810780" y="1220724"/>
                  </a:lnTo>
                  <a:lnTo>
                    <a:pt x="803160" y="1219200"/>
                  </a:lnTo>
                  <a:lnTo>
                    <a:pt x="795540" y="1219200"/>
                  </a:lnTo>
                  <a:lnTo>
                    <a:pt x="787920" y="1220724"/>
                  </a:lnTo>
                  <a:lnTo>
                    <a:pt x="767778" y="1235773"/>
                  </a:lnTo>
                  <a:lnTo>
                    <a:pt x="763600" y="1249083"/>
                  </a:lnTo>
                  <a:lnTo>
                    <a:pt x="799350" y="1252651"/>
                  </a:lnTo>
                  <a:lnTo>
                    <a:pt x="800112" y="1252728"/>
                  </a:lnTo>
                  <a:lnTo>
                    <a:pt x="763600" y="1249083"/>
                  </a:lnTo>
                  <a:lnTo>
                    <a:pt x="75590" y="1180287"/>
                  </a:lnTo>
                  <a:lnTo>
                    <a:pt x="75323" y="1180261"/>
                  </a:lnTo>
                  <a:lnTo>
                    <a:pt x="68884" y="1159256"/>
                  </a:lnTo>
                  <a:lnTo>
                    <a:pt x="48780" y="1144524"/>
                  </a:lnTo>
                  <a:lnTo>
                    <a:pt x="41160" y="1143000"/>
                  </a:lnTo>
                  <a:lnTo>
                    <a:pt x="33540" y="1143000"/>
                  </a:lnTo>
                  <a:lnTo>
                    <a:pt x="11239" y="1153223"/>
                  </a:lnTo>
                  <a:lnTo>
                    <a:pt x="0" y="1172781"/>
                  </a:lnTo>
                  <a:lnTo>
                    <a:pt x="1905" y="1195362"/>
                  </a:lnTo>
                  <a:lnTo>
                    <a:pt x="19062" y="1214628"/>
                  </a:lnTo>
                  <a:lnTo>
                    <a:pt x="25920" y="1217676"/>
                  </a:lnTo>
                  <a:lnTo>
                    <a:pt x="32778" y="1219047"/>
                  </a:lnTo>
                  <a:lnTo>
                    <a:pt x="33540" y="1219200"/>
                  </a:lnTo>
                  <a:lnTo>
                    <a:pt x="41160" y="1219200"/>
                  </a:lnTo>
                  <a:lnTo>
                    <a:pt x="48780" y="1217676"/>
                  </a:lnTo>
                  <a:lnTo>
                    <a:pt x="68884" y="1202956"/>
                  </a:lnTo>
                  <a:lnTo>
                    <a:pt x="73088" y="1189253"/>
                  </a:lnTo>
                  <a:lnTo>
                    <a:pt x="75323" y="1189482"/>
                  </a:lnTo>
                  <a:lnTo>
                    <a:pt x="75590" y="1189507"/>
                  </a:lnTo>
                  <a:lnTo>
                    <a:pt x="761072" y="1258049"/>
                  </a:lnTo>
                  <a:lnTo>
                    <a:pt x="761365" y="1258074"/>
                  </a:lnTo>
                  <a:lnTo>
                    <a:pt x="767778" y="1278585"/>
                  </a:lnTo>
                  <a:lnTo>
                    <a:pt x="787920" y="1293876"/>
                  </a:lnTo>
                  <a:lnTo>
                    <a:pt x="795540" y="1295400"/>
                  </a:lnTo>
                  <a:lnTo>
                    <a:pt x="803160" y="1295400"/>
                  </a:lnTo>
                  <a:lnTo>
                    <a:pt x="803922" y="1295057"/>
                  </a:lnTo>
                  <a:lnTo>
                    <a:pt x="825881" y="1285036"/>
                  </a:lnTo>
                  <a:lnTo>
                    <a:pt x="836815" y="1264831"/>
                  </a:lnTo>
                  <a:close/>
                </a:path>
                <a:path w="1141730" h="1295400">
                  <a:moveTo>
                    <a:pt x="836815" y="426631"/>
                  </a:moveTo>
                  <a:lnTo>
                    <a:pt x="834542" y="403796"/>
                  </a:lnTo>
                  <a:lnTo>
                    <a:pt x="817638" y="385572"/>
                  </a:lnTo>
                  <a:lnTo>
                    <a:pt x="810780" y="382524"/>
                  </a:lnTo>
                  <a:lnTo>
                    <a:pt x="803160" y="381000"/>
                  </a:lnTo>
                  <a:lnTo>
                    <a:pt x="795540" y="381000"/>
                  </a:lnTo>
                  <a:lnTo>
                    <a:pt x="787920" y="382524"/>
                  </a:lnTo>
                  <a:lnTo>
                    <a:pt x="767778" y="397573"/>
                  </a:lnTo>
                  <a:lnTo>
                    <a:pt x="763600" y="410883"/>
                  </a:lnTo>
                  <a:lnTo>
                    <a:pt x="799350" y="414451"/>
                  </a:lnTo>
                  <a:lnTo>
                    <a:pt x="800112" y="414528"/>
                  </a:lnTo>
                  <a:lnTo>
                    <a:pt x="763600" y="410883"/>
                  </a:lnTo>
                  <a:lnTo>
                    <a:pt x="75590" y="342087"/>
                  </a:lnTo>
                  <a:lnTo>
                    <a:pt x="75323" y="342061"/>
                  </a:lnTo>
                  <a:lnTo>
                    <a:pt x="68884" y="321056"/>
                  </a:lnTo>
                  <a:lnTo>
                    <a:pt x="48780" y="306324"/>
                  </a:lnTo>
                  <a:lnTo>
                    <a:pt x="41160" y="304800"/>
                  </a:lnTo>
                  <a:lnTo>
                    <a:pt x="33540" y="304800"/>
                  </a:lnTo>
                  <a:lnTo>
                    <a:pt x="11239" y="315023"/>
                  </a:lnTo>
                  <a:lnTo>
                    <a:pt x="0" y="334581"/>
                  </a:lnTo>
                  <a:lnTo>
                    <a:pt x="1905" y="357162"/>
                  </a:lnTo>
                  <a:lnTo>
                    <a:pt x="19062" y="376428"/>
                  </a:lnTo>
                  <a:lnTo>
                    <a:pt x="25920" y="379476"/>
                  </a:lnTo>
                  <a:lnTo>
                    <a:pt x="32778" y="380847"/>
                  </a:lnTo>
                  <a:lnTo>
                    <a:pt x="33540" y="381000"/>
                  </a:lnTo>
                  <a:lnTo>
                    <a:pt x="41160" y="381000"/>
                  </a:lnTo>
                  <a:lnTo>
                    <a:pt x="48780" y="379476"/>
                  </a:lnTo>
                  <a:lnTo>
                    <a:pt x="68884" y="364756"/>
                  </a:lnTo>
                  <a:lnTo>
                    <a:pt x="73088" y="351053"/>
                  </a:lnTo>
                  <a:lnTo>
                    <a:pt x="75323" y="351282"/>
                  </a:lnTo>
                  <a:lnTo>
                    <a:pt x="75590" y="351307"/>
                  </a:lnTo>
                  <a:lnTo>
                    <a:pt x="761072" y="419849"/>
                  </a:lnTo>
                  <a:lnTo>
                    <a:pt x="761365" y="419874"/>
                  </a:lnTo>
                  <a:lnTo>
                    <a:pt x="767778" y="440385"/>
                  </a:lnTo>
                  <a:lnTo>
                    <a:pt x="787920" y="455676"/>
                  </a:lnTo>
                  <a:lnTo>
                    <a:pt x="795540" y="457200"/>
                  </a:lnTo>
                  <a:lnTo>
                    <a:pt x="803160" y="457200"/>
                  </a:lnTo>
                  <a:lnTo>
                    <a:pt x="803922" y="456857"/>
                  </a:lnTo>
                  <a:lnTo>
                    <a:pt x="825881" y="446836"/>
                  </a:lnTo>
                  <a:lnTo>
                    <a:pt x="836815" y="426631"/>
                  </a:lnTo>
                  <a:close/>
                </a:path>
                <a:path w="1141730" h="1295400">
                  <a:moveTo>
                    <a:pt x="1141628" y="121831"/>
                  </a:moveTo>
                  <a:lnTo>
                    <a:pt x="1139342" y="98996"/>
                  </a:lnTo>
                  <a:lnTo>
                    <a:pt x="1122438" y="80772"/>
                  </a:lnTo>
                  <a:lnTo>
                    <a:pt x="1115580" y="77724"/>
                  </a:lnTo>
                  <a:lnTo>
                    <a:pt x="1107960" y="76200"/>
                  </a:lnTo>
                  <a:lnTo>
                    <a:pt x="1100340" y="76200"/>
                  </a:lnTo>
                  <a:lnTo>
                    <a:pt x="1092720" y="77724"/>
                  </a:lnTo>
                  <a:lnTo>
                    <a:pt x="1072578" y="92773"/>
                  </a:lnTo>
                  <a:lnTo>
                    <a:pt x="1068400" y="106083"/>
                  </a:lnTo>
                  <a:lnTo>
                    <a:pt x="1104150" y="109651"/>
                  </a:lnTo>
                  <a:lnTo>
                    <a:pt x="1104912" y="109728"/>
                  </a:lnTo>
                  <a:lnTo>
                    <a:pt x="1068400" y="106083"/>
                  </a:lnTo>
                  <a:lnTo>
                    <a:pt x="380390" y="37287"/>
                  </a:lnTo>
                  <a:lnTo>
                    <a:pt x="380123" y="37261"/>
                  </a:lnTo>
                  <a:lnTo>
                    <a:pt x="373684" y="16256"/>
                  </a:lnTo>
                  <a:lnTo>
                    <a:pt x="353580" y="1524"/>
                  </a:lnTo>
                  <a:lnTo>
                    <a:pt x="345960" y="0"/>
                  </a:lnTo>
                  <a:lnTo>
                    <a:pt x="338340" y="0"/>
                  </a:lnTo>
                  <a:lnTo>
                    <a:pt x="316039" y="10223"/>
                  </a:lnTo>
                  <a:lnTo>
                    <a:pt x="304800" y="29781"/>
                  </a:lnTo>
                  <a:lnTo>
                    <a:pt x="306705" y="52362"/>
                  </a:lnTo>
                  <a:lnTo>
                    <a:pt x="323862" y="71628"/>
                  </a:lnTo>
                  <a:lnTo>
                    <a:pt x="330720" y="74676"/>
                  </a:lnTo>
                  <a:lnTo>
                    <a:pt x="337578" y="76047"/>
                  </a:lnTo>
                  <a:lnTo>
                    <a:pt x="338340" y="76200"/>
                  </a:lnTo>
                  <a:lnTo>
                    <a:pt x="345960" y="76200"/>
                  </a:lnTo>
                  <a:lnTo>
                    <a:pt x="353580" y="74676"/>
                  </a:lnTo>
                  <a:lnTo>
                    <a:pt x="373684" y="59956"/>
                  </a:lnTo>
                  <a:lnTo>
                    <a:pt x="377888" y="46253"/>
                  </a:lnTo>
                  <a:lnTo>
                    <a:pt x="380123" y="46482"/>
                  </a:lnTo>
                  <a:lnTo>
                    <a:pt x="380390" y="46507"/>
                  </a:lnTo>
                  <a:lnTo>
                    <a:pt x="1065872" y="115049"/>
                  </a:lnTo>
                  <a:lnTo>
                    <a:pt x="1066152" y="115074"/>
                  </a:lnTo>
                  <a:lnTo>
                    <a:pt x="1072578" y="135585"/>
                  </a:lnTo>
                  <a:lnTo>
                    <a:pt x="1092720" y="150876"/>
                  </a:lnTo>
                  <a:lnTo>
                    <a:pt x="1100340" y="152400"/>
                  </a:lnTo>
                  <a:lnTo>
                    <a:pt x="1107960" y="152400"/>
                  </a:lnTo>
                  <a:lnTo>
                    <a:pt x="1108722" y="152057"/>
                  </a:lnTo>
                  <a:lnTo>
                    <a:pt x="1130693" y="142036"/>
                  </a:lnTo>
                  <a:lnTo>
                    <a:pt x="1141628" y="1218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9" name="object 49"/>
            <p:cNvSpPr/>
            <p:nvPr/>
          </p:nvSpPr>
          <p:spPr>
            <a:xfrm>
              <a:off x="1547622" y="1371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0" name="object 50"/>
            <p:cNvSpPr/>
            <p:nvPr/>
          </p:nvSpPr>
          <p:spPr>
            <a:xfrm>
              <a:off x="1547622" y="2209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1" name="object 51"/>
            <p:cNvSpPr/>
            <p:nvPr/>
          </p:nvSpPr>
          <p:spPr>
            <a:xfrm>
              <a:off x="785621" y="1295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304800"/>
                  </a:moveTo>
                  <a:lnTo>
                    <a:pt x="3048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373346" y="1849849"/>
            <a:ext cx="1211356" cy="109783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 algn="ctr">
              <a:spcBef>
                <a:spcPts val="88"/>
              </a:spcBef>
            </a:pPr>
            <a:r>
              <a:rPr sz="1412" b="1" dirty="0">
                <a:solidFill>
                  <a:srgbClr val="FF0000"/>
                </a:solidFill>
                <a:latin typeface="Times New Roman"/>
                <a:cs typeface="Times New Roman"/>
              </a:rPr>
              <a:t>Four</a:t>
            </a:r>
            <a:r>
              <a:rPr sz="1412" b="1" spc="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12" b="1" spc="-9" dirty="0">
                <a:solidFill>
                  <a:srgbClr val="FF0000"/>
                </a:solidFill>
                <a:latin typeface="Times New Roman"/>
                <a:cs typeface="Times New Roman"/>
              </a:rPr>
              <a:t>3-</a:t>
            </a:r>
            <a:r>
              <a:rPr sz="1412" b="1" spc="-18" dirty="0">
                <a:solidFill>
                  <a:srgbClr val="FF0000"/>
                </a:solidFill>
                <a:latin typeface="Times New Roman"/>
                <a:cs typeface="Times New Roman"/>
              </a:rPr>
              <a:t>fold </a:t>
            </a:r>
            <a:r>
              <a:rPr sz="1412" b="1" dirty="0">
                <a:solidFill>
                  <a:srgbClr val="FF0000"/>
                </a:solidFill>
                <a:latin typeface="Times New Roman"/>
                <a:cs typeface="Times New Roman"/>
              </a:rPr>
              <a:t>rotation</a:t>
            </a:r>
            <a:r>
              <a:rPr sz="1412" b="1" spc="-5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12" b="1" spc="-18" dirty="0">
                <a:solidFill>
                  <a:srgbClr val="FF0000"/>
                </a:solidFill>
                <a:latin typeface="Times New Roman"/>
                <a:cs typeface="Times New Roman"/>
              </a:rPr>
              <a:t>axes </a:t>
            </a:r>
            <a:r>
              <a:rPr sz="1412" b="1" dirty="0">
                <a:solidFill>
                  <a:srgbClr val="FF0000"/>
                </a:solidFill>
                <a:latin typeface="Times New Roman"/>
                <a:cs typeface="Times New Roman"/>
              </a:rPr>
              <a:t>parallel</a:t>
            </a:r>
            <a:r>
              <a:rPr sz="1412" b="1" spc="-2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12" b="1" dirty="0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sz="1412" b="1" spc="-2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12" b="1" spc="-18" dirty="0">
                <a:solidFill>
                  <a:srgbClr val="FF0000"/>
                </a:solidFill>
                <a:latin typeface="Times New Roman"/>
                <a:cs typeface="Times New Roman"/>
              </a:rPr>
              <a:t>cube </a:t>
            </a:r>
            <a:r>
              <a:rPr sz="1412" b="1" spc="-9" dirty="0">
                <a:solidFill>
                  <a:srgbClr val="FF0000"/>
                </a:solidFill>
                <a:latin typeface="Times New Roman"/>
                <a:cs typeface="Times New Roman"/>
              </a:rPr>
              <a:t>diagonals</a:t>
            </a:r>
            <a:endParaRPr sz="1412">
              <a:latin typeface="Times New Roman"/>
              <a:cs typeface="Times New Roman"/>
            </a:endParaRPr>
          </a:p>
          <a:p>
            <a:pPr algn="ctr">
              <a:spcBef>
                <a:spcPts val="18"/>
              </a:spcBef>
            </a:pPr>
            <a:r>
              <a:rPr sz="1412" b="1" dirty="0">
                <a:solidFill>
                  <a:srgbClr val="FF0000"/>
                </a:solidFill>
                <a:latin typeface="Times New Roman"/>
                <a:cs typeface="Times New Roman"/>
              </a:rPr>
              <a:t>(aka, </a:t>
            </a:r>
            <a:r>
              <a:rPr sz="1412" b="1" spc="-9" dirty="0">
                <a:solidFill>
                  <a:srgbClr val="FF0000"/>
                </a:solidFill>
                <a:latin typeface="Times New Roman"/>
                <a:cs typeface="Times New Roman"/>
              </a:rPr>
              <a:t>&lt;111&gt;)</a:t>
            </a:r>
            <a:endParaRPr sz="1412">
              <a:latin typeface="Times New Roman"/>
              <a:cs typeface="Times New Roman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849773" y="952033"/>
            <a:ext cx="515471" cy="490818"/>
            <a:chOff x="8869489" y="452437"/>
            <a:chExt cx="584200" cy="556260"/>
          </a:xfrm>
        </p:grpSpPr>
        <p:sp>
          <p:nvSpPr>
            <p:cNvPr id="54" name="object 54"/>
            <p:cNvSpPr/>
            <p:nvPr/>
          </p:nvSpPr>
          <p:spPr>
            <a:xfrm>
              <a:off x="8874252" y="457200"/>
              <a:ext cx="574675" cy="546735"/>
            </a:xfrm>
            <a:custGeom>
              <a:avLst/>
              <a:gdLst/>
              <a:ahLst/>
              <a:cxnLst/>
              <a:rect l="l" t="t" r="r" b="b"/>
              <a:pathLst>
                <a:path w="574675" h="546735">
                  <a:moveTo>
                    <a:pt x="574548" y="208788"/>
                  </a:moveTo>
                  <a:lnTo>
                    <a:pt x="354330" y="208788"/>
                  </a:lnTo>
                  <a:lnTo>
                    <a:pt x="287274" y="0"/>
                  </a:lnTo>
                  <a:lnTo>
                    <a:pt x="220218" y="208788"/>
                  </a:lnTo>
                  <a:lnTo>
                    <a:pt x="0" y="208788"/>
                  </a:lnTo>
                  <a:lnTo>
                    <a:pt x="178308" y="339090"/>
                  </a:lnTo>
                  <a:lnTo>
                    <a:pt x="111252" y="546354"/>
                  </a:lnTo>
                  <a:lnTo>
                    <a:pt x="287274" y="419100"/>
                  </a:lnTo>
                  <a:lnTo>
                    <a:pt x="462534" y="546354"/>
                  </a:lnTo>
                  <a:lnTo>
                    <a:pt x="395478" y="339090"/>
                  </a:lnTo>
                  <a:lnTo>
                    <a:pt x="574548" y="20878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5" name="object 55"/>
            <p:cNvSpPr/>
            <p:nvPr/>
          </p:nvSpPr>
          <p:spPr>
            <a:xfrm>
              <a:off x="8874252" y="457200"/>
              <a:ext cx="574675" cy="546735"/>
            </a:xfrm>
            <a:custGeom>
              <a:avLst/>
              <a:gdLst/>
              <a:ahLst/>
              <a:cxnLst/>
              <a:rect l="l" t="t" r="r" b="b"/>
              <a:pathLst>
                <a:path w="574675" h="546735">
                  <a:moveTo>
                    <a:pt x="287274" y="0"/>
                  </a:moveTo>
                  <a:lnTo>
                    <a:pt x="220218" y="208788"/>
                  </a:lnTo>
                  <a:lnTo>
                    <a:pt x="0" y="208788"/>
                  </a:lnTo>
                  <a:lnTo>
                    <a:pt x="178308" y="339090"/>
                  </a:lnTo>
                  <a:lnTo>
                    <a:pt x="111252" y="546354"/>
                  </a:lnTo>
                  <a:lnTo>
                    <a:pt x="287274" y="419100"/>
                  </a:lnTo>
                  <a:lnTo>
                    <a:pt x="462534" y="546354"/>
                  </a:lnTo>
                  <a:lnTo>
                    <a:pt x="395478" y="339090"/>
                  </a:lnTo>
                  <a:lnTo>
                    <a:pt x="574548" y="208788"/>
                  </a:lnTo>
                  <a:lnTo>
                    <a:pt x="354330" y="208788"/>
                  </a:lnTo>
                  <a:lnTo>
                    <a:pt x="287274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3886" y="1665427"/>
            <a:ext cx="3696596" cy="49673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44302" y="6296594"/>
            <a:ext cx="1057835" cy="22965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</a:ln>
        </p:spPr>
        <p:txBody>
          <a:bodyPr vert="horz" wrap="square" lIns="0" tIns="39221" rIns="0" bIns="0" rtlCol="0">
            <a:spAutoFit/>
          </a:bodyPr>
          <a:lstStyle/>
          <a:p>
            <a:pPr marL="85169">
              <a:spcBef>
                <a:spcPts val="309"/>
              </a:spcBef>
            </a:pPr>
            <a:r>
              <a:rPr sz="1235" dirty="0">
                <a:latin typeface="Arial"/>
                <a:cs typeface="Arial"/>
              </a:rPr>
              <a:t>[Nye,</a:t>
            </a:r>
            <a:r>
              <a:rPr sz="1235" spc="-18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p.</a:t>
            </a:r>
            <a:r>
              <a:rPr sz="1235" spc="-13" dirty="0">
                <a:latin typeface="Arial"/>
                <a:cs typeface="Arial"/>
              </a:rPr>
              <a:t> </a:t>
            </a:r>
            <a:r>
              <a:rPr sz="1235" spc="-18" dirty="0">
                <a:latin typeface="Arial"/>
                <a:cs typeface="Arial"/>
              </a:rPr>
              <a:t>284]</a:t>
            </a:r>
            <a:endParaRPr sz="123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8155" y="1275013"/>
            <a:ext cx="3486709" cy="153224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4483" indent="-302575">
              <a:spcBef>
                <a:spcPts val="88"/>
              </a:spcBef>
              <a:buChar char="•"/>
              <a:tabLst>
                <a:tab pos="313781" algn="l"/>
              </a:tabLst>
            </a:pPr>
            <a:r>
              <a:rPr sz="2471" dirty="0">
                <a:latin typeface="Arial"/>
                <a:cs typeface="Arial"/>
              </a:rPr>
              <a:t>There</a:t>
            </a:r>
            <a:r>
              <a:rPr sz="2471" spc="-49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are</a:t>
            </a:r>
            <a:r>
              <a:rPr sz="2471" spc="-44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only</a:t>
            </a:r>
            <a:r>
              <a:rPr sz="2471" spc="-49" dirty="0">
                <a:latin typeface="Arial"/>
                <a:cs typeface="Arial"/>
              </a:rPr>
              <a:t> </a:t>
            </a:r>
            <a:r>
              <a:rPr sz="2471" spc="-22" dirty="0">
                <a:latin typeface="Arial"/>
                <a:cs typeface="Arial"/>
              </a:rPr>
              <a:t>32 </a:t>
            </a:r>
            <a:r>
              <a:rPr sz="2471" dirty="0">
                <a:latin typeface="Arial"/>
                <a:cs typeface="Arial"/>
              </a:rPr>
              <a:t>crystal</a:t>
            </a:r>
            <a:r>
              <a:rPr sz="2471" spc="-79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classes</a:t>
            </a:r>
            <a:r>
              <a:rPr sz="2471" spc="-75" dirty="0">
                <a:latin typeface="Arial"/>
                <a:cs typeface="Arial"/>
              </a:rPr>
              <a:t> </a:t>
            </a:r>
            <a:r>
              <a:rPr sz="2471" spc="-9" dirty="0">
                <a:latin typeface="Arial"/>
                <a:cs typeface="Arial"/>
              </a:rPr>
              <a:t>derived </a:t>
            </a:r>
            <a:r>
              <a:rPr sz="2471" dirty="0">
                <a:latin typeface="Arial"/>
                <a:cs typeface="Arial"/>
              </a:rPr>
              <a:t>from</a:t>
            </a:r>
            <a:r>
              <a:rPr sz="2471" spc="-40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the</a:t>
            </a:r>
            <a:r>
              <a:rPr sz="2471" spc="-35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7</a:t>
            </a:r>
            <a:r>
              <a:rPr sz="2471" spc="-40" dirty="0">
                <a:latin typeface="Arial"/>
                <a:cs typeface="Arial"/>
              </a:rPr>
              <a:t> </a:t>
            </a:r>
            <a:r>
              <a:rPr sz="2471" spc="-9" dirty="0">
                <a:latin typeface="Arial"/>
                <a:cs typeface="Arial"/>
              </a:rPr>
              <a:t>crystal </a:t>
            </a:r>
            <a:r>
              <a:rPr sz="2471" dirty="0">
                <a:latin typeface="Arial"/>
                <a:cs typeface="Arial"/>
              </a:rPr>
              <a:t>systems</a:t>
            </a:r>
            <a:r>
              <a:rPr sz="2471" spc="-79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(i.e.,</a:t>
            </a:r>
            <a:r>
              <a:rPr sz="2471" spc="-66" dirty="0">
                <a:latin typeface="Arial"/>
                <a:cs typeface="Arial"/>
              </a:rPr>
              <a:t> </a:t>
            </a:r>
            <a:r>
              <a:rPr sz="2471" spc="-9" dirty="0">
                <a:latin typeface="Arial"/>
                <a:cs typeface="Arial"/>
              </a:rPr>
              <a:t>shapes).</a:t>
            </a:r>
            <a:endParaRPr sz="247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8155" y="3310194"/>
            <a:ext cx="2925856" cy="115201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4483" indent="-302575">
              <a:spcBef>
                <a:spcPts val="88"/>
              </a:spcBef>
              <a:buChar char="•"/>
              <a:tabLst>
                <a:tab pos="313781" algn="l"/>
              </a:tabLst>
            </a:pPr>
            <a:r>
              <a:rPr sz="2471" dirty="0">
                <a:latin typeface="Arial"/>
                <a:cs typeface="Arial"/>
              </a:rPr>
              <a:t>Each</a:t>
            </a:r>
            <a:r>
              <a:rPr sz="2471" spc="-35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has</a:t>
            </a:r>
            <a:r>
              <a:rPr sz="2471" spc="-31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a</a:t>
            </a:r>
            <a:r>
              <a:rPr sz="2471" spc="-35" dirty="0">
                <a:latin typeface="Arial"/>
                <a:cs typeface="Arial"/>
              </a:rPr>
              <a:t> </a:t>
            </a:r>
            <a:r>
              <a:rPr sz="2471" spc="-9" dirty="0">
                <a:latin typeface="Arial"/>
                <a:cs typeface="Arial"/>
              </a:rPr>
              <a:t>certain characteristic symmetry.</a:t>
            </a:r>
            <a:endParaRPr sz="2471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8156" y="4968873"/>
            <a:ext cx="3487831" cy="153224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4483" indent="-302575">
              <a:spcBef>
                <a:spcPts val="88"/>
              </a:spcBef>
              <a:buChar char="•"/>
              <a:tabLst>
                <a:tab pos="313781" algn="l"/>
              </a:tabLst>
            </a:pPr>
            <a:r>
              <a:rPr sz="2471" dirty="0">
                <a:latin typeface="Arial"/>
                <a:cs typeface="Arial"/>
              </a:rPr>
              <a:t>They</a:t>
            </a:r>
            <a:r>
              <a:rPr sz="2471" spc="-71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are</a:t>
            </a:r>
            <a:r>
              <a:rPr sz="2471" spc="-71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presented</a:t>
            </a:r>
            <a:r>
              <a:rPr sz="2471" spc="-66" dirty="0">
                <a:latin typeface="Arial"/>
                <a:cs typeface="Arial"/>
              </a:rPr>
              <a:t> </a:t>
            </a:r>
            <a:r>
              <a:rPr sz="2471" spc="-22" dirty="0">
                <a:latin typeface="Arial"/>
                <a:cs typeface="Arial"/>
              </a:rPr>
              <a:t>on </a:t>
            </a:r>
            <a:r>
              <a:rPr sz="2471" dirty="0">
                <a:latin typeface="Arial"/>
                <a:cs typeface="Arial"/>
              </a:rPr>
              <a:t>stereograms</a:t>
            </a:r>
            <a:r>
              <a:rPr sz="2471" spc="-84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on</a:t>
            </a:r>
            <a:r>
              <a:rPr sz="2471" spc="-84" dirty="0">
                <a:latin typeface="Arial"/>
                <a:cs typeface="Arial"/>
              </a:rPr>
              <a:t> </a:t>
            </a:r>
            <a:r>
              <a:rPr sz="2471" spc="-18" dirty="0">
                <a:latin typeface="Arial"/>
                <a:cs typeface="Arial"/>
              </a:rPr>
              <a:t>this </a:t>
            </a:r>
            <a:r>
              <a:rPr sz="2471" dirty="0">
                <a:latin typeface="Arial"/>
                <a:cs typeface="Arial"/>
              </a:rPr>
              <a:t>viewgraph</a:t>
            </a:r>
            <a:r>
              <a:rPr sz="2471" spc="-66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and</a:t>
            </a:r>
            <a:r>
              <a:rPr sz="2471" spc="-62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the</a:t>
            </a:r>
            <a:r>
              <a:rPr sz="2471" spc="-62" dirty="0">
                <a:latin typeface="Arial"/>
                <a:cs typeface="Arial"/>
              </a:rPr>
              <a:t> </a:t>
            </a:r>
            <a:r>
              <a:rPr sz="2471" spc="-22" dirty="0">
                <a:latin typeface="Arial"/>
                <a:cs typeface="Arial"/>
              </a:rPr>
              <a:t>two </a:t>
            </a:r>
            <a:r>
              <a:rPr sz="2471" dirty="0">
                <a:latin typeface="Arial"/>
                <a:cs typeface="Arial"/>
              </a:rPr>
              <a:t>that</a:t>
            </a:r>
            <a:r>
              <a:rPr sz="2471" spc="-49" dirty="0">
                <a:latin typeface="Arial"/>
                <a:cs typeface="Arial"/>
              </a:rPr>
              <a:t> </a:t>
            </a:r>
            <a:r>
              <a:rPr sz="2471" spc="-9" dirty="0">
                <a:latin typeface="Arial"/>
                <a:cs typeface="Arial"/>
              </a:rPr>
              <a:t>follow.</a:t>
            </a:r>
            <a:endParaRPr sz="247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41866" y="6657198"/>
            <a:ext cx="693644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dirty="0">
                <a:latin typeface="Times New Roman"/>
                <a:cs typeface="Times New Roman"/>
              </a:rPr>
              <a:t>Table</a:t>
            </a:r>
            <a:r>
              <a:rPr sz="1235" spc="-35" dirty="0">
                <a:latin typeface="Times New Roman"/>
                <a:cs typeface="Times New Roman"/>
              </a:rPr>
              <a:t> </a:t>
            </a:r>
            <a:r>
              <a:rPr sz="1235" spc="-18" dirty="0">
                <a:latin typeface="Times New Roman"/>
                <a:cs typeface="Times New Roman"/>
              </a:rPr>
              <a:t>21.3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61370" y="1816254"/>
            <a:ext cx="562535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spc="-9" dirty="0">
                <a:latin typeface="Times New Roman"/>
                <a:cs typeface="Times New Roman"/>
              </a:rPr>
              <a:t>Triclinic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69256" y="2896053"/>
            <a:ext cx="746872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spc="-9" dirty="0">
                <a:latin typeface="Times New Roman"/>
                <a:cs typeface="Times New Roman"/>
              </a:rPr>
              <a:t>Monoclinic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7902" y="4275726"/>
            <a:ext cx="911038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spc="-9" dirty="0">
                <a:latin typeface="Times New Roman"/>
                <a:cs typeface="Times New Roman"/>
              </a:rPr>
              <a:t>Orthorhombic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27864" y="2930794"/>
            <a:ext cx="3228974" cy="1325656"/>
          </a:xfrm>
          <a:custGeom>
            <a:avLst/>
            <a:gdLst/>
            <a:ahLst/>
            <a:cxnLst/>
            <a:rect l="l" t="t" r="r" b="b"/>
            <a:pathLst>
              <a:path w="3659504" h="1502410">
                <a:moveTo>
                  <a:pt x="0" y="0"/>
                </a:moveTo>
                <a:lnTo>
                  <a:pt x="3657600" y="0"/>
                </a:lnTo>
              </a:path>
              <a:path w="3659504" h="1502410">
                <a:moveTo>
                  <a:pt x="1524" y="1501902"/>
                </a:moveTo>
                <a:lnTo>
                  <a:pt x="3659124" y="1501902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2" name="object 12"/>
          <p:cNvSpPr txBox="1"/>
          <p:nvPr/>
        </p:nvSpPr>
        <p:spPr>
          <a:xfrm>
            <a:off x="4890441" y="943543"/>
            <a:ext cx="3301253" cy="75454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560" algn="ctr">
              <a:lnSpc>
                <a:spcPts val="1478"/>
              </a:lnSpc>
              <a:spcBef>
                <a:spcPts val="84"/>
              </a:spcBef>
            </a:pPr>
            <a:r>
              <a:rPr sz="1235" b="1" dirty="0">
                <a:latin typeface="Times New Roman"/>
                <a:cs typeface="Times New Roman"/>
              </a:rPr>
              <a:t>Table</a:t>
            </a:r>
            <a:r>
              <a:rPr sz="1235" b="1" spc="-35" dirty="0">
                <a:latin typeface="Times New Roman"/>
                <a:cs typeface="Times New Roman"/>
              </a:rPr>
              <a:t> </a:t>
            </a:r>
            <a:r>
              <a:rPr sz="1235" b="1" spc="-22" dirty="0">
                <a:latin typeface="Times New Roman"/>
                <a:cs typeface="Times New Roman"/>
              </a:rPr>
              <a:t>21</a:t>
            </a:r>
            <a:endParaRPr sz="1235">
              <a:latin typeface="Times New Roman"/>
              <a:cs typeface="Times New Roman"/>
            </a:endParaRPr>
          </a:p>
          <a:p>
            <a:pPr marL="10646" marR="4483" algn="ctr">
              <a:lnSpc>
                <a:spcPts val="1474"/>
              </a:lnSpc>
              <a:spcBef>
                <a:spcPts val="53"/>
              </a:spcBef>
            </a:pPr>
            <a:r>
              <a:rPr sz="1235" b="1" i="1" dirty="0">
                <a:latin typeface="Times New Roman"/>
                <a:cs typeface="Times New Roman"/>
              </a:rPr>
              <a:t>Symmetry</a:t>
            </a:r>
            <a:r>
              <a:rPr sz="1235" b="1" i="1" spc="-40" dirty="0">
                <a:latin typeface="Times New Roman"/>
                <a:cs typeface="Times New Roman"/>
              </a:rPr>
              <a:t> </a:t>
            </a:r>
            <a:r>
              <a:rPr sz="1235" b="1" i="1" dirty="0">
                <a:latin typeface="Times New Roman"/>
                <a:cs typeface="Times New Roman"/>
              </a:rPr>
              <a:t>elements</a:t>
            </a:r>
            <a:r>
              <a:rPr sz="1235" b="1" i="1" spc="-44" dirty="0">
                <a:latin typeface="Times New Roman"/>
                <a:cs typeface="Times New Roman"/>
              </a:rPr>
              <a:t> </a:t>
            </a:r>
            <a:r>
              <a:rPr sz="1235" b="1" i="1" dirty="0">
                <a:latin typeface="Times New Roman"/>
                <a:cs typeface="Times New Roman"/>
              </a:rPr>
              <a:t>and</a:t>
            </a:r>
            <a:r>
              <a:rPr sz="1235" b="1" i="1" spc="-44" dirty="0">
                <a:latin typeface="Times New Roman"/>
                <a:cs typeface="Times New Roman"/>
              </a:rPr>
              <a:t> </a:t>
            </a:r>
            <a:r>
              <a:rPr sz="1235" b="1" i="1" dirty="0">
                <a:latin typeface="Times New Roman"/>
                <a:cs typeface="Times New Roman"/>
              </a:rPr>
              <a:t>conventions</a:t>
            </a:r>
            <a:r>
              <a:rPr sz="1235" b="1" i="1" spc="-40" dirty="0">
                <a:latin typeface="Times New Roman"/>
                <a:cs typeface="Times New Roman"/>
              </a:rPr>
              <a:t> </a:t>
            </a:r>
            <a:r>
              <a:rPr sz="1235" b="1" i="1" dirty="0">
                <a:latin typeface="Times New Roman"/>
                <a:cs typeface="Times New Roman"/>
              </a:rPr>
              <a:t>for</a:t>
            </a:r>
            <a:r>
              <a:rPr sz="1235" b="1" i="1" spc="-40" dirty="0">
                <a:latin typeface="Times New Roman"/>
                <a:cs typeface="Times New Roman"/>
              </a:rPr>
              <a:t> </a:t>
            </a:r>
            <a:r>
              <a:rPr sz="1235" b="1" i="1" dirty="0">
                <a:latin typeface="Times New Roman"/>
                <a:cs typeface="Times New Roman"/>
              </a:rPr>
              <a:t>the</a:t>
            </a:r>
            <a:r>
              <a:rPr sz="1235" b="1" i="1" spc="-40" dirty="0">
                <a:latin typeface="Times New Roman"/>
                <a:cs typeface="Times New Roman"/>
              </a:rPr>
              <a:t> </a:t>
            </a:r>
            <a:r>
              <a:rPr sz="1235" b="1" i="1" spc="-9" dirty="0">
                <a:latin typeface="Times New Roman"/>
                <a:cs typeface="Times New Roman"/>
              </a:rPr>
              <a:t>choice </a:t>
            </a:r>
            <a:r>
              <a:rPr sz="1235" b="1" i="1" dirty="0">
                <a:latin typeface="Times New Roman"/>
                <a:cs typeface="Times New Roman"/>
              </a:rPr>
              <a:t>of</a:t>
            </a:r>
            <a:r>
              <a:rPr sz="1235" b="1" i="1" spc="-22" dirty="0">
                <a:latin typeface="Times New Roman"/>
                <a:cs typeface="Times New Roman"/>
              </a:rPr>
              <a:t> </a:t>
            </a:r>
            <a:r>
              <a:rPr sz="1235" b="1" i="1" dirty="0">
                <a:latin typeface="Times New Roman"/>
                <a:cs typeface="Times New Roman"/>
              </a:rPr>
              <a:t>axes</a:t>
            </a:r>
            <a:r>
              <a:rPr sz="1235" b="1" i="1" spc="-18" dirty="0">
                <a:latin typeface="Times New Roman"/>
                <a:cs typeface="Times New Roman"/>
              </a:rPr>
              <a:t> </a:t>
            </a:r>
            <a:r>
              <a:rPr sz="1235" b="1" i="1" dirty="0">
                <a:latin typeface="Times New Roman"/>
                <a:cs typeface="Times New Roman"/>
              </a:rPr>
              <a:t>in</a:t>
            </a:r>
            <a:r>
              <a:rPr sz="1235" b="1" i="1" spc="-18" dirty="0">
                <a:latin typeface="Times New Roman"/>
                <a:cs typeface="Times New Roman"/>
              </a:rPr>
              <a:t> </a:t>
            </a:r>
            <a:r>
              <a:rPr sz="1235" b="1" i="1" dirty="0">
                <a:latin typeface="Times New Roman"/>
                <a:cs typeface="Times New Roman"/>
              </a:rPr>
              <a:t>the</a:t>
            </a:r>
            <a:r>
              <a:rPr sz="1235" b="1" i="1" spc="-18" dirty="0">
                <a:latin typeface="Times New Roman"/>
                <a:cs typeface="Times New Roman"/>
              </a:rPr>
              <a:t> </a:t>
            </a:r>
            <a:r>
              <a:rPr sz="1235" b="1" i="1" dirty="0">
                <a:latin typeface="Times New Roman"/>
                <a:cs typeface="Times New Roman"/>
              </a:rPr>
              <a:t>32</a:t>
            </a:r>
            <a:r>
              <a:rPr sz="1235" b="1" i="1" spc="-18" dirty="0">
                <a:latin typeface="Times New Roman"/>
                <a:cs typeface="Times New Roman"/>
              </a:rPr>
              <a:t> </a:t>
            </a:r>
            <a:r>
              <a:rPr sz="1235" b="1" i="1" dirty="0">
                <a:latin typeface="Times New Roman"/>
                <a:cs typeface="Times New Roman"/>
              </a:rPr>
              <a:t>crystal</a:t>
            </a:r>
            <a:r>
              <a:rPr sz="1235" b="1" i="1" spc="-22" dirty="0">
                <a:latin typeface="Times New Roman"/>
                <a:cs typeface="Times New Roman"/>
              </a:rPr>
              <a:t> </a:t>
            </a:r>
            <a:r>
              <a:rPr sz="1235" b="1" i="1" spc="-9" dirty="0">
                <a:latin typeface="Times New Roman"/>
                <a:cs typeface="Times New Roman"/>
              </a:rPr>
              <a:t>classes</a:t>
            </a:r>
            <a:endParaRPr sz="1235">
              <a:latin typeface="Times New Roman"/>
              <a:cs typeface="Times New Roman"/>
            </a:endParaRPr>
          </a:p>
          <a:p>
            <a:pPr marL="560" algn="ctr">
              <a:lnSpc>
                <a:spcPts val="1222"/>
              </a:lnSpc>
            </a:pPr>
            <a:r>
              <a:rPr sz="1059" dirty="0">
                <a:latin typeface="Times New Roman"/>
                <a:cs typeface="Times New Roman"/>
              </a:rPr>
              <a:t>Symbols</a:t>
            </a:r>
            <a:r>
              <a:rPr sz="1059" spc="-4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of</a:t>
            </a:r>
            <a:r>
              <a:rPr sz="1059" spc="-4" dirty="0">
                <a:latin typeface="Times New Roman"/>
                <a:cs typeface="Times New Roman"/>
              </a:rPr>
              <a:t> </a:t>
            </a:r>
            <a:r>
              <a:rPr sz="1059" spc="-9" dirty="0">
                <a:latin typeface="Times New Roman"/>
                <a:cs typeface="Times New Roman"/>
              </a:rPr>
              <a:t>centrosymmetrical</a:t>
            </a:r>
            <a:r>
              <a:rPr sz="1059" spc="4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classes</a:t>
            </a:r>
            <a:r>
              <a:rPr sz="1059" spc="-4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are</a:t>
            </a:r>
            <a:r>
              <a:rPr sz="1059" spc="-4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enclosed in</a:t>
            </a:r>
            <a:r>
              <a:rPr sz="1059" spc="-4" dirty="0">
                <a:latin typeface="Times New Roman"/>
                <a:cs typeface="Times New Roman"/>
              </a:rPr>
              <a:t> </a:t>
            </a:r>
            <a:r>
              <a:rPr sz="1059" spc="-9" dirty="0">
                <a:latin typeface="Times New Roman"/>
                <a:cs typeface="Times New Roman"/>
              </a:rPr>
              <a:t>boxes</a:t>
            </a:r>
            <a:endParaRPr sz="105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4279" y="6484723"/>
            <a:ext cx="1457325" cy="229656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9221" rIns="0" bIns="0" rtlCol="0">
            <a:spAutoFit/>
          </a:bodyPr>
          <a:lstStyle/>
          <a:p>
            <a:pPr marL="85169">
              <a:spcBef>
                <a:spcPts val="309"/>
              </a:spcBef>
            </a:pPr>
            <a:r>
              <a:rPr sz="1235" dirty="0">
                <a:latin typeface="Arial"/>
                <a:cs typeface="Arial"/>
              </a:rPr>
              <a:t>[Nye,</a:t>
            </a:r>
            <a:r>
              <a:rPr sz="1235" spc="-9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pp.</a:t>
            </a:r>
            <a:r>
              <a:rPr sz="1235" spc="-9" dirty="0">
                <a:latin typeface="Arial"/>
                <a:cs typeface="Arial"/>
              </a:rPr>
              <a:t> 285-</a:t>
            </a:r>
            <a:r>
              <a:rPr sz="1235" spc="-18" dirty="0">
                <a:latin typeface="Arial"/>
                <a:cs typeface="Arial"/>
              </a:rPr>
              <a:t>286]</a:t>
            </a:r>
            <a:endParaRPr sz="1235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2161" y="1272644"/>
            <a:ext cx="2757991" cy="504264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14446" y="6406954"/>
            <a:ext cx="693644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dirty="0">
                <a:latin typeface="Times New Roman"/>
                <a:cs typeface="Times New Roman"/>
              </a:rPr>
              <a:t>Table</a:t>
            </a:r>
            <a:r>
              <a:rPr sz="1235" spc="-35" dirty="0">
                <a:latin typeface="Times New Roman"/>
                <a:cs typeface="Times New Roman"/>
              </a:rPr>
              <a:t> </a:t>
            </a:r>
            <a:r>
              <a:rPr sz="1235" spc="-18" dirty="0">
                <a:latin typeface="Times New Roman"/>
                <a:cs typeface="Times New Roman"/>
              </a:rPr>
              <a:t>21.2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79480" y="1028126"/>
            <a:ext cx="764241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b="1" spc="-9" dirty="0">
                <a:latin typeface="Times New Roman"/>
                <a:cs typeface="Times New Roman"/>
              </a:rPr>
              <a:t>Tetragonal</a:t>
            </a:r>
            <a:endParaRPr sz="1235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7281" y="1599408"/>
            <a:ext cx="2694790" cy="43897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298137" y="6406954"/>
            <a:ext cx="693644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dirty="0">
                <a:latin typeface="Times New Roman"/>
                <a:cs typeface="Times New Roman"/>
              </a:rPr>
              <a:t>Table</a:t>
            </a:r>
            <a:r>
              <a:rPr sz="1235" spc="-35" dirty="0">
                <a:latin typeface="Times New Roman"/>
                <a:cs typeface="Times New Roman"/>
              </a:rPr>
              <a:t> </a:t>
            </a:r>
            <a:r>
              <a:rPr sz="1235" spc="-18" dirty="0">
                <a:latin typeface="Times New Roman"/>
                <a:cs typeface="Times New Roman"/>
              </a:rPr>
              <a:t>21.3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41846" y="1028126"/>
            <a:ext cx="607919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b="1" spc="-9" dirty="0">
                <a:latin typeface="Times New Roman"/>
                <a:cs typeface="Times New Roman"/>
              </a:rPr>
              <a:t>Trigonal</a:t>
            </a:r>
            <a:endParaRPr sz="123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737" y="6419073"/>
            <a:ext cx="1457325" cy="229656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9221" rIns="0" bIns="0" rtlCol="0">
            <a:spAutoFit/>
          </a:bodyPr>
          <a:lstStyle/>
          <a:p>
            <a:pPr marL="85169">
              <a:spcBef>
                <a:spcPts val="309"/>
              </a:spcBef>
            </a:pPr>
            <a:r>
              <a:rPr sz="1235" dirty="0">
                <a:latin typeface="Arial"/>
                <a:cs typeface="Arial"/>
              </a:rPr>
              <a:t>[Nye,</a:t>
            </a:r>
            <a:r>
              <a:rPr sz="1235" spc="-9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pp.</a:t>
            </a:r>
            <a:r>
              <a:rPr sz="1235" spc="-9" dirty="0">
                <a:latin typeface="Arial"/>
                <a:cs typeface="Arial"/>
              </a:rPr>
              <a:t> 287-</a:t>
            </a:r>
            <a:r>
              <a:rPr sz="1235" spc="-18" dirty="0">
                <a:latin typeface="Arial"/>
                <a:cs typeface="Arial"/>
              </a:rPr>
              <a:t>288]</a:t>
            </a:r>
            <a:endParaRPr sz="1235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9201" y="1166653"/>
            <a:ext cx="2731098" cy="49653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01904" y="6341304"/>
            <a:ext cx="693644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dirty="0">
                <a:latin typeface="Times New Roman"/>
                <a:cs typeface="Times New Roman"/>
              </a:rPr>
              <a:t>Table</a:t>
            </a:r>
            <a:r>
              <a:rPr sz="1235" spc="-35" dirty="0">
                <a:latin typeface="Times New Roman"/>
                <a:cs typeface="Times New Roman"/>
              </a:rPr>
              <a:t> </a:t>
            </a:r>
            <a:r>
              <a:rPr sz="1235" spc="-18" dirty="0">
                <a:latin typeface="Times New Roman"/>
                <a:cs typeface="Times New Roman"/>
              </a:rPr>
              <a:t>21.4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1069" y="962476"/>
            <a:ext cx="736787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b="1" spc="-9" dirty="0">
                <a:latin typeface="Times New Roman"/>
                <a:cs typeface="Times New Roman"/>
              </a:rPr>
              <a:t>Hexagonal</a:t>
            </a:r>
            <a:endParaRPr sz="1235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35649" y="1363651"/>
            <a:ext cx="2893806" cy="457065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85595" y="6341304"/>
            <a:ext cx="693644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dirty="0">
                <a:latin typeface="Times New Roman"/>
                <a:cs typeface="Times New Roman"/>
              </a:rPr>
              <a:t>Table</a:t>
            </a:r>
            <a:r>
              <a:rPr sz="1235" spc="-35" dirty="0">
                <a:latin typeface="Times New Roman"/>
                <a:cs typeface="Times New Roman"/>
              </a:rPr>
              <a:t> </a:t>
            </a:r>
            <a:r>
              <a:rPr sz="1235" spc="-18" dirty="0">
                <a:latin typeface="Times New Roman"/>
                <a:cs typeface="Times New Roman"/>
              </a:rPr>
              <a:t>21.5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21419" y="962476"/>
            <a:ext cx="423581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b="1" spc="-9" dirty="0">
                <a:latin typeface="Times New Roman"/>
                <a:cs typeface="Times New Roman"/>
              </a:rPr>
              <a:t>Cubic</a:t>
            </a:r>
            <a:endParaRPr sz="123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985197"/>
              </p:ext>
            </p:extLst>
          </p:nvPr>
        </p:nvGraphicFramePr>
        <p:xfrm>
          <a:off x="928688" y="928687"/>
          <a:ext cx="6387353" cy="55836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7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0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8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2657">
                <a:tc>
                  <a:txBody>
                    <a:bodyPr/>
                    <a:lstStyle/>
                    <a:p>
                      <a:pPr marL="92075" marR="71564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Crystal System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127187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0504" marR="22288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Axial Relation- ships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9890" marR="288290" indent="-9398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Interaxi</a:t>
                      </a:r>
                      <a:r>
                        <a:rPr lang="en-US" altLang="zh-CN" sz="1100" b="1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l Angles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12718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7530" marR="98425" indent="-44958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Minimum</a:t>
                      </a:r>
                      <a:r>
                        <a:rPr sz="12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Symmetry Elements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12718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0" marR="19621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12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Elastic Constants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09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Cubic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503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spc="-50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503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</a:t>
                      </a:r>
                      <a:r>
                        <a:rPr sz="12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200" dirty="0">
                          <a:latin typeface="Symbol"/>
                          <a:cs typeface="Symbol"/>
                        </a:rPr>
                        <a:t>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Symbol"/>
                          <a:cs typeface="Symbol"/>
                        </a:rPr>
                        <a:t></a:t>
                      </a:r>
                      <a:r>
                        <a:rPr sz="12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90°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783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 marR="123189" indent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Four</a:t>
                      </a:r>
                      <a:r>
                        <a:rPr sz="1200" b="1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3-</a:t>
                      </a:r>
                      <a:r>
                        <a:rPr sz="12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fold</a:t>
                      </a:r>
                      <a:r>
                        <a:rPr sz="1200" b="1" u="sng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rotation</a:t>
                      </a:r>
                      <a:r>
                        <a:rPr sz="1200" b="1" u="none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200" u="none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rotoinversion</a:t>
                      </a:r>
                      <a:r>
                        <a:rPr sz="1200" u="none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spc="-20" dirty="0">
                          <a:latin typeface="Arial"/>
                          <a:cs typeface="Arial"/>
                        </a:rPr>
                        <a:t>axes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parallel</a:t>
                      </a:r>
                      <a:r>
                        <a:rPr sz="1200" u="none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u="none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spc="-20" dirty="0">
                          <a:latin typeface="Arial"/>
                          <a:cs typeface="Arial"/>
                        </a:rPr>
                        <a:t>body </a:t>
                      </a:r>
                      <a:r>
                        <a:rPr sz="1200" u="none" spc="-10" dirty="0">
                          <a:latin typeface="Arial"/>
                          <a:cs typeface="Arial"/>
                        </a:rPr>
                        <a:t>diagonals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50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503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6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Hexagonal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≠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spc="-50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  <a:spcBef>
                          <a:spcPts val="1160"/>
                        </a:spcBef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</a:t>
                      </a:r>
                      <a:r>
                        <a:rPr sz="12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200" dirty="0">
                          <a:latin typeface="Symbol"/>
                          <a:cs typeface="Symbol"/>
                        </a:rPr>
                        <a:t>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90°;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</a:t>
                      </a:r>
                      <a:r>
                        <a:rPr sz="12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120°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998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0" marR="152400" indent="127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2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One</a:t>
                      </a:r>
                      <a:r>
                        <a:rPr sz="1200" b="1" u="sng" spc="-1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6-</a:t>
                      </a:r>
                      <a:r>
                        <a:rPr sz="12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fold</a:t>
                      </a:r>
                      <a:r>
                        <a:rPr sz="1200" b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rotation</a:t>
                      </a:r>
                      <a:r>
                        <a:rPr sz="1200" b="1" u="none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200" u="none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rotoinversion</a:t>
                      </a:r>
                      <a:r>
                        <a:rPr sz="1200" u="none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spc="-20" dirty="0">
                          <a:latin typeface="Arial"/>
                          <a:cs typeface="Arial"/>
                        </a:rPr>
                        <a:t>axis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parallel</a:t>
                      </a:r>
                      <a:r>
                        <a:rPr sz="1200" u="none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u="none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u="none" spc="-10" dirty="0">
                          <a:latin typeface="Arial"/>
                          <a:cs typeface="Arial"/>
                        </a:rPr>
                        <a:t>z</a:t>
                      </a:r>
                      <a:r>
                        <a:rPr sz="1200" u="none" spc="-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u="none" spc="-20" dirty="0">
                          <a:latin typeface="Arial"/>
                          <a:cs typeface="Arial"/>
                        </a:rPr>
                        <a:t>axis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473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50" dirty="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6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Tetragonal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090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≠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spc="-50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09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</a:t>
                      </a:r>
                      <a:r>
                        <a:rPr sz="12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200" dirty="0">
                          <a:latin typeface="Symbol"/>
                          <a:cs typeface="Symbol"/>
                        </a:rPr>
                        <a:t>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Symbol"/>
                          <a:cs typeface="Symbol"/>
                        </a:rPr>
                        <a:t></a:t>
                      </a:r>
                      <a:r>
                        <a:rPr sz="12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90°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7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0" marR="151765" indent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One</a:t>
                      </a:r>
                      <a:r>
                        <a:rPr sz="1200" b="1" u="sng" spc="-1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4-</a:t>
                      </a:r>
                      <a:r>
                        <a:rPr sz="12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fold</a:t>
                      </a:r>
                      <a:r>
                        <a:rPr sz="1200" b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rotation</a:t>
                      </a:r>
                      <a:r>
                        <a:rPr sz="1200" b="1" u="none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200" u="none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rotoinversion</a:t>
                      </a:r>
                      <a:r>
                        <a:rPr sz="1200" u="none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spc="-20" dirty="0">
                          <a:latin typeface="Arial"/>
                          <a:cs typeface="Arial"/>
                        </a:rPr>
                        <a:t>axis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parallel</a:t>
                      </a:r>
                      <a:r>
                        <a:rPr sz="1200" u="none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u="none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u="none" spc="-10" dirty="0">
                          <a:latin typeface="Arial"/>
                          <a:cs typeface="Arial"/>
                        </a:rPr>
                        <a:t>z</a:t>
                      </a:r>
                      <a:r>
                        <a:rPr sz="1200" u="none" spc="-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u="none" spc="-20" dirty="0">
                          <a:latin typeface="Arial"/>
                          <a:cs typeface="Arial"/>
                        </a:rPr>
                        <a:t>axis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09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657">
                <a:tc>
                  <a:txBody>
                    <a:bodyPr/>
                    <a:lstStyle/>
                    <a:p>
                      <a:pPr marL="92075" marR="95250">
                        <a:lnSpc>
                          <a:spcPct val="120000"/>
                        </a:lnSpc>
                        <a:spcBef>
                          <a:spcPts val="640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Rhombohedral (Trigonal)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1718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spc="-50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09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</a:t>
                      </a:r>
                      <a:r>
                        <a:rPr sz="12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200" dirty="0">
                          <a:latin typeface="Symbol"/>
                          <a:cs typeface="Symbol"/>
                        </a:rPr>
                        <a:t>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Symbol"/>
                          <a:cs typeface="Symbol"/>
                        </a:rPr>
                        <a:t></a:t>
                      </a:r>
                      <a:r>
                        <a:rPr sz="12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≠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90°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7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0" marR="151765" indent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One</a:t>
                      </a:r>
                      <a:r>
                        <a:rPr sz="1200" b="1" u="sng" spc="-1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3-</a:t>
                      </a:r>
                      <a:r>
                        <a:rPr sz="12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fold</a:t>
                      </a:r>
                      <a:r>
                        <a:rPr sz="1200" b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rotation</a:t>
                      </a:r>
                      <a:r>
                        <a:rPr sz="1200" b="1" u="none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200" u="none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rotoinversion</a:t>
                      </a:r>
                      <a:r>
                        <a:rPr sz="1200" u="none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spc="-20" dirty="0">
                          <a:latin typeface="Arial"/>
                          <a:cs typeface="Arial"/>
                        </a:rPr>
                        <a:t>axis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parallel</a:t>
                      </a:r>
                      <a:r>
                        <a:rPr sz="1200" u="none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u="none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u="none" spc="-10" dirty="0">
                          <a:latin typeface="Arial"/>
                          <a:cs typeface="Arial"/>
                        </a:rPr>
                        <a:t>z</a:t>
                      </a:r>
                      <a:r>
                        <a:rPr sz="1200" u="none" spc="-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u="none" spc="-20" dirty="0">
                          <a:latin typeface="Arial"/>
                          <a:cs typeface="Arial"/>
                        </a:rPr>
                        <a:t>axis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5,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09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32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Orthorhombic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090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≠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200" i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≠ </a:t>
                      </a:r>
                      <a:r>
                        <a:rPr sz="1200" i="1" spc="-50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09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</a:t>
                      </a:r>
                      <a:r>
                        <a:rPr sz="12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200" dirty="0">
                          <a:latin typeface="Symbol"/>
                          <a:cs typeface="Symbol"/>
                        </a:rPr>
                        <a:t>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Symbol"/>
                          <a:cs typeface="Symbol"/>
                        </a:rPr>
                        <a:t></a:t>
                      </a:r>
                      <a:r>
                        <a:rPr sz="12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90°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70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 marR="83185" indent="-37465" algn="just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Three</a:t>
                      </a:r>
                      <a:r>
                        <a:rPr sz="1200" b="1" u="sng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2-</a:t>
                      </a:r>
                      <a:r>
                        <a:rPr sz="12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fold</a:t>
                      </a:r>
                      <a:r>
                        <a:rPr sz="1200" b="1" u="sng" spc="-1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rotation</a:t>
                      </a:r>
                      <a:r>
                        <a:rPr sz="1200" b="1" u="none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200" u="none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rotoinversion</a:t>
                      </a:r>
                      <a:r>
                        <a:rPr sz="1200" u="none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spc="-20" dirty="0">
                          <a:latin typeface="Arial"/>
                          <a:cs typeface="Arial"/>
                        </a:rPr>
                        <a:t>axes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parallel</a:t>
                      </a:r>
                      <a:r>
                        <a:rPr sz="1200" u="none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u="none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u="none" spc="-1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200" u="none" spc="-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200" i="1" u="none" spc="-1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200" u="none" spc="-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200" i="1" u="none" spc="-10" dirty="0">
                          <a:latin typeface="Arial"/>
                          <a:cs typeface="Arial"/>
                        </a:rPr>
                        <a:t>z</a:t>
                      </a:r>
                      <a:r>
                        <a:rPr sz="1200" u="none" spc="-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u="none" spc="-20" dirty="0">
                          <a:latin typeface="Arial"/>
                          <a:cs typeface="Arial"/>
                        </a:rPr>
                        <a:t>axes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50" dirty="0">
                          <a:latin typeface="Arial"/>
                          <a:cs typeface="Arial"/>
                        </a:rPr>
                        <a:t>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090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6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Monoclinic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≠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200" i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≠ </a:t>
                      </a:r>
                      <a:r>
                        <a:rPr sz="1200" i="1" spc="-50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</a:t>
                      </a:r>
                      <a:r>
                        <a:rPr sz="12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Symbol"/>
                          <a:cs typeface="Symbol"/>
                        </a:rPr>
                        <a:t></a:t>
                      </a:r>
                      <a:r>
                        <a:rPr sz="12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90°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≠</a:t>
                      </a:r>
                      <a:r>
                        <a:rPr sz="1200" i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0" dirty="0">
                          <a:latin typeface="Symbol"/>
                          <a:cs typeface="Symbol"/>
                        </a:rPr>
                        <a:t></a:t>
                      </a:r>
                      <a:endParaRPr sz="1200">
                        <a:latin typeface="Symbol"/>
                        <a:cs typeface="Symbol"/>
                      </a:endParaRPr>
                    </a:p>
                  </a:txBody>
                  <a:tcPr marL="0" marR="0" marT="4314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0" marR="151765" indent="63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2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One</a:t>
                      </a:r>
                      <a:r>
                        <a:rPr sz="1200" b="1" u="sng" spc="-1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2-</a:t>
                      </a:r>
                      <a:r>
                        <a:rPr sz="12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fold</a:t>
                      </a:r>
                      <a:r>
                        <a:rPr sz="1200" b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rotation</a:t>
                      </a:r>
                      <a:r>
                        <a:rPr sz="1200" b="1" u="none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200" u="none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rotoinversion</a:t>
                      </a:r>
                      <a:r>
                        <a:rPr sz="1200" u="none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spc="-20" dirty="0">
                          <a:latin typeface="Arial"/>
                          <a:cs typeface="Arial"/>
                        </a:rPr>
                        <a:t>axis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parallel</a:t>
                      </a:r>
                      <a:r>
                        <a:rPr sz="1200" u="none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u="none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u="none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u="none" spc="-1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200" u="none" spc="-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u="none" spc="-20" dirty="0">
                          <a:latin typeface="Arial"/>
                          <a:cs typeface="Arial"/>
                        </a:rPr>
                        <a:t>axis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473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13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01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Triclinic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0512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≠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200" i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≠ </a:t>
                      </a:r>
                      <a:r>
                        <a:rPr sz="1200" i="1" spc="-50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051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Symbol"/>
                          <a:cs typeface="Symbol"/>
                        </a:rPr>
                        <a:t></a:t>
                      </a:r>
                      <a:r>
                        <a:rPr sz="12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≠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Symbol"/>
                          <a:cs typeface="Symbol"/>
                        </a:rPr>
                        <a:t>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≠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Symbol"/>
                          <a:cs typeface="Symbol"/>
                        </a:rPr>
                        <a:t></a:t>
                      </a:r>
                      <a:r>
                        <a:rPr sz="12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i="1" dirty="0">
                          <a:latin typeface="Arial"/>
                          <a:cs typeface="Arial"/>
                        </a:rPr>
                        <a:t>≠</a:t>
                      </a:r>
                      <a:r>
                        <a:rPr sz="1200" i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90°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31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None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675"/>
                        </a:lnSpc>
                        <a:spcBef>
                          <a:spcPts val="330"/>
                        </a:spcBef>
                      </a:pPr>
                      <a:r>
                        <a:rPr sz="12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One</a:t>
                      </a:r>
                      <a:r>
                        <a:rPr sz="1200" b="1" u="sng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1-</a:t>
                      </a:r>
                      <a:r>
                        <a:rPr sz="1200" b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fold</a:t>
                      </a:r>
                      <a:r>
                        <a:rPr sz="1200" b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rotation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rotoinversion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axis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29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21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6051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25388" y="274509"/>
            <a:ext cx="9093223" cy="380082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4"/>
              </a:spcBef>
            </a:pPr>
            <a:r>
              <a:rPr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Influence of Crystal Symmetry on Number of Elastic Constants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38645" y="899160"/>
            <a:ext cx="848846" cy="66322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1412" spc="-9" dirty="0">
                <a:solidFill>
                  <a:srgbClr val="FF0000"/>
                </a:solidFill>
                <a:latin typeface="Arial"/>
                <a:cs typeface="Arial"/>
              </a:rPr>
              <a:t>Increasing crystal symmetry</a:t>
            </a:r>
            <a:endParaRPr sz="1412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1556" y="1588098"/>
            <a:ext cx="168088" cy="3705785"/>
          </a:xfrm>
          <a:custGeom>
            <a:avLst/>
            <a:gdLst/>
            <a:ahLst/>
            <a:cxnLst/>
            <a:rect l="l" t="t" r="r" b="b"/>
            <a:pathLst>
              <a:path w="190500" h="4199890">
                <a:moveTo>
                  <a:pt x="190500" y="190500"/>
                </a:moveTo>
                <a:lnTo>
                  <a:pt x="95250" y="0"/>
                </a:lnTo>
                <a:lnTo>
                  <a:pt x="0" y="190500"/>
                </a:lnTo>
                <a:lnTo>
                  <a:pt x="76200" y="12953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14300" y="129539"/>
                </a:lnTo>
                <a:lnTo>
                  <a:pt x="190500" y="190500"/>
                </a:lnTo>
                <a:close/>
              </a:path>
              <a:path w="190500" h="4199890">
                <a:moveTo>
                  <a:pt x="152400" y="4142231"/>
                </a:moveTo>
                <a:lnTo>
                  <a:pt x="147970" y="4119800"/>
                </a:lnTo>
                <a:lnTo>
                  <a:pt x="135826" y="4101655"/>
                </a:lnTo>
                <a:lnTo>
                  <a:pt x="117681" y="4089511"/>
                </a:lnTo>
                <a:lnTo>
                  <a:pt x="95250" y="4085081"/>
                </a:lnTo>
                <a:lnTo>
                  <a:pt x="73140" y="4089511"/>
                </a:lnTo>
                <a:lnTo>
                  <a:pt x="54959" y="4101655"/>
                </a:lnTo>
                <a:lnTo>
                  <a:pt x="42636" y="4119800"/>
                </a:lnTo>
                <a:lnTo>
                  <a:pt x="38100" y="4142231"/>
                </a:lnTo>
                <a:lnTo>
                  <a:pt x="42636" y="4164341"/>
                </a:lnTo>
                <a:lnTo>
                  <a:pt x="54959" y="4182522"/>
                </a:lnTo>
                <a:lnTo>
                  <a:pt x="73140" y="4194845"/>
                </a:lnTo>
                <a:lnTo>
                  <a:pt x="76200" y="4195473"/>
                </a:lnTo>
                <a:lnTo>
                  <a:pt x="76200" y="4142231"/>
                </a:lnTo>
                <a:lnTo>
                  <a:pt x="114300" y="4142231"/>
                </a:lnTo>
                <a:lnTo>
                  <a:pt x="114300" y="4195529"/>
                </a:lnTo>
                <a:lnTo>
                  <a:pt x="117681" y="4194845"/>
                </a:lnTo>
                <a:lnTo>
                  <a:pt x="135826" y="4182522"/>
                </a:lnTo>
                <a:lnTo>
                  <a:pt x="147970" y="4164341"/>
                </a:lnTo>
                <a:lnTo>
                  <a:pt x="152400" y="4142231"/>
                </a:lnTo>
                <a:close/>
              </a:path>
              <a:path w="190500" h="4199890">
                <a:moveTo>
                  <a:pt x="95250" y="114300"/>
                </a:moveTo>
                <a:lnTo>
                  <a:pt x="76200" y="114299"/>
                </a:lnTo>
                <a:lnTo>
                  <a:pt x="76200" y="129539"/>
                </a:lnTo>
                <a:lnTo>
                  <a:pt x="95250" y="114300"/>
                </a:lnTo>
                <a:close/>
              </a:path>
              <a:path w="190500" h="4199890">
                <a:moveTo>
                  <a:pt x="114300" y="4088843"/>
                </a:moveTo>
                <a:lnTo>
                  <a:pt x="114300" y="129539"/>
                </a:lnTo>
                <a:lnTo>
                  <a:pt x="95250" y="114300"/>
                </a:lnTo>
                <a:lnTo>
                  <a:pt x="76200" y="129539"/>
                </a:lnTo>
                <a:lnTo>
                  <a:pt x="76200" y="4088898"/>
                </a:lnTo>
                <a:lnTo>
                  <a:pt x="95250" y="4085081"/>
                </a:lnTo>
                <a:lnTo>
                  <a:pt x="114300" y="4088843"/>
                </a:lnTo>
                <a:close/>
              </a:path>
              <a:path w="190500" h="4199890">
                <a:moveTo>
                  <a:pt x="114300" y="4195529"/>
                </a:moveTo>
                <a:lnTo>
                  <a:pt x="114300" y="4142231"/>
                </a:lnTo>
                <a:lnTo>
                  <a:pt x="76200" y="4142231"/>
                </a:lnTo>
                <a:lnTo>
                  <a:pt x="76200" y="4195473"/>
                </a:lnTo>
                <a:lnTo>
                  <a:pt x="95250" y="4199382"/>
                </a:lnTo>
                <a:lnTo>
                  <a:pt x="114300" y="4195529"/>
                </a:lnTo>
                <a:close/>
              </a:path>
              <a:path w="190500" h="4199890">
                <a:moveTo>
                  <a:pt x="114300" y="129539"/>
                </a:moveTo>
                <a:lnTo>
                  <a:pt x="114300" y="114299"/>
                </a:lnTo>
                <a:lnTo>
                  <a:pt x="95250" y="114299"/>
                </a:lnTo>
                <a:lnTo>
                  <a:pt x="114300" y="1295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8020497" y="1844935"/>
            <a:ext cx="168088" cy="3704665"/>
          </a:xfrm>
          <a:custGeom>
            <a:avLst/>
            <a:gdLst/>
            <a:ahLst/>
            <a:cxnLst/>
            <a:rect l="l" t="t" r="r" b="b"/>
            <a:pathLst>
              <a:path w="190500" h="4198620">
                <a:moveTo>
                  <a:pt x="152400" y="57150"/>
                </a:moveTo>
                <a:lnTo>
                  <a:pt x="147970" y="34718"/>
                </a:lnTo>
                <a:lnTo>
                  <a:pt x="135826" y="16573"/>
                </a:lnTo>
                <a:lnTo>
                  <a:pt x="117681" y="4429"/>
                </a:lnTo>
                <a:lnTo>
                  <a:pt x="95250" y="0"/>
                </a:lnTo>
                <a:lnTo>
                  <a:pt x="73140" y="4429"/>
                </a:lnTo>
                <a:lnTo>
                  <a:pt x="54959" y="16573"/>
                </a:lnTo>
                <a:lnTo>
                  <a:pt x="42636" y="34718"/>
                </a:lnTo>
                <a:lnTo>
                  <a:pt x="38100" y="57150"/>
                </a:lnTo>
                <a:lnTo>
                  <a:pt x="42636" y="79259"/>
                </a:lnTo>
                <a:lnTo>
                  <a:pt x="54959" y="97440"/>
                </a:lnTo>
                <a:lnTo>
                  <a:pt x="73140" y="109763"/>
                </a:lnTo>
                <a:lnTo>
                  <a:pt x="76200" y="110391"/>
                </a:lnTo>
                <a:lnTo>
                  <a:pt x="76200" y="57150"/>
                </a:lnTo>
                <a:lnTo>
                  <a:pt x="114300" y="57150"/>
                </a:lnTo>
                <a:lnTo>
                  <a:pt x="114300" y="110447"/>
                </a:lnTo>
                <a:lnTo>
                  <a:pt x="117681" y="109763"/>
                </a:lnTo>
                <a:lnTo>
                  <a:pt x="135826" y="97440"/>
                </a:lnTo>
                <a:lnTo>
                  <a:pt x="147970" y="79259"/>
                </a:lnTo>
                <a:lnTo>
                  <a:pt x="152400" y="57150"/>
                </a:lnTo>
                <a:close/>
              </a:path>
              <a:path w="190500" h="4198620">
                <a:moveTo>
                  <a:pt x="114300" y="95250"/>
                </a:moveTo>
                <a:lnTo>
                  <a:pt x="114300" y="57150"/>
                </a:lnTo>
                <a:lnTo>
                  <a:pt x="76200" y="57150"/>
                </a:lnTo>
                <a:lnTo>
                  <a:pt x="76200" y="95250"/>
                </a:lnTo>
                <a:lnTo>
                  <a:pt x="114300" y="95250"/>
                </a:lnTo>
                <a:close/>
              </a:path>
              <a:path w="190500" h="4198620">
                <a:moveTo>
                  <a:pt x="114300" y="110447"/>
                </a:moveTo>
                <a:lnTo>
                  <a:pt x="114300" y="95250"/>
                </a:lnTo>
                <a:lnTo>
                  <a:pt x="76200" y="95250"/>
                </a:lnTo>
                <a:lnTo>
                  <a:pt x="76200" y="110391"/>
                </a:lnTo>
                <a:lnTo>
                  <a:pt x="95250" y="114300"/>
                </a:lnTo>
                <a:lnTo>
                  <a:pt x="114300" y="110447"/>
                </a:lnTo>
                <a:close/>
              </a:path>
              <a:path w="190500" h="4198620">
                <a:moveTo>
                  <a:pt x="114300" y="171450"/>
                </a:moveTo>
                <a:lnTo>
                  <a:pt x="114300" y="133350"/>
                </a:lnTo>
                <a:lnTo>
                  <a:pt x="76200" y="133350"/>
                </a:lnTo>
                <a:lnTo>
                  <a:pt x="76200" y="171450"/>
                </a:lnTo>
                <a:lnTo>
                  <a:pt x="114300" y="171450"/>
                </a:lnTo>
                <a:close/>
              </a:path>
              <a:path w="190500" h="4198620">
                <a:moveTo>
                  <a:pt x="114300" y="247650"/>
                </a:moveTo>
                <a:lnTo>
                  <a:pt x="114300" y="209550"/>
                </a:lnTo>
                <a:lnTo>
                  <a:pt x="76200" y="209550"/>
                </a:lnTo>
                <a:lnTo>
                  <a:pt x="76200" y="247650"/>
                </a:lnTo>
                <a:lnTo>
                  <a:pt x="114300" y="247650"/>
                </a:lnTo>
                <a:close/>
              </a:path>
              <a:path w="190500" h="4198620">
                <a:moveTo>
                  <a:pt x="114300" y="323850"/>
                </a:moveTo>
                <a:lnTo>
                  <a:pt x="114300" y="285750"/>
                </a:lnTo>
                <a:lnTo>
                  <a:pt x="76200" y="285750"/>
                </a:lnTo>
                <a:lnTo>
                  <a:pt x="76200" y="323850"/>
                </a:lnTo>
                <a:lnTo>
                  <a:pt x="114300" y="323850"/>
                </a:lnTo>
                <a:close/>
              </a:path>
              <a:path w="190500" h="4198620">
                <a:moveTo>
                  <a:pt x="114300" y="400050"/>
                </a:moveTo>
                <a:lnTo>
                  <a:pt x="114300" y="361950"/>
                </a:lnTo>
                <a:lnTo>
                  <a:pt x="76200" y="361950"/>
                </a:lnTo>
                <a:lnTo>
                  <a:pt x="76200" y="400050"/>
                </a:lnTo>
                <a:lnTo>
                  <a:pt x="114300" y="400050"/>
                </a:lnTo>
                <a:close/>
              </a:path>
              <a:path w="190500" h="4198620">
                <a:moveTo>
                  <a:pt x="114300" y="476250"/>
                </a:moveTo>
                <a:lnTo>
                  <a:pt x="114300" y="438150"/>
                </a:lnTo>
                <a:lnTo>
                  <a:pt x="76200" y="438150"/>
                </a:lnTo>
                <a:lnTo>
                  <a:pt x="76200" y="476250"/>
                </a:lnTo>
                <a:lnTo>
                  <a:pt x="114300" y="476250"/>
                </a:lnTo>
                <a:close/>
              </a:path>
              <a:path w="190500" h="4198620">
                <a:moveTo>
                  <a:pt x="114300" y="552450"/>
                </a:moveTo>
                <a:lnTo>
                  <a:pt x="114300" y="514350"/>
                </a:lnTo>
                <a:lnTo>
                  <a:pt x="76200" y="514350"/>
                </a:lnTo>
                <a:lnTo>
                  <a:pt x="76200" y="552450"/>
                </a:lnTo>
                <a:lnTo>
                  <a:pt x="114300" y="552450"/>
                </a:lnTo>
                <a:close/>
              </a:path>
              <a:path w="190500" h="4198620">
                <a:moveTo>
                  <a:pt x="114300" y="628650"/>
                </a:moveTo>
                <a:lnTo>
                  <a:pt x="114300" y="590550"/>
                </a:lnTo>
                <a:lnTo>
                  <a:pt x="76200" y="590550"/>
                </a:lnTo>
                <a:lnTo>
                  <a:pt x="76200" y="628650"/>
                </a:lnTo>
                <a:lnTo>
                  <a:pt x="114300" y="628650"/>
                </a:lnTo>
                <a:close/>
              </a:path>
              <a:path w="190500" h="4198620">
                <a:moveTo>
                  <a:pt x="114300" y="704850"/>
                </a:moveTo>
                <a:lnTo>
                  <a:pt x="114300" y="666750"/>
                </a:lnTo>
                <a:lnTo>
                  <a:pt x="76200" y="666750"/>
                </a:lnTo>
                <a:lnTo>
                  <a:pt x="76200" y="704850"/>
                </a:lnTo>
                <a:lnTo>
                  <a:pt x="114300" y="704850"/>
                </a:lnTo>
                <a:close/>
              </a:path>
              <a:path w="190500" h="4198620">
                <a:moveTo>
                  <a:pt x="114300" y="781050"/>
                </a:moveTo>
                <a:lnTo>
                  <a:pt x="114300" y="742950"/>
                </a:lnTo>
                <a:lnTo>
                  <a:pt x="76200" y="742950"/>
                </a:lnTo>
                <a:lnTo>
                  <a:pt x="76200" y="781050"/>
                </a:lnTo>
                <a:lnTo>
                  <a:pt x="114300" y="781050"/>
                </a:lnTo>
                <a:close/>
              </a:path>
              <a:path w="190500" h="4198620">
                <a:moveTo>
                  <a:pt x="114300" y="857250"/>
                </a:moveTo>
                <a:lnTo>
                  <a:pt x="114300" y="819150"/>
                </a:lnTo>
                <a:lnTo>
                  <a:pt x="76200" y="819150"/>
                </a:lnTo>
                <a:lnTo>
                  <a:pt x="76200" y="857250"/>
                </a:lnTo>
                <a:lnTo>
                  <a:pt x="114300" y="857250"/>
                </a:lnTo>
                <a:close/>
              </a:path>
              <a:path w="190500" h="4198620">
                <a:moveTo>
                  <a:pt x="114300" y="933450"/>
                </a:moveTo>
                <a:lnTo>
                  <a:pt x="114300" y="895350"/>
                </a:lnTo>
                <a:lnTo>
                  <a:pt x="76200" y="895350"/>
                </a:lnTo>
                <a:lnTo>
                  <a:pt x="76200" y="933450"/>
                </a:lnTo>
                <a:lnTo>
                  <a:pt x="114300" y="933450"/>
                </a:lnTo>
                <a:close/>
              </a:path>
              <a:path w="190500" h="4198620">
                <a:moveTo>
                  <a:pt x="114300" y="1009650"/>
                </a:moveTo>
                <a:lnTo>
                  <a:pt x="114300" y="971550"/>
                </a:lnTo>
                <a:lnTo>
                  <a:pt x="76200" y="971550"/>
                </a:lnTo>
                <a:lnTo>
                  <a:pt x="76200" y="1009650"/>
                </a:lnTo>
                <a:lnTo>
                  <a:pt x="114300" y="1009650"/>
                </a:lnTo>
                <a:close/>
              </a:path>
              <a:path w="190500" h="4198620">
                <a:moveTo>
                  <a:pt x="114300" y="1085850"/>
                </a:moveTo>
                <a:lnTo>
                  <a:pt x="114300" y="1047750"/>
                </a:lnTo>
                <a:lnTo>
                  <a:pt x="76200" y="1047750"/>
                </a:lnTo>
                <a:lnTo>
                  <a:pt x="76200" y="1085850"/>
                </a:lnTo>
                <a:lnTo>
                  <a:pt x="114300" y="1085850"/>
                </a:lnTo>
                <a:close/>
              </a:path>
              <a:path w="190500" h="4198620">
                <a:moveTo>
                  <a:pt x="114300" y="1162050"/>
                </a:moveTo>
                <a:lnTo>
                  <a:pt x="114300" y="1123950"/>
                </a:lnTo>
                <a:lnTo>
                  <a:pt x="76200" y="1123950"/>
                </a:lnTo>
                <a:lnTo>
                  <a:pt x="76200" y="1162050"/>
                </a:lnTo>
                <a:lnTo>
                  <a:pt x="114300" y="1162050"/>
                </a:lnTo>
                <a:close/>
              </a:path>
              <a:path w="190500" h="4198620">
                <a:moveTo>
                  <a:pt x="114300" y="1238250"/>
                </a:moveTo>
                <a:lnTo>
                  <a:pt x="114300" y="1200150"/>
                </a:lnTo>
                <a:lnTo>
                  <a:pt x="76200" y="1200150"/>
                </a:lnTo>
                <a:lnTo>
                  <a:pt x="76200" y="1238250"/>
                </a:lnTo>
                <a:lnTo>
                  <a:pt x="114300" y="1238250"/>
                </a:lnTo>
                <a:close/>
              </a:path>
              <a:path w="190500" h="4198620">
                <a:moveTo>
                  <a:pt x="114300" y="1314450"/>
                </a:moveTo>
                <a:lnTo>
                  <a:pt x="114300" y="1276350"/>
                </a:lnTo>
                <a:lnTo>
                  <a:pt x="76200" y="1276350"/>
                </a:lnTo>
                <a:lnTo>
                  <a:pt x="76200" y="1314450"/>
                </a:lnTo>
                <a:lnTo>
                  <a:pt x="114300" y="1314450"/>
                </a:lnTo>
                <a:close/>
              </a:path>
              <a:path w="190500" h="4198620">
                <a:moveTo>
                  <a:pt x="114300" y="1390650"/>
                </a:moveTo>
                <a:lnTo>
                  <a:pt x="114300" y="1352550"/>
                </a:lnTo>
                <a:lnTo>
                  <a:pt x="76200" y="1352550"/>
                </a:lnTo>
                <a:lnTo>
                  <a:pt x="76200" y="1390650"/>
                </a:lnTo>
                <a:lnTo>
                  <a:pt x="114300" y="1390650"/>
                </a:lnTo>
                <a:close/>
              </a:path>
              <a:path w="190500" h="4198620">
                <a:moveTo>
                  <a:pt x="114300" y="1466850"/>
                </a:moveTo>
                <a:lnTo>
                  <a:pt x="114300" y="1428750"/>
                </a:lnTo>
                <a:lnTo>
                  <a:pt x="76200" y="1428750"/>
                </a:lnTo>
                <a:lnTo>
                  <a:pt x="76200" y="1466850"/>
                </a:lnTo>
                <a:lnTo>
                  <a:pt x="114300" y="1466850"/>
                </a:lnTo>
                <a:close/>
              </a:path>
              <a:path w="190500" h="4198620">
                <a:moveTo>
                  <a:pt x="114300" y="1543050"/>
                </a:moveTo>
                <a:lnTo>
                  <a:pt x="114300" y="1504950"/>
                </a:lnTo>
                <a:lnTo>
                  <a:pt x="76200" y="1504950"/>
                </a:lnTo>
                <a:lnTo>
                  <a:pt x="76200" y="1543050"/>
                </a:lnTo>
                <a:lnTo>
                  <a:pt x="114300" y="1543050"/>
                </a:lnTo>
                <a:close/>
              </a:path>
              <a:path w="190500" h="4198620">
                <a:moveTo>
                  <a:pt x="114300" y="1619250"/>
                </a:moveTo>
                <a:lnTo>
                  <a:pt x="114300" y="1581150"/>
                </a:lnTo>
                <a:lnTo>
                  <a:pt x="76200" y="1581150"/>
                </a:lnTo>
                <a:lnTo>
                  <a:pt x="76200" y="1619250"/>
                </a:lnTo>
                <a:lnTo>
                  <a:pt x="114300" y="1619250"/>
                </a:lnTo>
                <a:close/>
              </a:path>
              <a:path w="190500" h="4198620">
                <a:moveTo>
                  <a:pt x="114300" y="1695450"/>
                </a:moveTo>
                <a:lnTo>
                  <a:pt x="114300" y="1657350"/>
                </a:lnTo>
                <a:lnTo>
                  <a:pt x="76200" y="1657350"/>
                </a:lnTo>
                <a:lnTo>
                  <a:pt x="76200" y="1695450"/>
                </a:lnTo>
                <a:lnTo>
                  <a:pt x="114300" y="1695450"/>
                </a:lnTo>
                <a:close/>
              </a:path>
              <a:path w="190500" h="4198620">
                <a:moveTo>
                  <a:pt x="114300" y="1771650"/>
                </a:moveTo>
                <a:lnTo>
                  <a:pt x="114300" y="1733550"/>
                </a:lnTo>
                <a:lnTo>
                  <a:pt x="76200" y="1733550"/>
                </a:lnTo>
                <a:lnTo>
                  <a:pt x="76200" y="1771650"/>
                </a:lnTo>
                <a:lnTo>
                  <a:pt x="114300" y="1771650"/>
                </a:lnTo>
                <a:close/>
              </a:path>
              <a:path w="190500" h="4198620">
                <a:moveTo>
                  <a:pt x="114300" y="1847850"/>
                </a:moveTo>
                <a:lnTo>
                  <a:pt x="114300" y="1809750"/>
                </a:lnTo>
                <a:lnTo>
                  <a:pt x="76200" y="1809750"/>
                </a:lnTo>
                <a:lnTo>
                  <a:pt x="76200" y="1847850"/>
                </a:lnTo>
                <a:lnTo>
                  <a:pt x="114300" y="1847850"/>
                </a:lnTo>
                <a:close/>
              </a:path>
              <a:path w="190500" h="4198620">
                <a:moveTo>
                  <a:pt x="114300" y="1924050"/>
                </a:moveTo>
                <a:lnTo>
                  <a:pt x="114300" y="1885950"/>
                </a:lnTo>
                <a:lnTo>
                  <a:pt x="76200" y="1885950"/>
                </a:lnTo>
                <a:lnTo>
                  <a:pt x="76200" y="1924050"/>
                </a:lnTo>
                <a:lnTo>
                  <a:pt x="114300" y="1924050"/>
                </a:lnTo>
                <a:close/>
              </a:path>
              <a:path w="190500" h="4198620">
                <a:moveTo>
                  <a:pt x="114300" y="2000250"/>
                </a:moveTo>
                <a:lnTo>
                  <a:pt x="114300" y="1962150"/>
                </a:lnTo>
                <a:lnTo>
                  <a:pt x="76200" y="1962150"/>
                </a:lnTo>
                <a:lnTo>
                  <a:pt x="76200" y="2000250"/>
                </a:lnTo>
                <a:lnTo>
                  <a:pt x="114300" y="2000250"/>
                </a:lnTo>
                <a:close/>
              </a:path>
              <a:path w="190500" h="4198620">
                <a:moveTo>
                  <a:pt x="114300" y="2076450"/>
                </a:moveTo>
                <a:lnTo>
                  <a:pt x="114300" y="2038350"/>
                </a:lnTo>
                <a:lnTo>
                  <a:pt x="76200" y="2038350"/>
                </a:lnTo>
                <a:lnTo>
                  <a:pt x="76200" y="2076450"/>
                </a:lnTo>
                <a:lnTo>
                  <a:pt x="114300" y="2076450"/>
                </a:lnTo>
                <a:close/>
              </a:path>
              <a:path w="190500" h="4198620">
                <a:moveTo>
                  <a:pt x="114300" y="2152650"/>
                </a:moveTo>
                <a:lnTo>
                  <a:pt x="114300" y="2114550"/>
                </a:lnTo>
                <a:lnTo>
                  <a:pt x="76200" y="2114550"/>
                </a:lnTo>
                <a:lnTo>
                  <a:pt x="76200" y="2152650"/>
                </a:lnTo>
                <a:lnTo>
                  <a:pt x="114300" y="2152650"/>
                </a:lnTo>
                <a:close/>
              </a:path>
              <a:path w="190500" h="4198620">
                <a:moveTo>
                  <a:pt x="114300" y="2228850"/>
                </a:moveTo>
                <a:lnTo>
                  <a:pt x="114300" y="2190750"/>
                </a:lnTo>
                <a:lnTo>
                  <a:pt x="76200" y="2190750"/>
                </a:lnTo>
                <a:lnTo>
                  <a:pt x="76200" y="2228850"/>
                </a:lnTo>
                <a:lnTo>
                  <a:pt x="114300" y="2228850"/>
                </a:lnTo>
                <a:close/>
              </a:path>
              <a:path w="190500" h="4198620">
                <a:moveTo>
                  <a:pt x="114300" y="2305050"/>
                </a:moveTo>
                <a:lnTo>
                  <a:pt x="114300" y="2266950"/>
                </a:lnTo>
                <a:lnTo>
                  <a:pt x="76200" y="2266950"/>
                </a:lnTo>
                <a:lnTo>
                  <a:pt x="76200" y="2305050"/>
                </a:lnTo>
                <a:lnTo>
                  <a:pt x="114300" y="2305050"/>
                </a:lnTo>
                <a:close/>
              </a:path>
              <a:path w="190500" h="4198620">
                <a:moveTo>
                  <a:pt x="114300" y="2381250"/>
                </a:moveTo>
                <a:lnTo>
                  <a:pt x="114300" y="2343150"/>
                </a:lnTo>
                <a:lnTo>
                  <a:pt x="76200" y="2343150"/>
                </a:lnTo>
                <a:lnTo>
                  <a:pt x="76200" y="2381250"/>
                </a:lnTo>
                <a:lnTo>
                  <a:pt x="114300" y="2381250"/>
                </a:lnTo>
                <a:close/>
              </a:path>
              <a:path w="190500" h="4198620">
                <a:moveTo>
                  <a:pt x="114300" y="2457450"/>
                </a:moveTo>
                <a:lnTo>
                  <a:pt x="114300" y="2419350"/>
                </a:lnTo>
                <a:lnTo>
                  <a:pt x="76200" y="2419350"/>
                </a:lnTo>
                <a:lnTo>
                  <a:pt x="76200" y="2457450"/>
                </a:lnTo>
                <a:lnTo>
                  <a:pt x="114300" y="2457450"/>
                </a:lnTo>
                <a:close/>
              </a:path>
              <a:path w="190500" h="4198620">
                <a:moveTo>
                  <a:pt x="114300" y="2533650"/>
                </a:moveTo>
                <a:lnTo>
                  <a:pt x="114300" y="2495550"/>
                </a:lnTo>
                <a:lnTo>
                  <a:pt x="76200" y="2495550"/>
                </a:lnTo>
                <a:lnTo>
                  <a:pt x="76200" y="2533650"/>
                </a:lnTo>
                <a:lnTo>
                  <a:pt x="114300" y="2533650"/>
                </a:lnTo>
                <a:close/>
              </a:path>
              <a:path w="190500" h="4198620">
                <a:moveTo>
                  <a:pt x="114300" y="2609850"/>
                </a:moveTo>
                <a:lnTo>
                  <a:pt x="114300" y="2571750"/>
                </a:lnTo>
                <a:lnTo>
                  <a:pt x="76200" y="2571750"/>
                </a:lnTo>
                <a:lnTo>
                  <a:pt x="76200" y="2609850"/>
                </a:lnTo>
                <a:lnTo>
                  <a:pt x="114300" y="2609850"/>
                </a:lnTo>
                <a:close/>
              </a:path>
              <a:path w="190500" h="4198620">
                <a:moveTo>
                  <a:pt x="114300" y="2686050"/>
                </a:moveTo>
                <a:lnTo>
                  <a:pt x="114300" y="2647950"/>
                </a:lnTo>
                <a:lnTo>
                  <a:pt x="76200" y="2647950"/>
                </a:lnTo>
                <a:lnTo>
                  <a:pt x="76200" y="2686050"/>
                </a:lnTo>
                <a:lnTo>
                  <a:pt x="114300" y="2686050"/>
                </a:lnTo>
                <a:close/>
              </a:path>
              <a:path w="190500" h="4198620">
                <a:moveTo>
                  <a:pt x="114300" y="2762250"/>
                </a:moveTo>
                <a:lnTo>
                  <a:pt x="114300" y="2724150"/>
                </a:lnTo>
                <a:lnTo>
                  <a:pt x="76200" y="2724150"/>
                </a:lnTo>
                <a:lnTo>
                  <a:pt x="76200" y="2762250"/>
                </a:lnTo>
                <a:lnTo>
                  <a:pt x="114300" y="2762250"/>
                </a:lnTo>
                <a:close/>
              </a:path>
              <a:path w="190500" h="4198620">
                <a:moveTo>
                  <a:pt x="114300" y="2838450"/>
                </a:moveTo>
                <a:lnTo>
                  <a:pt x="114300" y="2800350"/>
                </a:lnTo>
                <a:lnTo>
                  <a:pt x="76200" y="2800350"/>
                </a:lnTo>
                <a:lnTo>
                  <a:pt x="76200" y="2838450"/>
                </a:lnTo>
                <a:lnTo>
                  <a:pt x="114300" y="2838450"/>
                </a:lnTo>
                <a:close/>
              </a:path>
              <a:path w="190500" h="4198620">
                <a:moveTo>
                  <a:pt x="114300" y="2914650"/>
                </a:moveTo>
                <a:lnTo>
                  <a:pt x="114300" y="2876550"/>
                </a:lnTo>
                <a:lnTo>
                  <a:pt x="76200" y="2876550"/>
                </a:lnTo>
                <a:lnTo>
                  <a:pt x="76200" y="2914650"/>
                </a:lnTo>
                <a:lnTo>
                  <a:pt x="114300" y="2914650"/>
                </a:lnTo>
                <a:close/>
              </a:path>
              <a:path w="190500" h="4198620">
                <a:moveTo>
                  <a:pt x="114300" y="2990850"/>
                </a:moveTo>
                <a:lnTo>
                  <a:pt x="114300" y="2952750"/>
                </a:lnTo>
                <a:lnTo>
                  <a:pt x="76200" y="2952750"/>
                </a:lnTo>
                <a:lnTo>
                  <a:pt x="76200" y="2990850"/>
                </a:lnTo>
                <a:lnTo>
                  <a:pt x="114300" y="2990850"/>
                </a:lnTo>
                <a:close/>
              </a:path>
              <a:path w="190500" h="4198620">
                <a:moveTo>
                  <a:pt x="114300" y="3067050"/>
                </a:moveTo>
                <a:lnTo>
                  <a:pt x="114300" y="3028950"/>
                </a:lnTo>
                <a:lnTo>
                  <a:pt x="76200" y="3028950"/>
                </a:lnTo>
                <a:lnTo>
                  <a:pt x="76200" y="3067050"/>
                </a:lnTo>
                <a:lnTo>
                  <a:pt x="114300" y="3067050"/>
                </a:lnTo>
                <a:close/>
              </a:path>
              <a:path w="190500" h="4198620">
                <a:moveTo>
                  <a:pt x="114300" y="3143250"/>
                </a:moveTo>
                <a:lnTo>
                  <a:pt x="114300" y="3105150"/>
                </a:lnTo>
                <a:lnTo>
                  <a:pt x="76200" y="3105150"/>
                </a:lnTo>
                <a:lnTo>
                  <a:pt x="76200" y="3143250"/>
                </a:lnTo>
                <a:lnTo>
                  <a:pt x="114300" y="3143250"/>
                </a:lnTo>
                <a:close/>
              </a:path>
              <a:path w="190500" h="4198620">
                <a:moveTo>
                  <a:pt x="114300" y="3219450"/>
                </a:moveTo>
                <a:lnTo>
                  <a:pt x="114300" y="3181350"/>
                </a:lnTo>
                <a:lnTo>
                  <a:pt x="76200" y="3181350"/>
                </a:lnTo>
                <a:lnTo>
                  <a:pt x="76200" y="3219450"/>
                </a:lnTo>
                <a:lnTo>
                  <a:pt x="114300" y="3219450"/>
                </a:lnTo>
                <a:close/>
              </a:path>
              <a:path w="190500" h="4198620">
                <a:moveTo>
                  <a:pt x="114300" y="3295650"/>
                </a:moveTo>
                <a:lnTo>
                  <a:pt x="114300" y="3257550"/>
                </a:lnTo>
                <a:lnTo>
                  <a:pt x="76200" y="3257550"/>
                </a:lnTo>
                <a:lnTo>
                  <a:pt x="76200" y="3295650"/>
                </a:lnTo>
                <a:lnTo>
                  <a:pt x="114300" y="3295650"/>
                </a:lnTo>
                <a:close/>
              </a:path>
              <a:path w="190500" h="4198620">
                <a:moveTo>
                  <a:pt x="114300" y="3371850"/>
                </a:moveTo>
                <a:lnTo>
                  <a:pt x="114300" y="3333750"/>
                </a:lnTo>
                <a:lnTo>
                  <a:pt x="76200" y="3333750"/>
                </a:lnTo>
                <a:lnTo>
                  <a:pt x="76200" y="3371850"/>
                </a:lnTo>
                <a:lnTo>
                  <a:pt x="114300" y="3371850"/>
                </a:lnTo>
                <a:close/>
              </a:path>
              <a:path w="190500" h="4198620">
                <a:moveTo>
                  <a:pt x="114300" y="3448050"/>
                </a:moveTo>
                <a:lnTo>
                  <a:pt x="114300" y="3409950"/>
                </a:lnTo>
                <a:lnTo>
                  <a:pt x="76200" y="3409950"/>
                </a:lnTo>
                <a:lnTo>
                  <a:pt x="76200" y="3448050"/>
                </a:lnTo>
                <a:lnTo>
                  <a:pt x="114300" y="3448050"/>
                </a:lnTo>
                <a:close/>
              </a:path>
              <a:path w="190500" h="4198620">
                <a:moveTo>
                  <a:pt x="114300" y="3524250"/>
                </a:moveTo>
                <a:lnTo>
                  <a:pt x="114300" y="3486150"/>
                </a:lnTo>
                <a:lnTo>
                  <a:pt x="76200" y="3486150"/>
                </a:lnTo>
                <a:lnTo>
                  <a:pt x="76200" y="3524250"/>
                </a:lnTo>
                <a:lnTo>
                  <a:pt x="114300" y="3524250"/>
                </a:lnTo>
                <a:close/>
              </a:path>
              <a:path w="190500" h="4198620">
                <a:moveTo>
                  <a:pt x="114300" y="3600450"/>
                </a:moveTo>
                <a:lnTo>
                  <a:pt x="114300" y="3562350"/>
                </a:lnTo>
                <a:lnTo>
                  <a:pt x="76200" y="3562350"/>
                </a:lnTo>
                <a:lnTo>
                  <a:pt x="76200" y="3600450"/>
                </a:lnTo>
                <a:lnTo>
                  <a:pt x="114300" y="3600450"/>
                </a:lnTo>
                <a:close/>
              </a:path>
              <a:path w="190500" h="4198620">
                <a:moveTo>
                  <a:pt x="114300" y="3676650"/>
                </a:moveTo>
                <a:lnTo>
                  <a:pt x="114300" y="3638550"/>
                </a:lnTo>
                <a:lnTo>
                  <a:pt x="76200" y="3638550"/>
                </a:lnTo>
                <a:lnTo>
                  <a:pt x="76200" y="3676650"/>
                </a:lnTo>
                <a:lnTo>
                  <a:pt x="114300" y="3676650"/>
                </a:lnTo>
                <a:close/>
              </a:path>
              <a:path w="190500" h="4198620">
                <a:moveTo>
                  <a:pt x="114300" y="3752850"/>
                </a:moveTo>
                <a:lnTo>
                  <a:pt x="114300" y="3714750"/>
                </a:lnTo>
                <a:lnTo>
                  <a:pt x="76200" y="3714750"/>
                </a:lnTo>
                <a:lnTo>
                  <a:pt x="76200" y="3752850"/>
                </a:lnTo>
                <a:lnTo>
                  <a:pt x="114300" y="3752850"/>
                </a:lnTo>
                <a:close/>
              </a:path>
              <a:path w="190500" h="4198620">
                <a:moveTo>
                  <a:pt x="114300" y="3829050"/>
                </a:moveTo>
                <a:lnTo>
                  <a:pt x="114300" y="3790950"/>
                </a:lnTo>
                <a:lnTo>
                  <a:pt x="76200" y="3790950"/>
                </a:lnTo>
                <a:lnTo>
                  <a:pt x="76200" y="3829050"/>
                </a:lnTo>
                <a:lnTo>
                  <a:pt x="114300" y="3829050"/>
                </a:lnTo>
                <a:close/>
              </a:path>
              <a:path w="190500" h="4198620">
                <a:moveTo>
                  <a:pt x="114300" y="3905250"/>
                </a:moveTo>
                <a:lnTo>
                  <a:pt x="114300" y="3867150"/>
                </a:lnTo>
                <a:lnTo>
                  <a:pt x="76200" y="3867150"/>
                </a:lnTo>
                <a:lnTo>
                  <a:pt x="76200" y="3905250"/>
                </a:lnTo>
                <a:lnTo>
                  <a:pt x="114300" y="3905250"/>
                </a:lnTo>
                <a:close/>
              </a:path>
              <a:path w="190500" h="4198620">
                <a:moveTo>
                  <a:pt x="114300" y="3981450"/>
                </a:moveTo>
                <a:lnTo>
                  <a:pt x="114300" y="3943350"/>
                </a:lnTo>
                <a:lnTo>
                  <a:pt x="76200" y="3943350"/>
                </a:lnTo>
                <a:lnTo>
                  <a:pt x="76200" y="3981450"/>
                </a:lnTo>
                <a:lnTo>
                  <a:pt x="114300" y="3981450"/>
                </a:lnTo>
                <a:close/>
              </a:path>
              <a:path w="190500" h="4198620">
                <a:moveTo>
                  <a:pt x="190500" y="4008120"/>
                </a:moveTo>
                <a:lnTo>
                  <a:pt x="95250" y="4084320"/>
                </a:lnTo>
                <a:lnTo>
                  <a:pt x="0" y="4008120"/>
                </a:lnTo>
                <a:lnTo>
                  <a:pt x="95250" y="4198620"/>
                </a:lnTo>
                <a:lnTo>
                  <a:pt x="190500" y="4008120"/>
                </a:lnTo>
                <a:close/>
              </a:path>
              <a:path w="190500" h="4198620">
                <a:moveTo>
                  <a:pt x="114300" y="4057650"/>
                </a:moveTo>
                <a:lnTo>
                  <a:pt x="114300" y="4019550"/>
                </a:lnTo>
                <a:lnTo>
                  <a:pt x="76200" y="4019550"/>
                </a:lnTo>
                <a:lnTo>
                  <a:pt x="76200" y="4057650"/>
                </a:lnTo>
                <a:lnTo>
                  <a:pt x="114300" y="40576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7552765" y="5567979"/>
            <a:ext cx="849406" cy="66322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60813" marR="4483" indent="-150167" algn="r">
              <a:spcBef>
                <a:spcPts val="88"/>
              </a:spcBef>
            </a:pPr>
            <a:r>
              <a:rPr sz="1412" spc="-9" dirty="0">
                <a:solidFill>
                  <a:srgbClr val="0000FF"/>
                </a:solidFill>
                <a:latin typeface="Arial"/>
                <a:cs typeface="Arial"/>
              </a:rPr>
              <a:t>Increasing </a:t>
            </a:r>
            <a:r>
              <a:rPr sz="1412" dirty="0">
                <a:solidFill>
                  <a:srgbClr val="0000FF"/>
                </a:solidFill>
                <a:latin typeface="Arial"/>
                <a:cs typeface="Arial"/>
              </a:rPr>
              <a:t>#</a:t>
            </a:r>
            <a:r>
              <a:rPr sz="1412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12" spc="-9" dirty="0">
                <a:solidFill>
                  <a:srgbClr val="0000FF"/>
                </a:solidFill>
                <a:latin typeface="Arial"/>
                <a:cs typeface="Arial"/>
              </a:rPr>
              <a:t>Elastic const.</a:t>
            </a:r>
            <a:endParaRPr sz="1412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574486" y="1138187"/>
            <a:ext cx="515471" cy="490818"/>
            <a:chOff x="8869489" y="452437"/>
            <a:chExt cx="584200" cy="556260"/>
          </a:xfrm>
        </p:grpSpPr>
        <p:sp>
          <p:nvSpPr>
            <p:cNvPr id="9" name="object 9"/>
            <p:cNvSpPr/>
            <p:nvPr/>
          </p:nvSpPr>
          <p:spPr>
            <a:xfrm>
              <a:off x="8874252" y="457200"/>
              <a:ext cx="574675" cy="546735"/>
            </a:xfrm>
            <a:custGeom>
              <a:avLst/>
              <a:gdLst/>
              <a:ahLst/>
              <a:cxnLst/>
              <a:rect l="l" t="t" r="r" b="b"/>
              <a:pathLst>
                <a:path w="574675" h="546735">
                  <a:moveTo>
                    <a:pt x="574548" y="208788"/>
                  </a:moveTo>
                  <a:lnTo>
                    <a:pt x="354330" y="208788"/>
                  </a:lnTo>
                  <a:lnTo>
                    <a:pt x="287274" y="0"/>
                  </a:lnTo>
                  <a:lnTo>
                    <a:pt x="220218" y="208788"/>
                  </a:lnTo>
                  <a:lnTo>
                    <a:pt x="0" y="208788"/>
                  </a:lnTo>
                  <a:lnTo>
                    <a:pt x="178308" y="339090"/>
                  </a:lnTo>
                  <a:lnTo>
                    <a:pt x="111252" y="546354"/>
                  </a:lnTo>
                  <a:lnTo>
                    <a:pt x="287274" y="419100"/>
                  </a:lnTo>
                  <a:lnTo>
                    <a:pt x="462534" y="546354"/>
                  </a:lnTo>
                  <a:lnTo>
                    <a:pt x="395478" y="339090"/>
                  </a:lnTo>
                  <a:lnTo>
                    <a:pt x="574548" y="20878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8874252" y="457200"/>
              <a:ext cx="574675" cy="546735"/>
            </a:xfrm>
            <a:custGeom>
              <a:avLst/>
              <a:gdLst/>
              <a:ahLst/>
              <a:cxnLst/>
              <a:rect l="l" t="t" r="r" b="b"/>
              <a:pathLst>
                <a:path w="574675" h="546735">
                  <a:moveTo>
                    <a:pt x="287274" y="0"/>
                  </a:moveTo>
                  <a:lnTo>
                    <a:pt x="220218" y="208788"/>
                  </a:lnTo>
                  <a:lnTo>
                    <a:pt x="0" y="208788"/>
                  </a:lnTo>
                  <a:lnTo>
                    <a:pt x="178308" y="339090"/>
                  </a:lnTo>
                  <a:lnTo>
                    <a:pt x="111252" y="546354"/>
                  </a:lnTo>
                  <a:lnTo>
                    <a:pt x="287274" y="419100"/>
                  </a:lnTo>
                  <a:lnTo>
                    <a:pt x="462534" y="546354"/>
                  </a:lnTo>
                  <a:lnTo>
                    <a:pt x="395478" y="339090"/>
                  </a:lnTo>
                  <a:lnTo>
                    <a:pt x="574548" y="208788"/>
                  </a:lnTo>
                  <a:lnTo>
                    <a:pt x="354330" y="208788"/>
                  </a:lnTo>
                  <a:lnTo>
                    <a:pt x="287274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73539" y="269234"/>
            <a:ext cx="8835292" cy="380082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11206" marR="4483" indent="129995">
              <a:lnSpc>
                <a:spcPct val="100000"/>
              </a:lnSpc>
              <a:spcBef>
                <a:spcPts val="84"/>
              </a:spcBef>
            </a:pPr>
            <a:r>
              <a:rPr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Reduction of Elastic Constants with Increasing Symmetry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8678" y="1920464"/>
            <a:ext cx="6888256" cy="322674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4483" indent="-302575">
              <a:spcBef>
                <a:spcPts val="88"/>
              </a:spcBef>
              <a:buChar char="•"/>
              <a:tabLst>
                <a:tab pos="313781" algn="l"/>
              </a:tabLst>
            </a:pPr>
            <a:r>
              <a:rPr sz="2118" dirty="0">
                <a:latin typeface="Arial"/>
                <a:cs typeface="Arial"/>
              </a:rPr>
              <a:t>A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clear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explanation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reduction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in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number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of </a:t>
            </a:r>
            <a:r>
              <a:rPr sz="2118" dirty="0">
                <a:latin typeface="Arial"/>
                <a:cs typeface="Arial"/>
              </a:rPr>
              <a:t>elastic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constants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due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to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crystal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symmetry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is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provided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in </a:t>
            </a:r>
            <a:r>
              <a:rPr sz="2118" dirty="0">
                <a:latin typeface="Arial"/>
                <a:cs typeface="Arial"/>
              </a:rPr>
              <a:t>Chapter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6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Wagoner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and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Chenot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(pp.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spc="-18" dirty="0">
                <a:latin typeface="Arial"/>
                <a:cs typeface="Arial"/>
              </a:rPr>
              <a:t>196-</a:t>
            </a:r>
            <a:r>
              <a:rPr sz="2118" spc="-9" dirty="0">
                <a:latin typeface="Arial"/>
                <a:cs typeface="Arial"/>
              </a:rPr>
              <a:t>207).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1099"/>
              </a:spcBef>
              <a:buFont typeface="Arial"/>
              <a:buChar char="•"/>
            </a:pPr>
            <a:endParaRPr sz="2118">
              <a:latin typeface="Arial"/>
              <a:cs typeface="Arial"/>
            </a:endParaRPr>
          </a:p>
          <a:p>
            <a:pPr marL="313781" marR="313221" indent="-302575">
              <a:buChar char="•"/>
              <a:tabLst>
                <a:tab pos="313781" algn="l"/>
              </a:tabLst>
            </a:pPr>
            <a:r>
              <a:rPr sz="2118" dirty="0">
                <a:latin typeface="Arial"/>
                <a:cs typeface="Arial"/>
              </a:rPr>
              <a:t>Excellent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explanations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are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also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provided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in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Nye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(i.e., </a:t>
            </a:r>
            <a:r>
              <a:rPr sz="2118" dirty="0">
                <a:latin typeface="Arial"/>
                <a:cs typeface="Arial"/>
              </a:rPr>
              <a:t>Ch.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8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and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Appendix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B)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and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in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Reid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(Ch.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3).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1107"/>
              </a:spcBef>
              <a:buFont typeface="Arial"/>
              <a:buChar char="•"/>
            </a:pPr>
            <a:endParaRPr sz="2118">
              <a:latin typeface="Arial"/>
              <a:cs typeface="Arial"/>
            </a:endParaRPr>
          </a:p>
          <a:p>
            <a:pPr marL="313781" marR="76764" indent="-302575">
              <a:buChar char="•"/>
              <a:tabLst>
                <a:tab pos="313781" algn="l"/>
              </a:tabLst>
            </a:pPr>
            <a:r>
              <a:rPr sz="2118" dirty="0">
                <a:latin typeface="Arial"/>
                <a:cs typeface="Arial"/>
              </a:rPr>
              <a:t>You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are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urged,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but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not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required,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to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review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some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spc="-18" dirty="0">
                <a:latin typeface="Arial"/>
                <a:cs typeface="Arial"/>
              </a:rPr>
              <a:t>this </a:t>
            </a:r>
            <a:r>
              <a:rPr sz="2118" spc="-9" dirty="0">
                <a:latin typeface="Arial"/>
                <a:cs typeface="Arial"/>
              </a:rPr>
              <a:t>material.</a:t>
            </a:r>
            <a:endParaRPr sz="2118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 txBox="1"/>
          <p:nvPr/>
        </p:nvSpPr>
        <p:spPr>
          <a:xfrm>
            <a:off x="85970" y="263076"/>
            <a:ext cx="9104922" cy="38064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Form of the elastic constant matrices for different symmetries</a:t>
            </a:r>
          </a:p>
        </p:txBody>
      </p:sp>
      <p:sp>
        <p:nvSpPr>
          <p:cNvPr id="512" name="object 512"/>
          <p:cNvSpPr txBox="1"/>
          <p:nvPr/>
        </p:nvSpPr>
        <p:spPr>
          <a:xfrm>
            <a:off x="6185647" y="2985247"/>
            <a:ext cx="2353235" cy="1184547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25773" rIns="0" bIns="0" rtlCol="0">
            <a:spAutoFit/>
          </a:bodyPr>
          <a:lstStyle/>
          <a:p>
            <a:pPr marL="410157">
              <a:spcBef>
                <a:spcPts val="202"/>
              </a:spcBef>
            </a:pPr>
            <a:r>
              <a:rPr sz="1059" dirty="0">
                <a:latin typeface="Times New Roman"/>
                <a:cs typeface="Times New Roman"/>
              </a:rPr>
              <a:t>Zero</a:t>
            </a:r>
            <a:r>
              <a:rPr sz="1059" spc="-13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component</a:t>
            </a:r>
            <a:r>
              <a:rPr sz="1059" spc="-13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(</a:t>
            </a:r>
            <a:r>
              <a:rPr sz="1059" i="1" dirty="0">
                <a:latin typeface="Times New Roman"/>
                <a:cs typeface="Times New Roman"/>
              </a:rPr>
              <a:t>s</a:t>
            </a:r>
            <a:r>
              <a:rPr sz="1059" i="1" spc="-13" dirty="0">
                <a:latin typeface="Times New Roman"/>
                <a:cs typeface="Times New Roman"/>
              </a:rPr>
              <a:t> </a:t>
            </a:r>
            <a:r>
              <a:rPr sz="1059" i="1" dirty="0">
                <a:latin typeface="Times New Roman"/>
                <a:cs typeface="Times New Roman"/>
              </a:rPr>
              <a:t>=</a:t>
            </a:r>
            <a:r>
              <a:rPr sz="1059" i="1" spc="-9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0,</a:t>
            </a:r>
            <a:r>
              <a:rPr sz="1059" spc="-13" dirty="0">
                <a:latin typeface="Times New Roman"/>
                <a:cs typeface="Times New Roman"/>
              </a:rPr>
              <a:t> </a:t>
            </a:r>
            <a:r>
              <a:rPr sz="1059" i="1" dirty="0">
                <a:latin typeface="Times New Roman"/>
                <a:cs typeface="Times New Roman"/>
              </a:rPr>
              <a:t>c</a:t>
            </a:r>
            <a:r>
              <a:rPr sz="1059" i="1" spc="-13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=</a:t>
            </a:r>
            <a:r>
              <a:rPr sz="1059" spc="-9" dirty="0">
                <a:latin typeface="Times New Roman"/>
                <a:cs typeface="Times New Roman"/>
              </a:rPr>
              <a:t> </a:t>
            </a:r>
            <a:r>
              <a:rPr sz="1059" spc="-22" dirty="0">
                <a:latin typeface="Times New Roman"/>
                <a:cs typeface="Times New Roman"/>
              </a:rPr>
              <a:t>0)</a:t>
            </a:r>
            <a:endParaRPr sz="1059">
              <a:latin typeface="Times New Roman"/>
              <a:cs typeface="Times New Roman"/>
            </a:endParaRPr>
          </a:p>
          <a:p>
            <a:pPr marL="410157" marR="75083">
              <a:lnSpc>
                <a:spcPct val="119600"/>
              </a:lnSpc>
              <a:spcBef>
                <a:spcPts val="9"/>
              </a:spcBef>
            </a:pPr>
            <a:r>
              <a:rPr sz="1059" spc="-9" dirty="0">
                <a:latin typeface="Times New Roman"/>
                <a:cs typeface="Times New Roman"/>
              </a:rPr>
              <a:t>Non-</a:t>
            </a:r>
            <a:r>
              <a:rPr sz="1059" dirty="0">
                <a:latin typeface="Times New Roman"/>
                <a:cs typeface="Times New Roman"/>
              </a:rPr>
              <a:t>zero</a:t>
            </a:r>
            <a:r>
              <a:rPr sz="1059" spc="-13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component</a:t>
            </a:r>
            <a:r>
              <a:rPr sz="1059" spc="-9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(</a:t>
            </a:r>
            <a:r>
              <a:rPr sz="1059" i="1" dirty="0">
                <a:latin typeface="Times New Roman"/>
                <a:cs typeface="Times New Roman"/>
              </a:rPr>
              <a:t>s</a:t>
            </a:r>
            <a:r>
              <a:rPr sz="1059" i="1" spc="-9" dirty="0">
                <a:latin typeface="Times New Roman"/>
                <a:cs typeface="Times New Roman"/>
              </a:rPr>
              <a:t> </a:t>
            </a:r>
            <a:r>
              <a:rPr sz="1059" i="1" dirty="0">
                <a:latin typeface="Times New Roman"/>
                <a:cs typeface="Times New Roman"/>
              </a:rPr>
              <a:t>≠</a:t>
            </a:r>
            <a:r>
              <a:rPr sz="1059" i="1" spc="-13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0,</a:t>
            </a:r>
            <a:r>
              <a:rPr sz="1059" spc="-9" dirty="0">
                <a:latin typeface="Times New Roman"/>
                <a:cs typeface="Times New Roman"/>
              </a:rPr>
              <a:t> </a:t>
            </a:r>
            <a:r>
              <a:rPr sz="1059" i="1" dirty="0">
                <a:latin typeface="Times New Roman"/>
                <a:cs typeface="Times New Roman"/>
              </a:rPr>
              <a:t>c</a:t>
            </a:r>
            <a:r>
              <a:rPr sz="1059" i="1" spc="-9" dirty="0">
                <a:latin typeface="Times New Roman"/>
                <a:cs typeface="Times New Roman"/>
              </a:rPr>
              <a:t> </a:t>
            </a:r>
            <a:r>
              <a:rPr sz="1059" i="1" dirty="0">
                <a:latin typeface="Times New Roman"/>
                <a:cs typeface="Times New Roman"/>
              </a:rPr>
              <a:t>≠</a:t>
            </a:r>
            <a:r>
              <a:rPr sz="1059" i="1" spc="-13" dirty="0">
                <a:latin typeface="Times New Roman"/>
                <a:cs typeface="Times New Roman"/>
              </a:rPr>
              <a:t> </a:t>
            </a:r>
            <a:r>
              <a:rPr sz="1059" spc="-22" dirty="0">
                <a:latin typeface="Times New Roman"/>
                <a:cs typeface="Times New Roman"/>
              </a:rPr>
              <a:t>0) </a:t>
            </a:r>
            <a:r>
              <a:rPr sz="1059" dirty="0">
                <a:latin typeface="Times New Roman"/>
                <a:cs typeface="Times New Roman"/>
              </a:rPr>
              <a:t>Equal</a:t>
            </a:r>
            <a:r>
              <a:rPr sz="1059" spc="-26" dirty="0">
                <a:latin typeface="Times New Roman"/>
                <a:cs typeface="Times New Roman"/>
              </a:rPr>
              <a:t> </a:t>
            </a:r>
            <a:r>
              <a:rPr sz="1059" spc="-9" dirty="0">
                <a:latin typeface="Times New Roman"/>
                <a:cs typeface="Times New Roman"/>
              </a:rPr>
              <a:t>components</a:t>
            </a:r>
            <a:endParaRPr sz="1059">
              <a:latin typeface="Times New Roman"/>
              <a:cs typeface="Times New Roman"/>
            </a:endParaRPr>
          </a:p>
          <a:p>
            <a:pPr marL="410157">
              <a:spcBef>
                <a:spcPts val="251"/>
              </a:spcBef>
            </a:pPr>
            <a:r>
              <a:rPr sz="1059" dirty="0">
                <a:latin typeface="Times New Roman"/>
                <a:cs typeface="Times New Roman"/>
              </a:rPr>
              <a:t>Numerically</a:t>
            </a:r>
            <a:r>
              <a:rPr sz="1059" spc="-31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equal</a:t>
            </a:r>
            <a:r>
              <a:rPr sz="1059" spc="-26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but</a:t>
            </a:r>
            <a:r>
              <a:rPr sz="1059" spc="-31" dirty="0">
                <a:latin typeface="Times New Roman"/>
                <a:cs typeface="Times New Roman"/>
              </a:rPr>
              <a:t> </a:t>
            </a:r>
            <a:r>
              <a:rPr sz="1059" spc="-9" dirty="0">
                <a:latin typeface="Times New Roman"/>
                <a:cs typeface="Times New Roman"/>
              </a:rPr>
              <a:t>opposite</a:t>
            </a:r>
            <a:endParaRPr sz="1059">
              <a:latin typeface="Times New Roman"/>
              <a:cs typeface="Times New Roman"/>
            </a:endParaRPr>
          </a:p>
          <a:p>
            <a:pPr marL="410157">
              <a:spcBef>
                <a:spcPts val="251"/>
              </a:spcBef>
            </a:pPr>
            <a:r>
              <a:rPr sz="1059" dirty="0">
                <a:latin typeface="Wingdings"/>
                <a:cs typeface="Wingdings"/>
              </a:rPr>
              <a:t></a:t>
            </a:r>
            <a:r>
              <a:rPr sz="1059" spc="-13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=</a:t>
            </a:r>
            <a:r>
              <a:rPr sz="1059" spc="-9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2</a:t>
            </a:r>
            <a:r>
              <a:rPr sz="1059" dirty="0">
                <a:latin typeface="Wingdings 2"/>
                <a:cs typeface="Wingdings 2"/>
              </a:rPr>
              <a:t></a:t>
            </a:r>
            <a:r>
              <a:rPr sz="1059" spc="-9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for</a:t>
            </a:r>
            <a:r>
              <a:rPr sz="1059" spc="-13" dirty="0">
                <a:latin typeface="Times New Roman"/>
                <a:cs typeface="Times New Roman"/>
              </a:rPr>
              <a:t> </a:t>
            </a:r>
            <a:r>
              <a:rPr sz="1059" i="1" dirty="0">
                <a:latin typeface="Times New Roman"/>
                <a:cs typeface="Times New Roman"/>
              </a:rPr>
              <a:t>s</a:t>
            </a:r>
            <a:r>
              <a:rPr sz="1059" dirty="0">
                <a:latin typeface="Times New Roman"/>
                <a:cs typeface="Times New Roman"/>
              </a:rPr>
              <a:t>;</a:t>
            </a:r>
            <a:r>
              <a:rPr sz="1059" spc="-9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Wingdings"/>
                <a:cs typeface="Wingdings"/>
              </a:rPr>
              <a:t></a:t>
            </a:r>
            <a:r>
              <a:rPr sz="1059" spc="-13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=</a:t>
            </a:r>
            <a:r>
              <a:rPr sz="1059" spc="-9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Wingdings 2"/>
                <a:cs typeface="Wingdings 2"/>
              </a:rPr>
              <a:t></a:t>
            </a:r>
            <a:r>
              <a:rPr sz="1059" dirty="0">
                <a:latin typeface="Times New Roman"/>
                <a:cs typeface="Times New Roman"/>
              </a:rPr>
              <a:t>/2</a:t>
            </a:r>
            <a:r>
              <a:rPr sz="1059" spc="-4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for</a:t>
            </a:r>
            <a:r>
              <a:rPr sz="1059" spc="-13" dirty="0">
                <a:latin typeface="Times New Roman"/>
                <a:cs typeface="Times New Roman"/>
              </a:rPr>
              <a:t> </a:t>
            </a:r>
            <a:r>
              <a:rPr sz="1059" i="1" spc="-44" dirty="0">
                <a:latin typeface="Times New Roman"/>
                <a:cs typeface="Times New Roman"/>
              </a:rPr>
              <a:t>c</a:t>
            </a:r>
            <a:endParaRPr sz="1059">
              <a:latin typeface="Times New Roman"/>
              <a:cs typeface="Times New Roman"/>
            </a:endParaRPr>
          </a:p>
          <a:p>
            <a:pPr marL="409596">
              <a:spcBef>
                <a:spcPts val="251"/>
              </a:spcBef>
            </a:pPr>
            <a:r>
              <a:rPr sz="1059" dirty="0">
                <a:latin typeface="Wingdings 2"/>
                <a:cs typeface="Wingdings 2"/>
              </a:rPr>
              <a:t></a:t>
            </a:r>
            <a:r>
              <a:rPr sz="1059" dirty="0">
                <a:latin typeface="Times New Roman"/>
                <a:cs typeface="Times New Roman"/>
              </a:rPr>
              <a:t>=2(</a:t>
            </a:r>
            <a:r>
              <a:rPr sz="1059" i="1" dirty="0">
                <a:latin typeface="Times New Roman"/>
                <a:cs typeface="Times New Roman"/>
              </a:rPr>
              <a:t>s</a:t>
            </a:r>
            <a:r>
              <a:rPr sz="1059" baseline="-20833" dirty="0">
                <a:latin typeface="Times New Roman"/>
                <a:cs typeface="Times New Roman"/>
              </a:rPr>
              <a:t>11</a:t>
            </a:r>
            <a:r>
              <a:rPr sz="1059" spc="-13" baseline="-20833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–</a:t>
            </a:r>
            <a:r>
              <a:rPr sz="1059" spc="-18" dirty="0">
                <a:latin typeface="Times New Roman"/>
                <a:cs typeface="Times New Roman"/>
              </a:rPr>
              <a:t> </a:t>
            </a:r>
            <a:r>
              <a:rPr sz="1059" i="1" dirty="0">
                <a:latin typeface="Times New Roman"/>
                <a:cs typeface="Times New Roman"/>
              </a:rPr>
              <a:t>s</a:t>
            </a:r>
            <a:r>
              <a:rPr sz="1059" baseline="-20833" dirty="0">
                <a:latin typeface="Times New Roman"/>
                <a:cs typeface="Times New Roman"/>
              </a:rPr>
              <a:t>22</a:t>
            </a:r>
            <a:r>
              <a:rPr sz="1059" dirty="0">
                <a:latin typeface="Times New Roman"/>
                <a:cs typeface="Times New Roman"/>
              </a:rPr>
              <a:t>)</a:t>
            </a:r>
            <a:r>
              <a:rPr sz="1059" spc="-13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or</a:t>
            </a:r>
            <a:r>
              <a:rPr sz="1059" spc="-9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(</a:t>
            </a:r>
            <a:r>
              <a:rPr sz="1059" i="1" dirty="0">
                <a:latin typeface="Times New Roman"/>
                <a:cs typeface="Times New Roman"/>
              </a:rPr>
              <a:t>c</a:t>
            </a:r>
            <a:r>
              <a:rPr sz="1059" baseline="-20833" dirty="0">
                <a:latin typeface="Times New Roman"/>
                <a:cs typeface="Times New Roman"/>
              </a:rPr>
              <a:t>11</a:t>
            </a:r>
            <a:r>
              <a:rPr sz="1059" spc="112" baseline="-20833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–</a:t>
            </a:r>
            <a:r>
              <a:rPr sz="1059" spc="-9" dirty="0">
                <a:latin typeface="Times New Roman"/>
                <a:cs typeface="Times New Roman"/>
              </a:rPr>
              <a:t> </a:t>
            </a:r>
            <a:r>
              <a:rPr sz="1059" i="1" spc="-9" dirty="0">
                <a:latin typeface="Times New Roman"/>
                <a:cs typeface="Times New Roman"/>
              </a:rPr>
              <a:t>c</a:t>
            </a:r>
            <a:r>
              <a:rPr sz="1059" spc="-13" baseline="-20833" dirty="0">
                <a:latin typeface="Times New Roman"/>
                <a:cs typeface="Times New Roman"/>
              </a:rPr>
              <a:t>22</a:t>
            </a:r>
            <a:r>
              <a:rPr sz="1059" spc="-9" dirty="0">
                <a:latin typeface="Times New Roman"/>
                <a:cs typeface="Times New Roman"/>
              </a:rPr>
              <a:t>)/2</a:t>
            </a:r>
            <a:endParaRPr sz="1059">
              <a:latin typeface="Times New Roman"/>
              <a:cs typeface="Times New Roman"/>
            </a:endParaRPr>
          </a:p>
        </p:txBody>
      </p:sp>
      <p:pic>
        <p:nvPicPr>
          <p:cNvPr id="513" name="object 5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8680" y="3459760"/>
            <a:ext cx="210110" cy="76984"/>
          </a:xfrm>
          <a:prstGeom prst="rect">
            <a:avLst/>
          </a:prstGeom>
        </p:spPr>
      </p:pic>
      <p:grpSp>
        <p:nvGrpSpPr>
          <p:cNvPr id="514" name="object 514"/>
          <p:cNvGrpSpPr/>
          <p:nvPr/>
        </p:nvGrpSpPr>
        <p:grpSpPr>
          <a:xfrm>
            <a:off x="6340793" y="3094000"/>
            <a:ext cx="25213" cy="25213"/>
            <a:chOff x="7033831" y="3506533"/>
            <a:chExt cx="28575" cy="28575"/>
          </a:xfrm>
        </p:grpSpPr>
        <p:sp>
          <p:nvSpPr>
            <p:cNvPr id="515" name="object 515"/>
            <p:cNvSpPr/>
            <p:nvPr/>
          </p:nvSpPr>
          <p:spPr>
            <a:xfrm>
              <a:off x="7038593" y="351129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9049" y="15240"/>
                  </a:moveTo>
                  <a:lnTo>
                    <a:pt x="19049" y="4571"/>
                  </a:lnTo>
                  <a:lnTo>
                    <a:pt x="15239" y="0"/>
                  </a:lnTo>
                  <a:lnTo>
                    <a:pt x="4571" y="0"/>
                  </a:lnTo>
                  <a:lnTo>
                    <a:pt x="0" y="4571"/>
                  </a:lnTo>
                  <a:lnTo>
                    <a:pt x="0" y="15240"/>
                  </a:lnTo>
                  <a:lnTo>
                    <a:pt x="4571" y="19050"/>
                  </a:lnTo>
                  <a:lnTo>
                    <a:pt x="9905" y="19050"/>
                  </a:lnTo>
                  <a:lnTo>
                    <a:pt x="15239" y="19050"/>
                  </a:lnTo>
                  <a:lnTo>
                    <a:pt x="19049" y="15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16" name="object 516"/>
            <p:cNvSpPr/>
            <p:nvPr/>
          </p:nvSpPr>
          <p:spPr>
            <a:xfrm>
              <a:off x="7038593" y="351129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9905" y="19050"/>
                  </a:moveTo>
                  <a:lnTo>
                    <a:pt x="4571" y="19050"/>
                  </a:lnTo>
                  <a:lnTo>
                    <a:pt x="0" y="15240"/>
                  </a:lnTo>
                  <a:lnTo>
                    <a:pt x="0" y="9906"/>
                  </a:lnTo>
                  <a:lnTo>
                    <a:pt x="0" y="4571"/>
                  </a:lnTo>
                  <a:lnTo>
                    <a:pt x="4571" y="0"/>
                  </a:lnTo>
                  <a:lnTo>
                    <a:pt x="9905" y="0"/>
                  </a:lnTo>
                  <a:lnTo>
                    <a:pt x="15239" y="0"/>
                  </a:lnTo>
                  <a:lnTo>
                    <a:pt x="19049" y="4571"/>
                  </a:lnTo>
                  <a:lnTo>
                    <a:pt x="19049" y="9906"/>
                  </a:lnTo>
                  <a:lnTo>
                    <a:pt x="19049" y="15240"/>
                  </a:lnTo>
                  <a:lnTo>
                    <a:pt x="15239" y="19050"/>
                  </a:lnTo>
                  <a:lnTo>
                    <a:pt x="9905" y="190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517" name="object 5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15915" y="3266795"/>
            <a:ext cx="75640" cy="75640"/>
          </a:xfrm>
          <a:prstGeom prst="rect">
            <a:avLst/>
          </a:prstGeom>
        </p:spPr>
      </p:pic>
      <p:pic>
        <p:nvPicPr>
          <p:cNvPr id="518" name="object 5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8680" y="3653398"/>
            <a:ext cx="210110" cy="75640"/>
          </a:xfrm>
          <a:prstGeom prst="rect">
            <a:avLst/>
          </a:prstGeom>
        </p:spPr>
      </p:pic>
      <p:pic>
        <p:nvPicPr>
          <p:cNvPr id="519" name="object 5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48680" y="3838295"/>
            <a:ext cx="210110" cy="75640"/>
          </a:xfrm>
          <a:prstGeom prst="rect">
            <a:avLst/>
          </a:prstGeom>
        </p:spPr>
      </p:pic>
      <p:grpSp>
        <p:nvGrpSpPr>
          <p:cNvPr id="520" name="object 520"/>
          <p:cNvGrpSpPr/>
          <p:nvPr/>
        </p:nvGrpSpPr>
        <p:grpSpPr>
          <a:xfrm>
            <a:off x="6307511" y="4018821"/>
            <a:ext cx="92449" cy="92449"/>
            <a:chOff x="6996112" y="4554664"/>
            <a:chExt cx="104775" cy="104775"/>
          </a:xfrm>
        </p:grpSpPr>
        <p:sp>
          <p:nvSpPr>
            <p:cNvPr id="521" name="object 521"/>
            <p:cNvSpPr/>
            <p:nvPr/>
          </p:nvSpPr>
          <p:spPr>
            <a:xfrm>
              <a:off x="7010400" y="456895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76200" y="762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010400" y="456895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76200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23" name="object 523"/>
          <p:cNvSpPr txBox="1"/>
          <p:nvPr/>
        </p:nvSpPr>
        <p:spPr>
          <a:xfrm>
            <a:off x="6347236" y="5117502"/>
            <a:ext cx="2014257" cy="8805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 algn="ctr">
              <a:spcBef>
                <a:spcPts val="88"/>
              </a:spcBef>
            </a:pPr>
            <a:r>
              <a:rPr sz="1412" i="1" dirty="0">
                <a:latin typeface="Times New Roman"/>
                <a:cs typeface="Times New Roman"/>
              </a:rPr>
              <a:t>Figure</a:t>
            </a:r>
            <a:r>
              <a:rPr sz="1412" i="1" spc="-35" dirty="0">
                <a:latin typeface="Times New Roman"/>
                <a:cs typeface="Times New Roman"/>
              </a:rPr>
              <a:t> </a:t>
            </a:r>
            <a:r>
              <a:rPr sz="1412" i="1" dirty="0">
                <a:latin typeface="Times New Roman"/>
                <a:cs typeface="Times New Roman"/>
              </a:rPr>
              <a:t>adapted</a:t>
            </a:r>
            <a:r>
              <a:rPr sz="1412" i="1" spc="-31" dirty="0">
                <a:latin typeface="Times New Roman"/>
                <a:cs typeface="Times New Roman"/>
              </a:rPr>
              <a:t> </a:t>
            </a:r>
            <a:r>
              <a:rPr sz="1412" i="1" dirty="0">
                <a:latin typeface="Times New Roman"/>
                <a:cs typeface="Times New Roman"/>
              </a:rPr>
              <a:t>from</a:t>
            </a:r>
            <a:r>
              <a:rPr sz="1412" i="1" spc="-35" dirty="0">
                <a:latin typeface="Times New Roman"/>
                <a:cs typeface="Times New Roman"/>
              </a:rPr>
              <a:t> </a:t>
            </a:r>
            <a:r>
              <a:rPr sz="1412" i="1" spc="-18" dirty="0">
                <a:latin typeface="Times New Roman"/>
                <a:cs typeface="Times New Roman"/>
              </a:rPr>
              <a:t>J.F. </a:t>
            </a:r>
            <a:r>
              <a:rPr sz="1412" i="1" dirty="0">
                <a:latin typeface="Times New Roman"/>
                <a:cs typeface="Times New Roman"/>
              </a:rPr>
              <a:t>Nye,</a:t>
            </a:r>
            <a:r>
              <a:rPr sz="1412" i="1" spc="-40" dirty="0">
                <a:latin typeface="Times New Roman"/>
                <a:cs typeface="Times New Roman"/>
              </a:rPr>
              <a:t> </a:t>
            </a:r>
            <a:r>
              <a:rPr sz="1412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Physical</a:t>
            </a:r>
            <a:r>
              <a:rPr sz="1412" i="1" u="sng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12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Properties</a:t>
            </a:r>
            <a:r>
              <a:rPr sz="1412" i="1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12" i="1" u="sng" spc="-2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1412" i="1" spc="-22" dirty="0">
                <a:latin typeface="Times New Roman"/>
                <a:cs typeface="Times New Roman"/>
              </a:rPr>
              <a:t> </a:t>
            </a:r>
            <a:r>
              <a:rPr sz="1412" i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Crystals</a:t>
            </a:r>
            <a:r>
              <a:rPr sz="1412" i="1" dirty="0">
                <a:latin typeface="Times New Roman"/>
                <a:cs typeface="Times New Roman"/>
              </a:rPr>
              <a:t>,</a:t>
            </a:r>
            <a:r>
              <a:rPr sz="1412" i="1" spc="-31" dirty="0">
                <a:latin typeface="Times New Roman"/>
                <a:cs typeface="Times New Roman"/>
              </a:rPr>
              <a:t> </a:t>
            </a:r>
            <a:r>
              <a:rPr sz="1412" i="1" dirty="0">
                <a:latin typeface="Times New Roman"/>
                <a:cs typeface="Times New Roman"/>
              </a:rPr>
              <a:t>Oxford</a:t>
            </a:r>
            <a:r>
              <a:rPr sz="1412" i="1" spc="-26" dirty="0">
                <a:latin typeface="Times New Roman"/>
                <a:cs typeface="Times New Roman"/>
              </a:rPr>
              <a:t> </a:t>
            </a:r>
            <a:r>
              <a:rPr sz="1412" i="1" spc="-9" dirty="0">
                <a:latin typeface="Times New Roman"/>
                <a:cs typeface="Times New Roman"/>
              </a:rPr>
              <a:t>University </a:t>
            </a:r>
            <a:r>
              <a:rPr sz="1412" i="1" dirty="0">
                <a:latin typeface="Times New Roman"/>
                <a:cs typeface="Times New Roman"/>
              </a:rPr>
              <a:t>Press</a:t>
            </a:r>
            <a:r>
              <a:rPr sz="1412" i="1" spc="-26" dirty="0">
                <a:latin typeface="Times New Roman"/>
                <a:cs typeface="Times New Roman"/>
              </a:rPr>
              <a:t> </a:t>
            </a:r>
            <a:r>
              <a:rPr sz="1412" i="1" dirty="0">
                <a:latin typeface="Times New Roman"/>
                <a:cs typeface="Times New Roman"/>
              </a:rPr>
              <a:t>(1985),</a:t>
            </a:r>
            <a:r>
              <a:rPr sz="1412" i="1" spc="-22" dirty="0">
                <a:latin typeface="Times New Roman"/>
                <a:cs typeface="Times New Roman"/>
              </a:rPr>
              <a:t> </a:t>
            </a:r>
            <a:r>
              <a:rPr sz="1412" i="1" dirty="0">
                <a:latin typeface="Times New Roman"/>
                <a:cs typeface="Times New Roman"/>
              </a:rPr>
              <a:t>p.</a:t>
            </a:r>
            <a:r>
              <a:rPr sz="1412" i="1" spc="-26" dirty="0">
                <a:latin typeface="Times New Roman"/>
                <a:cs typeface="Times New Roman"/>
              </a:rPr>
              <a:t> </a:t>
            </a:r>
            <a:r>
              <a:rPr sz="1412" i="1" dirty="0">
                <a:latin typeface="Times New Roman"/>
                <a:cs typeface="Times New Roman"/>
              </a:rPr>
              <a:t>140-</a:t>
            </a:r>
            <a:r>
              <a:rPr sz="1412" i="1" spc="-18" dirty="0">
                <a:latin typeface="Times New Roman"/>
                <a:cs typeface="Times New Roman"/>
              </a:rPr>
              <a:t>141.</a:t>
            </a:r>
            <a:endParaRPr sz="1412">
              <a:latin typeface="Times New Roman"/>
              <a:cs typeface="Times New Roman"/>
            </a:endParaRPr>
          </a:p>
        </p:txBody>
      </p:sp>
      <p:grpSp>
        <p:nvGrpSpPr>
          <p:cNvPr id="524" name="object 524"/>
          <p:cNvGrpSpPr/>
          <p:nvPr/>
        </p:nvGrpSpPr>
        <p:grpSpPr>
          <a:xfrm>
            <a:off x="8069959" y="1056143"/>
            <a:ext cx="515471" cy="490818"/>
            <a:chOff x="8869489" y="452437"/>
            <a:chExt cx="584200" cy="556260"/>
          </a:xfrm>
        </p:grpSpPr>
        <p:sp>
          <p:nvSpPr>
            <p:cNvPr id="525" name="object 525"/>
            <p:cNvSpPr/>
            <p:nvPr/>
          </p:nvSpPr>
          <p:spPr>
            <a:xfrm>
              <a:off x="8874252" y="457200"/>
              <a:ext cx="574675" cy="546735"/>
            </a:xfrm>
            <a:custGeom>
              <a:avLst/>
              <a:gdLst/>
              <a:ahLst/>
              <a:cxnLst/>
              <a:rect l="l" t="t" r="r" b="b"/>
              <a:pathLst>
                <a:path w="574675" h="546735">
                  <a:moveTo>
                    <a:pt x="574548" y="208788"/>
                  </a:moveTo>
                  <a:lnTo>
                    <a:pt x="354330" y="208788"/>
                  </a:lnTo>
                  <a:lnTo>
                    <a:pt x="287274" y="0"/>
                  </a:lnTo>
                  <a:lnTo>
                    <a:pt x="220218" y="208788"/>
                  </a:lnTo>
                  <a:lnTo>
                    <a:pt x="0" y="208788"/>
                  </a:lnTo>
                  <a:lnTo>
                    <a:pt x="178308" y="339090"/>
                  </a:lnTo>
                  <a:lnTo>
                    <a:pt x="111252" y="546354"/>
                  </a:lnTo>
                  <a:lnTo>
                    <a:pt x="287274" y="419100"/>
                  </a:lnTo>
                  <a:lnTo>
                    <a:pt x="462534" y="546354"/>
                  </a:lnTo>
                  <a:lnTo>
                    <a:pt x="395478" y="339090"/>
                  </a:lnTo>
                  <a:lnTo>
                    <a:pt x="574548" y="20878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26" name="object 526"/>
            <p:cNvSpPr/>
            <p:nvPr/>
          </p:nvSpPr>
          <p:spPr>
            <a:xfrm>
              <a:off x="8874252" y="457200"/>
              <a:ext cx="574675" cy="546735"/>
            </a:xfrm>
            <a:custGeom>
              <a:avLst/>
              <a:gdLst/>
              <a:ahLst/>
              <a:cxnLst/>
              <a:rect l="l" t="t" r="r" b="b"/>
              <a:pathLst>
                <a:path w="574675" h="546735">
                  <a:moveTo>
                    <a:pt x="287274" y="0"/>
                  </a:moveTo>
                  <a:lnTo>
                    <a:pt x="220218" y="208788"/>
                  </a:lnTo>
                  <a:lnTo>
                    <a:pt x="0" y="208788"/>
                  </a:lnTo>
                  <a:lnTo>
                    <a:pt x="178308" y="339090"/>
                  </a:lnTo>
                  <a:lnTo>
                    <a:pt x="111252" y="546354"/>
                  </a:lnTo>
                  <a:lnTo>
                    <a:pt x="287274" y="419100"/>
                  </a:lnTo>
                  <a:lnTo>
                    <a:pt x="462534" y="546354"/>
                  </a:lnTo>
                  <a:lnTo>
                    <a:pt x="395478" y="339090"/>
                  </a:lnTo>
                  <a:lnTo>
                    <a:pt x="574548" y="208788"/>
                  </a:lnTo>
                  <a:lnTo>
                    <a:pt x="354330" y="208788"/>
                  </a:lnTo>
                  <a:lnTo>
                    <a:pt x="287274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528" name="图片 527" descr="图示, 日历&#10;&#10;描述已自动生成">
            <a:extLst>
              <a:ext uri="{FF2B5EF4-FFF2-40B4-BE49-F238E27FC236}">
                <a16:creationId xmlns:a16="http://schemas.microsoft.com/office/drawing/2014/main" id="{DB4C4864-66AD-4742-8152-CE10B0B56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5" y="1197085"/>
            <a:ext cx="5042938" cy="515682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840582" y="180586"/>
            <a:ext cx="8111941" cy="50375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Cubic Symmetry and Elastic Constants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4208" y="3296097"/>
            <a:ext cx="7059706" cy="771184"/>
          </a:xfrm>
          <a:prstGeom prst="rect">
            <a:avLst/>
          </a:prstGeom>
        </p:spPr>
        <p:txBody>
          <a:bodyPr vert="horz" wrap="square" lIns="0" tIns="37540" rIns="0" bIns="0" rtlCol="0">
            <a:spAutoFit/>
          </a:bodyPr>
          <a:lstStyle/>
          <a:p>
            <a:pPr marL="313221" marR="4483" indent="-302575">
              <a:lnSpc>
                <a:spcPct val="90100"/>
              </a:lnSpc>
              <a:spcBef>
                <a:spcPts val="296"/>
              </a:spcBef>
              <a:buChar char="•"/>
              <a:tabLst>
                <a:tab pos="313221" algn="l"/>
                <a:tab pos="1035479" algn="l"/>
                <a:tab pos="2119145" algn="l"/>
                <a:tab pos="4236610" algn="l"/>
              </a:tabLst>
            </a:pPr>
            <a:r>
              <a:rPr sz="1765" spc="-9" dirty="0">
                <a:latin typeface="Arial"/>
                <a:cs typeface="Arial"/>
              </a:rPr>
              <a:t>Application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of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stress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along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[100]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direction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evokes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certain </a:t>
            </a:r>
            <a:r>
              <a:rPr sz="1765" dirty="0">
                <a:latin typeface="Arial"/>
                <a:cs typeface="Arial"/>
              </a:rPr>
              <a:t>elastic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response.</a:t>
            </a:r>
            <a:r>
              <a:rPr sz="1765" dirty="0">
                <a:latin typeface="Arial"/>
                <a:cs typeface="Arial"/>
              </a:rPr>
              <a:t>	Stresses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applied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along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[010]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or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[001]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axes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spc="-18" dirty="0">
                <a:latin typeface="Arial"/>
                <a:cs typeface="Arial"/>
              </a:rPr>
              <a:t>will </a:t>
            </a:r>
            <a:r>
              <a:rPr sz="1765" spc="-9" dirty="0">
                <a:latin typeface="Arial"/>
                <a:cs typeface="Arial"/>
              </a:rPr>
              <a:t>evoke</a:t>
            </a:r>
            <a:r>
              <a:rPr sz="1765" dirty="0">
                <a:latin typeface="Arial"/>
                <a:cs typeface="Arial"/>
              </a:rPr>
              <a:t>	an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equivalent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elastic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response.</a:t>
            </a:r>
            <a:r>
              <a:rPr sz="1765" dirty="0">
                <a:latin typeface="Arial"/>
                <a:cs typeface="Arial"/>
              </a:rPr>
              <a:t>	</a:t>
            </a:r>
            <a:r>
              <a:rPr sz="1765" spc="-9" dirty="0">
                <a:latin typeface="Arial"/>
                <a:cs typeface="Arial"/>
              </a:rPr>
              <a:t>Thus:</a:t>
            </a:r>
            <a:endParaRPr sz="176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7620" y="4074682"/>
            <a:ext cx="13503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endParaRPr sz="1588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2651" y="4146394"/>
            <a:ext cx="140970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baseline="15432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59" dirty="0">
                <a:solidFill>
                  <a:srgbClr val="FF0000"/>
                </a:solidFill>
                <a:latin typeface="Arial"/>
                <a:cs typeface="Arial"/>
              </a:rPr>
              <a:t>11</a:t>
            </a:r>
            <a:r>
              <a:rPr sz="1059" spc="13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82" baseline="15432" dirty="0">
                <a:latin typeface="Arial"/>
                <a:cs typeface="Arial"/>
              </a:rPr>
              <a:t>=</a:t>
            </a:r>
            <a:r>
              <a:rPr sz="2382" spc="-13" baseline="15432" dirty="0">
                <a:latin typeface="Arial"/>
                <a:cs typeface="Arial"/>
              </a:rPr>
              <a:t> </a:t>
            </a:r>
            <a:r>
              <a:rPr sz="2382" i="1" baseline="15432" dirty="0">
                <a:latin typeface="Arial"/>
                <a:cs typeface="Arial"/>
              </a:rPr>
              <a:t>C</a:t>
            </a:r>
            <a:r>
              <a:rPr sz="1059" dirty="0">
                <a:latin typeface="Arial"/>
                <a:cs typeface="Arial"/>
              </a:rPr>
              <a:t>22</a:t>
            </a:r>
            <a:r>
              <a:rPr sz="1059" spc="132" dirty="0">
                <a:latin typeface="Arial"/>
                <a:cs typeface="Arial"/>
              </a:rPr>
              <a:t> </a:t>
            </a:r>
            <a:r>
              <a:rPr sz="2382" baseline="15432" dirty="0">
                <a:latin typeface="Arial"/>
                <a:cs typeface="Arial"/>
              </a:rPr>
              <a:t>=</a:t>
            </a:r>
            <a:r>
              <a:rPr sz="2382" spc="-13" baseline="15432" dirty="0">
                <a:latin typeface="Arial"/>
                <a:cs typeface="Arial"/>
              </a:rPr>
              <a:t> </a:t>
            </a:r>
            <a:r>
              <a:rPr sz="2382" i="1" spc="-33" baseline="15432" dirty="0">
                <a:latin typeface="Arial"/>
                <a:cs typeface="Arial"/>
              </a:rPr>
              <a:t>C</a:t>
            </a:r>
            <a:r>
              <a:rPr sz="1059" spc="-22" dirty="0">
                <a:latin typeface="Arial"/>
                <a:cs typeface="Arial"/>
              </a:rPr>
              <a:t>33</a:t>
            </a:r>
            <a:endParaRPr sz="1059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4208" y="4521797"/>
            <a:ext cx="6753225" cy="529180"/>
          </a:xfrm>
          <a:prstGeom prst="rect">
            <a:avLst/>
          </a:prstGeom>
        </p:spPr>
        <p:txBody>
          <a:bodyPr vert="horz" wrap="square" lIns="0" tIns="41462" rIns="0" bIns="0" rtlCol="0">
            <a:spAutoFit/>
          </a:bodyPr>
          <a:lstStyle/>
          <a:p>
            <a:pPr marL="313781" marR="4483" indent="-303135">
              <a:lnSpc>
                <a:spcPts val="1906"/>
              </a:lnSpc>
              <a:spcBef>
                <a:spcPts val="326"/>
              </a:spcBef>
              <a:buChar char="•"/>
              <a:tabLst>
                <a:tab pos="313781" algn="l"/>
              </a:tabLst>
            </a:pPr>
            <a:r>
              <a:rPr sz="1765" dirty="0">
                <a:latin typeface="Arial"/>
                <a:cs typeface="Arial"/>
              </a:rPr>
              <a:t>Similarly,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applied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shear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stresses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will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evoke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equivalent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responses </a:t>
            </a:r>
            <a:r>
              <a:rPr sz="1765" dirty="0">
                <a:latin typeface="Arial"/>
                <a:cs typeface="Arial"/>
              </a:rPr>
              <a:t>along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following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axes:</a:t>
            </a:r>
            <a:endParaRPr sz="1765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7620" y="5057662"/>
            <a:ext cx="13503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4" dirty="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endParaRPr sz="1588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2651" y="5124447"/>
            <a:ext cx="286422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382" i="1" baseline="15432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59" dirty="0">
                <a:solidFill>
                  <a:srgbClr val="FF0000"/>
                </a:solidFill>
                <a:latin typeface="Arial"/>
                <a:cs typeface="Arial"/>
              </a:rPr>
              <a:t>44</a:t>
            </a:r>
            <a:r>
              <a:rPr sz="1059" spc="13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82" baseline="15432" dirty="0">
                <a:latin typeface="Arial"/>
                <a:cs typeface="Arial"/>
              </a:rPr>
              <a:t>=</a:t>
            </a:r>
            <a:r>
              <a:rPr sz="2382" spc="-13" baseline="15432" dirty="0">
                <a:latin typeface="Arial"/>
                <a:cs typeface="Arial"/>
              </a:rPr>
              <a:t> </a:t>
            </a:r>
            <a:r>
              <a:rPr sz="2382" i="1" baseline="15432" dirty="0">
                <a:latin typeface="Arial"/>
                <a:cs typeface="Arial"/>
              </a:rPr>
              <a:t>C</a:t>
            </a:r>
            <a:r>
              <a:rPr sz="1059" dirty="0">
                <a:latin typeface="Arial"/>
                <a:cs typeface="Arial"/>
              </a:rPr>
              <a:t>55</a:t>
            </a:r>
            <a:r>
              <a:rPr sz="1059" spc="137" dirty="0">
                <a:latin typeface="Arial"/>
                <a:cs typeface="Arial"/>
              </a:rPr>
              <a:t> </a:t>
            </a:r>
            <a:r>
              <a:rPr sz="2382" baseline="15432" dirty="0">
                <a:latin typeface="Arial"/>
                <a:cs typeface="Arial"/>
              </a:rPr>
              <a:t>=</a:t>
            </a:r>
            <a:r>
              <a:rPr sz="2382" spc="-19" baseline="15432" dirty="0">
                <a:latin typeface="Arial"/>
                <a:cs typeface="Arial"/>
              </a:rPr>
              <a:t> </a:t>
            </a:r>
            <a:r>
              <a:rPr sz="2382" i="1" baseline="15432" dirty="0">
                <a:latin typeface="Arial"/>
                <a:cs typeface="Arial"/>
              </a:rPr>
              <a:t>C</a:t>
            </a:r>
            <a:r>
              <a:rPr sz="1059" dirty="0">
                <a:latin typeface="Arial"/>
                <a:cs typeface="Arial"/>
              </a:rPr>
              <a:t>66</a:t>
            </a:r>
            <a:r>
              <a:rPr sz="2382" baseline="15432" dirty="0">
                <a:latin typeface="Arial"/>
                <a:cs typeface="Arial"/>
              </a:rPr>
              <a:t>;</a:t>
            </a:r>
            <a:r>
              <a:rPr sz="2382" spc="-13" baseline="15432" dirty="0">
                <a:latin typeface="Arial"/>
                <a:cs typeface="Arial"/>
              </a:rPr>
              <a:t> </a:t>
            </a:r>
            <a:r>
              <a:rPr sz="2382" i="1" baseline="15432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59" dirty="0">
                <a:solidFill>
                  <a:srgbClr val="FF0000"/>
                </a:solidFill>
                <a:latin typeface="Arial"/>
                <a:cs typeface="Arial"/>
              </a:rPr>
              <a:t>12</a:t>
            </a:r>
            <a:r>
              <a:rPr sz="1059" spc="13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82" baseline="15432" dirty="0">
                <a:latin typeface="Arial"/>
                <a:cs typeface="Arial"/>
              </a:rPr>
              <a:t>=</a:t>
            </a:r>
            <a:r>
              <a:rPr sz="2382" spc="-19" baseline="15432" dirty="0">
                <a:latin typeface="Arial"/>
                <a:cs typeface="Arial"/>
              </a:rPr>
              <a:t> </a:t>
            </a:r>
            <a:r>
              <a:rPr sz="2382" i="1" baseline="15432" dirty="0">
                <a:latin typeface="Arial"/>
                <a:cs typeface="Arial"/>
              </a:rPr>
              <a:t>C</a:t>
            </a:r>
            <a:r>
              <a:rPr sz="1059" dirty="0">
                <a:latin typeface="Arial"/>
                <a:cs typeface="Arial"/>
              </a:rPr>
              <a:t>13</a:t>
            </a:r>
            <a:r>
              <a:rPr sz="1059" spc="137" dirty="0">
                <a:latin typeface="Arial"/>
                <a:cs typeface="Arial"/>
              </a:rPr>
              <a:t> </a:t>
            </a:r>
            <a:r>
              <a:rPr sz="2382" baseline="15432" dirty="0">
                <a:latin typeface="Arial"/>
                <a:cs typeface="Arial"/>
              </a:rPr>
              <a:t>=</a:t>
            </a:r>
            <a:r>
              <a:rPr sz="2382" spc="-13" baseline="15432" dirty="0">
                <a:latin typeface="Arial"/>
                <a:cs typeface="Arial"/>
              </a:rPr>
              <a:t> </a:t>
            </a:r>
            <a:r>
              <a:rPr sz="2382" i="1" spc="-33" baseline="15432" dirty="0">
                <a:latin typeface="Arial"/>
                <a:cs typeface="Arial"/>
              </a:rPr>
              <a:t>C</a:t>
            </a:r>
            <a:r>
              <a:rPr sz="1059" spc="-22" dirty="0">
                <a:latin typeface="Arial"/>
                <a:cs typeface="Arial"/>
              </a:rPr>
              <a:t>23</a:t>
            </a:r>
            <a:endParaRPr sz="1059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4208" y="5800611"/>
            <a:ext cx="7217709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13221" indent="-302015">
              <a:spcBef>
                <a:spcPts val="84"/>
              </a:spcBef>
              <a:buChar char="•"/>
              <a:tabLst>
                <a:tab pos="313221" algn="l"/>
              </a:tabLst>
            </a:pPr>
            <a:r>
              <a:rPr sz="1765" dirty="0">
                <a:latin typeface="Arial"/>
                <a:cs typeface="Arial"/>
              </a:rPr>
              <a:t>The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number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of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independent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elastic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constants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for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cubic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material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is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3.</a:t>
            </a:r>
            <a:endParaRPr sz="1765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20397" y="1353446"/>
            <a:ext cx="2173941" cy="1693209"/>
            <a:chOff x="4970716" y="1533905"/>
            <a:chExt cx="2463800" cy="1918970"/>
          </a:xfrm>
        </p:grpSpPr>
        <p:sp>
          <p:nvSpPr>
            <p:cNvPr id="11" name="object 11"/>
            <p:cNvSpPr/>
            <p:nvPr/>
          </p:nvSpPr>
          <p:spPr>
            <a:xfrm>
              <a:off x="6204203" y="2980944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0" y="457200"/>
                  </a:moveTo>
                  <a:lnTo>
                    <a:pt x="685800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6204203" y="1761743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0" y="457200"/>
                  </a:moveTo>
                  <a:lnTo>
                    <a:pt x="685800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4985003" y="2980944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0" y="457200"/>
                  </a:moveTo>
                  <a:lnTo>
                    <a:pt x="685800" y="0"/>
                  </a:lnTo>
                </a:path>
              </a:pathLst>
            </a:custGeom>
            <a:ln w="28575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4985003" y="1761743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0" y="457200"/>
                  </a:moveTo>
                  <a:lnTo>
                    <a:pt x="685800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4985003" y="2218943"/>
              <a:ext cx="1219200" cy="1219200"/>
            </a:xfrm>
            <a:custGeom>
              <a:avLst/>
              <a:gdLst/>
              <a:ahLst/>
              <a:cxnLst/>
              <a:rect l="l" t="t" r="r" b="b"/>
              <a:pathLst>
                <a:path w="1219200" h="1219200">
                  <a:moveTo>
                    <a:pt x="0" y="0"/>
                  </a:moveTo>
                  <a:lnTo>
                    <a:pt x="0" y="1219200"/>
                  </a:lnTo>
                  <a:lnTo>
                    <a:pt x="1219200" y="1219200"/>
                  </a:lnTo>
                  <a:lnTo>
                    <a:pt x="1219200" y="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5670803" y="1761743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>
                  <a:moveTo>
                    <a:pt x="0" y="0"/>
                  </a:moveTo>
                  <a:lnTo>
                    <a:pt x="1219200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6890003" y="1761743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12192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5137404" y="1533905"/>
              <a:ext cx="2296795" cy="1536700"/>
            </a:xfrm>
            <a:custGeom>
              <a:avLst/>
              <a:gdLst/>
              <a:ahLst/>
              <a:cxnLst/>
              <a:rect l="l" t="t" r="r" b="b"/>
              <a:pathLst>
                <a:path w="2296795" h="1536700">
                  <a:moveTo>
                    <a:pt x="505485" y="1213421"/>
                  </a:moveTo>
                  <a:lnTo>
                    <a:pt x="501281" y="1202931"/>
                  </a:lnTo>
                  <a:lnTo>
                    <a:pt x="501281" y="1203096"/>
                  </a:lnTo>
                  <a:lnTo>
                    <a:pt x="493166" y="1194930"/>
                  </a:lnTo>
                  <a:lnTo>
                    <a:pt x="483006" y="1190726"/>
                  </a:lnTo>
                  <a:lnTo>
                    <a:pt x="472135" y="1190663"/>
                  </a:lnTo>
                  <a:lnTo>
                    <a:pt x="461772" y="1194816"/>
                  </a:lnTo>
                  <a:lnTo>
                    <a:pt x="453809" y="1203045"/>
                  </a:lnTo>
                  <a:lnTo>
                    <a:pt x="449580" y="1213205"/>
                  </a:lnTo>
                  <a:lnTo>
                    <a:pt x="449414" y="1220279"/>
                  </a:lnTo>
                  <a:lnTo>
                    <a:pt x="449338" y="1224076"/>
                  </a:lnTo>
                  <a:lnTo>
                    <a:pt x="449338" y="1220343"/>
                  </a:lnTo>
                  <a:lnTo>
                    <a:pt x="59956" y="1479054"/>
                  </a:lnTo>
                  <a:lnTo>
                    <a:pt x="80010" y="1437894"/>
                  </a:lnTo>
                  <a:lnTo>
                    <a:pt x="83820" y="1430274"/>
                  </a:lnTo>
                  <a:lnTo>
                    <a:pt x="80772" y="1421892"/>
                  </a:lnTo>
                  <a:lnTo>
                    <a:pt x="73914" y="1418844"/>
                  </a:lnTo>
                  <a:lnTo>
                    <a:pt x="66294" y="1415034"/>
                  </a:lnTo>
                  <a:lnTo>
                    <a:pt x="57912" y="1418082"/>
                  </a:lnTo>
                  <a:lnTo>
                    <a:pt x="54102" y="1424940"/>
                  </a:lnTo>
                  <a:lnTo>
                    <a:pt x="0" y="1536192"/>
                  </a:lnTo>
                  <a:lnTo>
                    <a:pt x="15240" y="1535252"/>
                  </a:lnTo>
                  <a:lnTo>
                    <a:pt x="121920" y="1528673"/>
                  </a:lnTo>
                  <a:lnTo>
                    <a:pt x="131064" y="1528572"/>
                  </a:lnTo>
                  <a:lnTo>
                    <a:pt x="137160" y="1521714"/>
                  </a:lnTo>
                  <a:lnTo>
                    <a:pt x="137160" y="1514094"/>
                  </a:lnTo>
                  <a:lnTo>
                    <a:pt x="136398" y="1505712"/>
                  </a:lnTo>
                  <a:lnTo>
                    <a:pt x="129540" y="1499616"/>
                  </a:lnTo>
                  <a:lnTo>
                    <a:pt x="121920" y="1500378"/>
                  </a:lnTo>
                  <a:lnTo>
                    <a:pt x="75069" y="1503273"/>
                  </a:lnTo>
                  <a:lnTo>
                    <a:pt x="47332" y="1504975"/>
                  </a:lnTo>
                  <a:lnTo>
                    <a:pt x="73914" y="1503337"/>
                  </a:lnTo>
                  <a:lnTo>
                    <a:pt x="75069" y="1503273"/>
                  </a:lnTo>
                  <a:lnTo>
                    <a:pt x="449338" y="1254594"/>
                  </a:lnTo>
                  <a:lnTo>
                    <a:pt x="465340" y="1243952"/>
                  </a:lnTo>
                  <a:lnTo>
                    <a:pt x="471766" y="1246632"/>
                  </a:lnTo>
                  <a:lnTo>
                    <a:pt x="482638" y="1246873"/>
                  </a:lnTo>
                  <a:lnTo>
                    <a:pt x="485394" y="1245806"/>
                  </a:lnTo>
                  <a:lnTo>
                    <a:pt x="493014" y="1242822"/>
                  </a:lnTo>
                  <a:lnTo>
                    <a:pt x="501281" y="1234605"/>
                  </a:lnTo>
                  <a:lnTo>
                    <a:pt x="505485" y="1224445"/>
                  </a:lnTo>
                  <a:lnTo>
                    <a:pt x="505485" y="1213421"/>
                  </a:lnTo>
                  <a:close/>
                </a:path>
                <a:path w="2296795" h="1536700">
                  <a:moveTo>
                    <a:pt x="904494" y="113538"/>
                  </a:moveTo>
                  <a:lnTo>
                    <a:pt x="899922" y="106680"/>
                  </a:lnTo>
                  <a:lnTo>
                    <a:pt x="838200" y="0"/>
                  </a:lnTo>
                  <a:lnTo>
                    <a:pt x="775716" y="106680"/>
                  </a:lnTo>
                  <a:lnTo>
                    <a:pt x="771906" y="113538"/>
                  </a:lnTo>
                  <a:lnTo>
                    <a:pt x="774192" y="121920"/>
                  </a:lnTo>
                  <a:lnTo>
                    <a:pt x="781050" y="126492"/>
                  </a:lnTo>
                  <a:lnTo>
                    <a:pt x="787908" y="130302"/>
                  </a:lnTo>
                  <a:lnTo>
                    <a:pt x="796290" y="128016"/>
                  </a:lnTo>
                  <a:lnTo>
                    <a:pt x="800100" y="121158"/>
                  </a:lnTo>
                  <a:lnTo>
                    <a:pt x="823722" y="80721"/>
                  </a:lnTo>
                  <a:lnTo>
                    <a:pt x="823722" y="441833"/>
                  </a:lnTo>
                  <a:lnTo>
                    <a:pt x="817714" y="445871"/>
                  </a:lnTo>
                  <a:lnTo>
                    <a:pt x="811517" y="455079"/>
                  </a:lnTo>
                  <a:lnTo>
                    <a:pt x="809244" y="466344"/>
                  </a:lnTo>
                  <a:lnTo>
                    <a:pt x="811517" y="477507"/>
                  </a:lnTo>
                  <a:lnTo>
                    <a:pt x="817714" y="486448"/>
                  </a:lnTo>
                  <a:lnTo>
                    <a:pt x="823722" y="490321"/>
                  </a:lnTo>
                  <a:lnTo>
                    <a:pt x="826922" y="492391"/>
                  </a:lnTo>
                  <a:lnTo>
                    <a:pt x="837819" y="494474"/>
                  </a:lnTo>
                  <a:lnTo>
                    <a:pt x="838200" y="494538"/>
                  </a:lnTo>
                  <a:lnTo>
                    <a:pt x="849033" y="492391"/>
                  </a:lnTo>
                  <a:lnTo>
                    <a:pt x="851916" y="490486"/>
                  </a:lnTo>
                  <a:lnTo>
                    <a:pt x="858012" y="486448"/>
                  </a:lnTo>
                  <a:lnTo>
                    <a:pt x="864120" y="477507"/>
                  </a:lnTo>
                  <a:lnTo>
                    <a:pt x="866394" y="466344"/>
                  </a:lnTo>
                  <a:lnTo>
                    <a:pt x="864120" y="455079"/>
                  </a:lnTo>
                  <a:lnTo>
                    <a:pt x="858012" y="445871"/>
                  </a:lnTo>
                  <a:lnTo>
                    <a:pt x="849033" y="439674"/>
                  </a:lnTo>
                  <a:lnTo>
                    <a:pt x="851916" y="441655"/>
                  </a:lnTo>
                  <a:lnTo>
                    <a:pt x="851916" y="80721"/>
                  </a:lnTo>
                  <a:lnTo>
                    <a:pt x="837819" y="56578"/>
                  </a:lnTo>
                  <a:lnTo>
                    <a:pt x="850392" y="78105"/>
                  </a:lnTo>
                  <a:lnTo>
                    <a:pt x="851916" y="80721"/>
                  </a:lnTo>
                  <a:lnTo>
                    <a:pt x="875538" y="121158"/>
                  </a:lnTo>
                  <a:lnTo>
                    <a:pt x="879348" y="128016"/>
                  </a:lnTo>
                  <a:lnTo>
                    <a:pt x="888492" y="130302"/>
                  </a:lnTo>
                  <a:lnTo>
                    <a:pt x="895350" y="126492"/>
                  </a:lnTo>
                  <a:lnTo>
                    <a:pt x="902208" y="121920"/>
                  </a:lnTo>
                  <a:lnTo>
                    <a:pt x="904494" y="113538"/>
                  </a:lnTo>
                  <a:close/>
                </a:path>
                <a:path w="2296795" h="1536700">
                  <a:moveTo>
                    <a:pt x="2296668" y="1066038"/>
                  </a:moveTo>
                  <a:lnTo>
                    <a:pt x="2189988" y="1004316"/>
                  </a:lnTo>
                  <a:lnTo>
                    <a:pt x="2183130" y="999744"/>
                  </a:lnTo>
                  <a:lnTo>
                    <a:pt x="2173986" y="1002030"/>
                  </a:lnTo>
                  <a:lnTo>
                    <a:pt x="2166366" y="1015746"/>
                  </a:lnTo>
                  <a:lnTo>
                    <a:pt x="2168652" y="1024890"/>
                  </a:lnTo>
                  <a:lnTo>
                    <a:pt x="2175510" y="1028700"/>
                  </a:lnTo>
                  <a:lnTo>
                    <a:pt x="2215591" y="1052322"/>
                  </a:lnTo>
                  <a:lnTo>
                    <a:pt x="1471764" y="1052322"/>
                  </a:lnTo>
                  <a:lnTo>
                    <a:pt x="1467599" y="1046226"/>
                  </a:lnTo>
                  <a:lnTo>
                    <a:pt x="1458633" y="1040117"/>
                  </a:lnTo>
                  <a:lnTo>
                    <a:pt x="1447800" y="1037844"/>
                  </a:lnTo>
                  <a:lnTo>
                    <a:pt x="1436522" y="1040117"/>
                  </a:lnTo>
                  <a:lnTo>
                    <a:pt x="1427314" y="1046226"/>
                  </a:lnTo>
                  <a:lnTo>
                    <a:pt x="1421117" y="1055204"/>
                  </a:lnTo>
                  <a:lnTo>
                    <a:pt x="1418844" y="1066038"/>
                  </a:lnTo>
                  <a:lnTo>
                    <a:pt x="1421117" y="1077315"/>
                  </a:lnTo>
                  <a:lnTo>
                    <a:pt x="1427314" y="1086523"/>
                  </a:lnTo>
                  <a:lnTo>
                    <a:pt x="1436522" y="1092720"/>
                  </a:lnTo>
                  <a:lnTo>
                    <a:pt x="1447800" y="1094994"/>
                  </a:lnTo>
                  <a:lnTo>
                    <a:pt x="1458633" y="1092720"/>
                  </a:lnTo>
                  <a:lnTo>
                    <a:pt x="1467599" y="1086523"/>
                  </a:lnTo>
                  <a:lnTo>
                    <a:pt x="1471599" y="1080516"/>
                  </a:lnTo>
                  <a:lnTo>
                    <a:pt x="1475994" y="1080516"/>
                  </a:lnTo>
                  <a:lnTo>
                    <a:pt x="2215591" y="1080516"/>
                  </a:lnTo>
                  <a:lnTo>
                    <a:pt x="2175510" y="1104138"/>
                  </a:lnTo>
                  <a:lnTo>
                    <a:pt x="2168652" y="1107948"/>
                  </a:lnTo>
                  <a:lnTo>
                    <a:pt x="2166366" y="1117092"/>
                  </a:lnTo>
                  <a:lnTo>
                    <a:pt x="2170176" y="1123950"/>
                  </a:lnTo>
                  <a:lnTo>
                    <a:pt x="2173986" y="1130046"/>
                  </a:lnTo>
                  <a:lnTo>
                    <a:pt x="2183130" y="1133094"/>
                  </a:lnTo>
                  <a:lnTo>
                    <a:pt x="2189988" y="1128522"/>
                  </a:lnTo>
                  <a:lnTo>
                    <a:pt x="2268474" y="1082560"/>
                  </a:lnTo>
                  <a:lnTo>
                    <a:pt x="2296668" y="10660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5670803" y="1761743"/>
              <a:ext cx="1219200" cy="1219200"/>
            </a:xfrm>
            <a:custGeom>
              <a:avLst/>
              <a:gdLst/>
              <a:ahLst/>
              <a:cxnLst/>
              <a:rect l="l" t="t" r="r" b="b"/>
              <a:pathLst>
                <a:path w="1219200" h="1219200">
                  <a:moveTo>
                    <a:pt x="0" y="1219200"/>
                  </a:moveTo>
                  <a:lnTo>
                    <a:pt x="1219200" y="1219200"/>
                  </a:lnTo>
                </a:path>
                <a:path w="1219200" h="1219200">
                  <a:moveTo>
                    <a:pt x="0" y="12192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0" name="object 20"/>
          <p:cNvSpPr/>
          <p:nvPr/>
        </p:nvSpPr>
        <p:spPr>
          <a:xfrm>
            <a:off x="2661845" y="1434128"/>
            <a:ext cx="1144121" cy="1006849"/>
          </a:xfrm>
          <a:custGeom>
            <a:avLst/>
            <a:gdLst/>
            <a:ahLst/>
            <a:cxnLst/>
            <a:rect l="l" t="t" r="r" b="b"/>
            <a:pathLst>
              <a:path w="1296670" h="1141095">
                <a:moveTo>
                  <a:pt x="1296162" y="832104"/>
                </a:moveTo>
                <a:lnTo>
                  <a:pt x="1213104" y="783336"/>
                </a:lnTo>
                <a:lnTo>
                  <a:pt x="1209294" y="783336"/>
                </a:lnTo>
                <a:lnTo>
                  <a:pt x="1207008" y="785622"/>
                </a:lnTo>
                <a:lnTo>
                  <a:pt x="1206246" y="788670"/>
                </a:lnTo>
                <a:lnTo>
                  <a:pt x="1208532" y="791718"/>
                </a:lnTo>
                <a:lnTo>
                  <a:pt x="1270279" y="827532"/>
                </a:lnTo>
                <a:lnTo>
                  <a:pt x="469392" y="827532"/>
                </a:lnTo>
                <a:lnTo>
                  <a:pt x="469392" y="27698"/>
                </a:lnTo>
                <a:lnTo>
                  <a:pt x="464464" y="19367"/>
                </a:lnTo>
                <a:lnTo>
                  <a:pt x="468630" y="26403"/>
                </a:lnTo>
                <a:lnTo>
                  <a:pt x="469392" y="27698"/>
                </a:lnTo>
                <a:lnTo>
                  <a:pt x="505206" y="88392"/>
                </a:lnTo>
                <a:lnTo>
                  <a:pt x="507492" y="90678"/>
                </a:lnTo>
                <a:lnTo>
                  <a:pt x="511302" y="89916"/>
                </a:lnTo>
                <a:lnTo>
                  <a:pt x="513588" y="86868"/>
                </a:lnTo>
                <a:lnTo>
                  <a:pt x="512826" y="83820"/>
                </a:lnTo>
                <a:lnTo>
                  <a:pt x="464820" y="0"/>
                </a:lnTo>
                <a:lnTo>
                  <a:pt x="461302" y="6045"/>
                </a:lnTo>
                <a:lnTo>
                  <a:pt x="461010" y="6096"/>
                </a:lnTo>
                <a:lnTo>
                  <a:pt x="460425" y="7543"/>
                </a:lnTo>
                <a:lnTo>
                  <a:pt x="416052" y="83820"/>
                </a:lnTo>
                <a:lnTo>
                  <a:pt x="415290" y="86868"/>
                </a:lnTo>
                <a:lnTo>
                  <a:pt x="417576" y="89916"/>
                </a:lnTo>
                <a:lnTo>
                  <a:pt x="421386" y="90678"/>
                </a:lnTo>
                <a:lnTo>
                  <a:pt x="424434" y="88392"/>
                </a:lnTo>
                <a:lnTo>
                  <a:pt x="459486" y="27965"/>
                </a:lnTo>
                <a:lnTo>
                  <a:pt x="459486" y="829830"/>
                </a:lnTo>
                <a:lnTo>
                  <a:pt x="19939" y="1121867"/>
                </a:lnTo>
                <a:lnTo>
                  <a:pt x="51054" y="1058430"/>
                </a:lnTo>
                <a:lnTo>
                  <a:pt x="51054" y="1054620"/>
                </a:lnTo>
                <a:lnTo>
                  <a:pt x="48768" y="1052334"/>
                </a:lnTo>
                <a:lnTo>
                  <a:pt x="44958" y="1051572"/>
                </a:lnTo>
                <a:lnTo>
                  <a:pt x="42672" y="1054620"/>
                </a:lnTo>
                <a:lnTo>
                  <a:pt x="3009" y="1134618"/>
                </a:lnTo>
                <a:lnTo>
                  <a:pt x="0" y="1140726"/>
                </a:lnTo>
                <a:lnTo>
                  <a:pt x="2959" y="1140561"/>
                </a:lnTo>
                <a:lnTo>
                  <a:pt x="96012" y="1135392"/>
                </a:lnTo>
                <a:lnTo>
                  <a:pt x="99822" y="1133868"/>
                </a:lnTo>
                <a:lnTo>
                  <a:pt x="100584" y="1130058"/>
                </a:lnTo>
                <a:lnTo>
                  <a:pt x="99060" y="1127010"/>
                </a:lnTo>
                <a:lnTo>
                  <a:pt x="96012" y="1125486"/>
                </a:lnTo>
                <a:lnTo>
                  <a:pt x="24841" y="1129779"/>
                </a:lnTo>
                <a:lnTo>
                  <a:pt x="465975" y="836676"/>
                </a:lnTo>
                <a:lnTo>
                  <a:pt x="1270279" y="836676"/>
                </a:lnTo>
                <a:lnTo>
                  <a:pt x="1208532" y="872490"/>
                </a:lnTo>
                <a:lnTo>
                  <a:pt x="1206246" y="875538"/>
                </a:lnTo>
                <a:lnTo>
                  <a:pt x="1207008" y="878586"/>
                </a:lnTo>
                <a:lnTo>
                  <a:pt x="1209294" y="880872"/>
                </a:lnTo>
                <a:lnTo>
                  <a:pt x="1213104" y="880872"/>
                </a:lnTo>
                <a:lnTo>
                  <a:pt x="1291590" y="834796"/>
                </a:lnTo>
                <a:lnTo>
                  <a:pt x="1296162" y="83210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1" name="object 21"/>
          <p:cNvSpPr txBox="1"/>
          <p:nvPr/>
        </p:nvSpPr>
        <p:spPr>
          <a:xfrm>
            <a:off x="2490619" y="1281729"/>
            <a:ext cx="1520078" cy="138701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75417">
              <a:spcBef>
                <a:spcPts val="88"/>
              </a:spcBef>
            </a:pPr>
            <a:r>
              <a:rPr sz="1588" spc="-44" dirty="0">
                <a:latin typeface="Arial"/>
                <a:cs typeface="Arial"/>
              </a:rPr>
              <a:t>3</a:t>
            </a:r>
            <a:endParaRPr sz="1588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88">
              <a:latin typeface="Arial"/>
              <a:cs typeface="Arial"/>
            </a:endParaRPr>
          </a:p>
          <a:p>
            <a:pPr>
              <a:spcBef>
                <a:spcPts val="415"/>
              </a:spcBef>
            </a:pPr>
            <a:endParaRPr sz="1588">
              <a:latin typeface="Arial"/>
              <a:cs typeface="Arial"/>
            </a:endParaRPr>
          </a:p>
          <a:p>
            <a:pPr marL="1396327">
              <a:spcBef>
                <a:spcPts val="4"/>
              </a:spcBef>
            </a:pPr>
            <a:r>
              <a:rPr sz="1588" spc="-44" dirty="0">
                <a:latin typeface="Arial"/>
                <a:cs typeface="Arial"/>
              </a:rPr>
              <a:t>2</a:t>
            </a:r>
            <a:endParaRPr sz="1588">
              <a:latin typeface="Arial"/>
              <a:cs typeface="Arial"/>
            </a:endParaRPr>
          </a:p>
          <a:p>
            <a:pPr marL="11206">
              <a:spcBef>
                <a:spcPts val="803"/>
              </a:spcBef>
            </a:pPr>
            <a:r>
              <a:rPr sz="1588" spc="-44" dirty="0">
                <a:latin typeface="Arial"/>
                <a:cs typeface="Arial"/>
              </a:rPr>
              <a:t>1</a:t>
            </a:r>
            <a:endParaRPr sz="1588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990600" y="88203"/>
            <a:ext cx="6959600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algn="ctr" defTabSz="457200">
              <a:lnSpc>
                <a:spcPct val="100000"/>
              </a:lnSpc>
              <a:spcBef>
                <a:spcPts val="88"/>
              </a:spcBef>
            </a:pPr>
            <a:r>
              <a:rPr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Elasticity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3149" y="1584288"/>
            <a:ext cx="6586841" cy="41532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4483" indent="-302575">
              <a:spcBef>
                <a:spcPts val="88"/>
              </a:spcBef>
              <a:buChar char="•"/>
              <a:tabLst>
                <a:tab pos="313781" algn="l"/>
                <a:tab pos="2857092" algn="l"/>
              </a:tabLst>
            </a:pPr>
            <a:r>
              <a:rPr sz="2118" dirty="0">
                <a:latin typeface="Arial"/>
                <a:cs typeface="Arial"/>
              </a:rPr>
              <a:t>Important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because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most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engineering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design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is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spc="-18" dirty="0">
                <a:latin typeface="Arial"/>
                <a:cs typeface="Arial"/>
              </a:rPr>
              <a:t>done </a:t>
            </a:r>
            <a:r>
              <a:rPr sz="2118" dirty="0">
                <a:latin typeface="Arial"/>
                <a:cs typeface="Arial"/>
              </a:rPr>
              <a:t>in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elastic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region.</a:t>
            </a:r>
            <a:r>
              <a:rPr sz="2118" dirty="0">
                <a:latin typeface="Arial"/>
                <a:cs typeface="Arial"/>
              </a:rPr>
              <a:t>	(Remember,</a:t>
            </a:r>
            <a:r>
              <a:rPr sz="2118" spc="-9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plastic</a:t>
            </a:r>
            <a:r>
              <a:rPr sz="2118" spc="-88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deformation </a:t>
            </a:r>
            <a:r>
              <a:rPr sz="2118" dirty="0">
                <a:latin typeface="Arial"/>
                <a:cs typeface="Arial"/>
              </a:rPr>
              <a:t>generally</a:t>
            </a:r>
            <a:r>
              <a:rPr sz="2118" spc="-9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constitutes</a:t>
            </a:r>
            <a:r>
              <a:rPr sz="2118" spc="-93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failure.)</a:t>
            </a:r>
            <a:endParaRPr sz="2118" dirty="0">
              <a:latin typeface="Arial"/>
              <a:cs typeface="Arial"/>
            </a:endParaRPr>
          </a:p>
          <a:p>
            <a:pPr>
              <a:spcBef>
                <a:spcPts val="591"/>
              </a:spcBef>
              <a:buFont typeface="Arial"/>
              <a:buChar char="•"/>
            </a:pPr>
            <a:endParaRPr sz="2118" dirty="0">
              <a:latin typeface="Arial"/>
              <a:cs typeface="Arial"/>
            </a:endParaRPr>
          </a:p>
          <a:p>
            <a:pPr marL="313781" marR="333953" indent="-302575">
              <a:buChar char="•"/>
              <a:tabLst>
                <a:tab pos="313781" algn="l"/>
              </a:tabLst>
            </a:pPr>
            <a:r>
              <a:rPr sz="2118" spc="-9" dirty="0">
                <a:latin typeface="Arial"/>
                <a:cs typeface="Arial"/>
              </a:rPr>
              <a:t>Macroscopically,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most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polycrystalline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materials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are </a:t>
            </a:r>
            <a:r>
              <a:rPr sz="2118" dirty="0">
                <a:latin typeface="Arial"/>
                <a:cs typeface="Arial"/>
              </a:rPr>
              <a:t>elastically</a:t>
            </a:r>
            <a:r>
              <a:rPr sz="2118" spc="-93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isotropic.</a:t>
            </a:r>
            <a:endParaRPr sz="2118" dirty="0">
              <a:latin typeface="Arial"/>
              <a:cs typeface="Arial"/>
            </a:endParaRPr>
          </a:p>
          <a:p>
            <a:pPr>
              <a:spcBef>
                <a:spcPts val="600"/>
              </a:spcBef>
              <a:buFont typeface="Arial"/>
              <a:buChar char="•"/>
            </a:pPr>
            <a:endParaRPr sz="2118" dirty="0">
              <a:latin typeface="Arial"/>
              <a:cs typeface="Arial"/>
            </a:endParaRPr>
          </a:p>
          <a:p>
            <a:pPr marL="313781" marR="1020910" indent="-302575">
              <a:buChar char="•"/>
              <a:tabLst>
                <a:tab pos="313781" algn="l"/>
              </a:tabLst>
            </a:pPr>
            <a:r>
              <a:rPr sz="2118" spc="-9" dirty="0">
                <a:latin typeface="Arial"/>
                <a:cs typeface="Arial"/>
              </a:rPr>
              <a:t>Microscopically,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elastic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behavior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is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inherently </a:t>
            </a:r>
            <a:r>
              <a:rPr sz="2118" dirty="0">
                <a:latin typeface="Arial"/>
                <a:cs typeface="Arial"/>
              </a:rPr>
              <a:t>anisotropic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for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individual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grains.</a:t>
            </a:r>
            <a:endParaRPr sz="2118" dirty="0">
              <a:latin typeface="Arial"/>
              <a:cs typeface="Arial"/>
            </a:endParaRPr>
          </a:p>
          <a:p>
            <a:pPr>
              <a:spcBef>
                <a:spcPts val="600"/>
              </a:spcBef>
              <a:buFont typeface="Arial"/>
              <a:buChar char="•"/>
            </a:pPr>
            <a:endParaRPr sz="2118" dirty="0">
              <a:latin typeface="Arial"/>
              <a:cs typeface="Arial"/>
            </a:endParaRPr>
          </a:p>
          <a:p>
            <a:pPr marL="313781" marR="440414" indent="-302575">
              <a:spcBef>
                <a:spcPts val="4"/>
              </a:spcBef>
              <a:buChar char="•"/>
              <a:tabLst>
                <a:tab pos="313781" algn="l"/>
              </a:tabLst>
            </a:pPr>
            <a:r>
              <a:rPr sz="2118" dirty="0">
                <a:latin typeface="Arial"/>
                <a:cs typeface="Arial"/>
              </a:rPr>
              <a:t>Polycrystalline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materials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can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be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anisotropic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if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spc="-18" dirty="0">
                <a:latin typeface="Arial"/>
                <a:cs typeface="Arial"/>
              </a:rPr>
              <a:t>they </a:t>
            </a:r>
            <a:r>
              <a:rPr sz="2118" dirty="0">
                <a:latin typeface="Arial"/>
                <a:cs typeface="Arial"/>
              </a:rPr>
              <a:t>exhibit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strong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crystallographic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textures.</a:t>
            </a:r>
            <a:endParaRPr sz="2118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136933" y="125605"/>
            <a:ext cx="5905098" cy="56531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Isotropy considerations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3149" y="5761613"/>
            <a:ext cx="5280212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13221" indent="-302015">
              <a:spcBef>
                <a:spcPts val="84"/>
              </a:spcBef>
              <a:buChar char="•"/>
              <a:tabLst>
                <a:tab pos="313221" algn="l"/>
              </a:tabLst>
            </a:pPr>
            <a:r>
              <a:rPr sz="1765" dirty="0">
                <a:latin typeface="Arial"/>
                <a:cs typeface="Arial"/>
              </a:rPr>
              <a:t>When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Zener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ratio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=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1,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material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is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isotropic.</a:t>
            </a:r>
            <a:endParaRPr sz="176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69534" y="4617944"/>
            <a:ext cx="3518087" cy="66322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1412" dirty="0">
                <a:latin typeface="Times New Roman"/>
                <a:cs typeface="Times New Roman"/>
              </a:rPr>
              <a:t>NOTE:</a:t>
            </a:r>
            <a:r>
              <a:rPr sz="1412" spc="300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Some</a:t>
            </a:r>
            <a:r>
              <a:rPr sz="1412" spc="-26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books</a:t>
            </a:r>
            <a:r>
              <a:rPr sz="1412" spc="-26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(Ex.,</a:t>
            </a:r>
            <a:r>
              <a:rPr sz="1412" spc="-22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Hertzberg)</a:t>
            </a:r>
            <a:r>
              <a:rPr sz="1412" spc="-26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present</a:t>
            </a:r>
            <a:r>
              <a:rPr sz="1412" spc="-26" dirty="0">
                <a:latin typeface="Times New Roman"/>
                <a:cs typeface="Times New Roman"/>
              </a:rPr>
              <a:t> </a:t>
            </a:r>
            <a:r>
              <a:rPr sz="1412" spc="-22" dirty="0">
                <a:latin typeface="Times New Roman"/>
                <a:cs typeface="Times New Roman"/>
              </a:rPr>
              <a:t>an </a:t>
            </a:r>
            <a:r>
              <a:rPr sz="1412" dirty="0">
                <a:latin typeface="Times New Roman"/>
                <a:cs typeface="Times New Roman"/>
              </a:rPr>
              <a:t>inverted</a:t>
            </a:r>
            <a:r>
              <a:rPr sz="1412" spc="-26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version</a:t>
            </a:r>
            <a:r>
              <a:rPr sz="1412" spc="-26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of</a:t>
            </a:r>
            <a:r>
              <a:rPr sz="1412" spc="-22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this</a:t>
            </a:r>
            <a:r>
              <a:rPr sz="1412" spc="-26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equation.</a:t>
            </a:r>
            <a:r>
              <a:rPr sz="1412" spc="304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However,</a:t>
            </a:r>
            <a:r>
              <a:rPr sz="1412" spc="-26" dirty="0">
                <a:latin typeface="Times New Roman"/>
                <a:cs typeface="Times New Roman"/>
              </a:rPr>
              <a:t> </a:t>
            </a:r>
            <a:r>
              <a:rPr sz="1412" spc="-22" dirty="0">
                <a:latin typeface="Times New Roman"/>
                <a:cs typeface="Times New Roman"/>
              </a:rPr>
              <a:t>the </a:t>
            </a:r>
            <a:r>
              <a:rPr sz="1412" dirty="0">
                <a:latin typeface="Times New Roman"/>
                <a:cs typeface="Times New Roman"/>
              </a:rPr>
              <a:t>implications</a:t>
            </a:r>
            <a:r>
              <a:rPr sz="1412" spc="-35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are</a:t>
            </a:r>
            <a:r>
              <a:rPr sz="1412" spc="-31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still</a:t>
            </a:r>
            <a:r>
              <a:rPr sz="1412" spc="-31" dirty="0">
                <a:latin typeface="Times New Roman"/>
                <a:cs typeface="Times New Roman"/>
              </a:rPr>
              <a:t> </a:t>
            </a:r>
            <a:r>
              <a:rPr sz="1412" dirty="0">
                <a:latin typeface="Times New Roman"/>
                <a:cs typeface="Times New Roman"/>
              </a:rPr>
              <a:t>the</a:t>
            </a:r>
            <a:r>
              <a:rPr sz="1412" spc="-31" dirty="0">
                <a:latin typeface="Times New Roman"/>
                <a:cs typeface="Times New Roman"/>
              </a:rPr>
              <a:t> </a:t>
            </a:r>
            <a:r>
              <a:rPr sz="1412" spc="-9" dirty="0">
                <a:latin typeface="Times New Roman"/>
                <a:cs typeface="Times New Roman"/>
              </a:rPr>
              <a:t>same.</a:t>
            </a:r>
            <a:endParaRPr sz="1412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20397" y="1353446"/>
            <a:ext cx="2173941" cy="1693209"/>
            <a:chOff x="4970716" y="1533905"/>
            <a:chExt cx="2463800" cy="1918970"/>
          </a:xfrm>
        </p:grpSpPr>
        <p:sp>
          <p:nvSpPr>
            <p:cNvPr id="6" name="object 6"/>
            <p:cNvSpPr/>
            <p:nvPr/>
          </p:nvSpPr>
          <p:spPr>
            <a:xfrm>
              <a:off x="6204203" y="2980944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0" y="457200"/>
                  </a:moveTo>
                  <a:lnTo>
                    <a:pt x="685800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6204203" y="1761743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0" y="457200"/>
                  </a:moveTo>
                  <a:lnTo>
                    <a:pt x="685800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4985003" y="1761743"/>
              <a:ext cx="685800" cy="457200"/>
            </a:xfrm>
            <a:custGeom>
              <a:avLst/>
              <a:gdLst/>
              <a:ahLst/>
              <a:cxnLst/>
              <a:rect l="l" t="t" r="r" b="b"/>
              <a:pathLst>
                <a:path w="685800" h="457200">
                  <a:moveTo>
                    <a:pt x="0" y="457200"/>
                  </a:moveTo>
                  <a:lnTo>
                    <a:pt x="685800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4985003" y="2218943"/>
              <a:ext cx="1219200" cy="1219200"/>
            </a:xfrm>
            <a:custGeom>
              <a:avLst/>
              <a:gdLst/>
              <a:ahLst/>
              <a:cxnLst/>
              <a:rect l="l" t="t" r="r" b="b"/>
              <a:pathLst>
                <a:path w="1219200" h="1219200">
                  <a:moveTo>
                    <a:pt x="0" y="0"/>
                  </a:moveTo>
                  <a:lnTo>
                    <a:pt x="0" y="1219200"/>
                  </a:lnTo>
                  <a:lnTo>
                    <a:pt x="1219200" y="1219200"/>
                  </a:lnTo>
                  <a:lnTo>
                    <a:pt x="1219200" y="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5670803" y="1761743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>
                  <a:moveTo>
                    <a:pt x="0" y="0"/>
                  </a:moveTo>
                  <a:lnTo>
                    <a:pt x="1219200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6890003" y="1761743"/>
              <a:ext cx="0" cy="1219200"/>
            </a:xfrm>
            <a:custGeom>
              <a:avLst/>
              <a:gdLst/>
              <a:ahLst/>
              <a:cxnLst/>
              <a:rect l="l" t="t" r="r" b="b"/>
              <a:pathLst>
                <a:path h="1219200">
                  <a:moveTo>
                    <a:pt x="0" y="12192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5137404" y="1533905"/>
              <a:ext cx="2296795" cy="1536700"/>
            </a:xfrm>
            <a:custGeom>
              <a:avLst/>
              <a:gdLst/>
              <a:ahLst/>
              <a:cxnLst/>
              <a:rect l="l" t="t" r="r" b="b"/>
              <a:pathLst>
                <a:path w="2296795" h="1536700">
                  <a:moveTo>
                    <a:pt x="505485" y="1213421"/>
                  </a:moveTo>
                  <a:lnTo>
                    <a:pt x="501281" y="1202931"/>
                  </a:lnTo>
                  <a:lnTo>
                    <a:pt x="501281" y="1203096"/>
                  </a:lnTo>
                  <a:lnTo>
                    <a:pt x="493166" y="1194930"/>
                  </a:lnTo>
                  <a:lnTo>
                    <a:pt x="483006" y="1190726"/>
                  </a:lnTo>
                  <a:lnTo>
                    <a:pt x="472135" y="1190663"/>
                  </a:lnTo>
                  <a:lnTo>
                    <a:pt x="461772" y="1194816"/>
                  </a:lnTo>
                  <a:lnTo>
                    <a:pt x="453809" y="1203045"/>
                  </a:lnTo>
                  <a:lnTo>
                    <a:pt x="449580" y="1213205"/>
                  </a:lnTo>
                  <a:lnTo>
                    <a:pt x="449414" y="1220279"/>
                  </a:lnTo>
                  <a:lnTo>
                    <a:pt x="449338" y="1224076"/>
                  </a:lnTo>
                  <a:lnTo>
                    <a:pt x="449338" y="1220343"/>
                  </a:lnTo>
                  <a:lnTo>
                    <a:pt x="59956" y="1479054"/>
                  </a:lnTo>
                  <a:lnTo>
                    <a:pt x="80010" y="1437894"/>
                  </a:lnTo>
                  <a:lnTo>
                    <a:pt x="83820" y="1430274"/>
                  </a:lnTo>
                  <a:lnTo>
                    <a:pt x="80772" y="1421892"/>
                  </a:lnTo>
                  <a:lnTo>
                    <a:pt x="73914" y="1418844"/>
                  </a:lnTo>
                  <a:lnTo>
                    <a:pt x="66294" y="1415034"/>
                  </a:lnTo>
                  <a:lnTo>
                    <a:pt x="57912" y="1418082"/>
                  </a:lnTo>
                  <a:lnTo>
                    <a:pt x="54102" y="1424940"/>
                  </a:lnTo>
                  <a:lnTo>
                    <a:pt x="0" y="1536192"/>
                  </a:lnTo>
                  <a:lnTo>
                    <a:pt x="15240" y="1535252"/>
                  </a:lnTo>
                  <a:lnTo>
                    <a:pt x="121920" y="1528673"/>
                  </a:lnTo>
                  <a:lnTo>
                    <a:pt x="131064" y="1528572"/>
                  </a:lnTo>
                  <a:lnTo>
                    <a:pt x="137160" y="1521714"/>
                  </a:lnTo>
                  <a:lnTo>
                    <a:pt x="137160" y="1514094"/>
                  </a:lnTo>
                  <a:lnTo>
                    <a:pt x="136398" y="1505712"/>
                  </a:lnTo>
                  <a:lnTo>
                    <a:pt x="129540" y="1499616"/>
                  </a:lnTo>
                  <a:lnTo>
                    <a:pt x="121920" y="1500378"/>
                  </a:lnTo>
                  <a:lnTo>
                    <a:pt x="75069" y="1503273"/>
                  </a:lnTo>
                  <a:lnTo>
                    <a:pt x="47332" y="1504975"/>
                  </a:lnTo>
                  <a:lnTo>
                    <a:pt x="73914" y="1503337"/>
                  </a:lnTo>
                  <a:lnTo>
                    <a:pt x="75069" y="1503273"/>
                  </a:lnTo>
                  <a:lnTo>
                    <a:pt x="449338" y="1254594"/>
                  </a:lnTo>
                  <a:lnTo>
                    <a:pt x="465340" y="1243952"/>
                  </a:lnTo>
                  <a:lnTo>
                    <a:pt x="471766" y="1246632"/>
                  </a:lnTo>
                  <a:lnTo>
                    <a:pt x="482638" y="1246873"/>
                  </a:lnTo>
                  <a:lnTo>
                    <a:pt x="485394" y="1245806"/>
                  </a:lnTo>
                  <a:lnTo>
                    <a:pt x="493014" y="1242822"/>
                  </a:lnTo>
                  <a:lnTo>
                    <a:pt x="501281" y="1234605"/>
                  </a:lnTo>
                  <a:lnTo>
                    <a:pt x="505485" y="1224445"/>
                  </a:lnTo>
                  <a:lnTo>
                    <a:pt x="505485" y="1213421"/>
                  </a:lnTo>
                  <a:close/>
                </a:path>
                <a:path w="2296795" h="1536700">
                  <a:moveTo>
                    <a:pt x="904494" y="113538"/>
                  </a:moveTo>
                  <a:lnTo>
                    <a:pt x="899922" y="106680"/>
                  </a:lnTo>
                  <a:lnTo>
                    <a:pt x="838200" y="0"/>
                  </a:lnTo>
                  <a:lnTo>
                    <a:pt x="775716" y="106680"/>
                  </a:lnTo>
                  <a:lnTo>
                    <a:pt x="771906" y="113538"/>
                  </a:lnTo>
                  <a:lnTo>
                    <a:pt x="774192" y="121920"/>
                  </a:lnTo>
                  <a:lnTo>
                    <a:pt x="781050" y="126492"/>
                  </a:lnTo>
                  <a:lnTo>
                    <a:pt x="787908" y="130302"/>
                  </a:lnTo>
                  <a:lnTo>
                    <a:pt x="796290" y="128016"/>
                  </a:lnTo>
                  <a:lnTo>
                    <a:pt x="800100" y="121158"/>
                  </a:lnTo>
                  <a:lnTo>
                    <a:pt x="823722" y="80721"/>
                  </a:lnTo>
                  <a:lnTo>
                    <a:pt x="823722" y="441833"/>
                  </a:lnTo>
                  <a:lnTo>
                    <a:pt x="817714" y="445871"/>
                  </a:lnTo>
                  <a:lnTo>
                    <a:pt x="811517" y="455079"/>
                  </a:lnTo>
                  <a:lnTo>
                    <a:pt x="809244" y="466344"/>
                  </a:lnTo>
                  <a:lnTo>
                    <a:pt x="811517" y="477507"/>
                  </a:lnTo>
                  <a:lnTo>
                    <a:pt x="817714" y="486448"/>
                  </a:lnTo>
                  <a:lnTo>
                    <a:pt x="823722" y="490321"/>
                  </a:lnTo>
                  <a:lnTo>
                    <a:pt x="826922" y="492391"/>
                  </a:lnTo>
                  <a:lnTo>
                    <a:pt x="837819" y="494474"/>
                  </a:lnTo>
                  <a:lnTo>
                    <a:pt x="838200" y="494538"/>
                  </a:lnTo>
                  <a:lnTo>
                    <a:pt x="849033" y="492391"/>
                  </a:lnTo>
                  <a:lnTo>
                    <a:pt x="851916" y="490486"/>
                  </a:lnTo>
                  <a:lnTo>
                    <a:pt x="858012" y="486448"/>
                  </a:lnTo>
                  <a:lnTo>
                    <a:pt x="864120" y="477507"/>
                  </a:lnTo>
                  <a:lnTo>
                    <a:pt x="866394" y="466344"/>
                  </a:lnTo>
                  <a:lnTo>
                    <a:pt x="864120" y="455079"/>
                  </a:lnTo>
                  <a:lnTo>
                    <a:pt x="858012" y="445871"/>
                  </a:lnTo>
                  <a:lnTo>
                    <a:pt x="849033" y="439674"/>
                  </a:lnTo>
                  <a:lnTo>
                    <a:pt x="851916" y="441655"/>
                  </a:lnTo>
                  <a:lnTo>
                    <a:pt x="851916" y="80721"/>
                  </a:lnTo>
                  <a:lnTo>
                    <a:pt x="837819" y="56578"/>
                  </a:lnTo>
                  <a:lnTo>
                    <a:pt x="850392" y="78105"/>
                  </a:lnTo>
                  <a:lnTo>
                    <a:pt x="851916" y="80721"/>
                  </a:lnTo>
                  <a:lnTo>
                    <a:pt x="875538" y="121158"/>
                  </a:lnTo>
                  <a:lnTo>
                    <a:pt x="879348" y="128016"/>
                  </a:lnTo>
                  <a:lnTo>
                    <a:pt x="888492" y="130302"/>
                  </a:lnTo>
                  <a:lnTo>
                    <a:pt x="895350" y="126492"/>
                  </a:lnTo>
                  <a:lnTo>
                    <a:pt x="902208" y="121920"/>
                  </a:lnTo>
                  <a:lnTo>
                    <a:pt x="904494" y="113538"/>
                  </a:lnTo>
                  <a:close/>
                </a:path>
                <a:path w="2296795" h="1536700">
                  <a:moveTo>
                    <a:pt x="2296668" y="1066038"/>
                  </a:moveTo>
                  <a:lnTo>
                    <a:pt x="2189988" y="1004316"/>
                  </a:lnTo>
                  <a:lnTo>
                    <a:pt x="2183130" y="999744"/>
                  </a:lnTo>
                  <a:lnTo>
                    <a:pt x="2173986" y="1002030"/>
                  </a:lnTo>
                  <a:lnTo>
                    <a:pt x="2166366" y="1015746"/>
                  </a:lnTo>
                  <a:lnTo>
                    <a:pt x="2168652" y="1024890"/>
                  </a:lnTo>
                  <a:lnTo>
                    <a:pt x="2175510" y="1028700"/>
                  </a:lnTo>
                  <a:lnTo>
                    <a:pt x="2215591" y="1052322"/>
                  </a:lnTo>
                  <a:lnTo>
                    <a:pt x="1471764" y="1052322"/>
                  </a:lnTo>
                  <a:lnTo>
                    <a:pt x="1467599" y="1046226"/>
                  </a:lnTo>
                  <a:lnTo>
                    <a:pt x="1458633" y="1040117"/>
                  </a:lnTo>
                  <a:lnTo>
                    <a:pt x="1447800" y="1037844"/>
                  </a:lnTo>
                  <a:lnTo>
                    <a:pt x="1436522" y="1040117"/>
                  </a:lnTo>
                  <a:lnTo>
                    <a:pt x="1427314" y="1046226"/>
                  </a:lnTo>
                  <a:lnTo>
                    <a:pt x="1421117" y="1055204"/>
                  </a:lnTo>
                  <a:lnTo>
                    <a:pt x="1418844" y="1066038"/>
                  </a:lnTo>
                  <a:lnTo>
                    <a:pt x="1421117" y="1077315"/>
                  </a:lnTo>
                  <a:lnTo>
                    <a:pt x="1427314" y="1086523"/>
                  </a:lnTo>
                  <a:lnTo>
                    <a:pt x="1436522" y="1092720"/>
                  </a:lnTo>
                  <a:lnTo>
                    <a:pt x="1447800" y="1094994"/>
                  </a:lnTo>
                  <a:lnTo>
                    <a:pt x="1458633" y="1092720"/>
                  </a:lnTo>
                  <a:lnTo>
                    <a:pt x="1467599" y="1086523"/>
                  </a:lnTo>
                  <a:lnTo>
                    <a:pt x="1471599" y="1080516"/>
                  </a:lnTo>
                  <a:lnTo>
                    <a:pt x="1475994" y="1080516"/>
                  </a:lnTo>
                  <a:lnTo>
                    <a:pt x="2215591" y="1080516"/>
                  </a:lnTo>
                  <a:lnTo>
                    <a:pt x="2175510" y="1104138"/>
                  </a:lnTo>
                  <a:lnTo>
                    <a:pt x="2168652" y="1107948"/>
                  </a:lnTo>
                  <a:lnTo>
                    <a:pt x="2166366" y="1117092"/>
                  </a:lnTo>
                  <a:lnTo>
                    <a:pt x="2170176" y="1123950"/>
                  </a:lnTo>
                  <a:lnTo>
                    <a:pt x="2173986" y="1130046"/>
                  </a:lnTo>
                  <a:lnTo>
                    <a:pt x="2183130" y="1133094"/>
                  </a:lnTo>
                  <a:lnTo>
                    <a:pt x="2189988" y="1128522"/>
                  </a:lnTo>
                  <a:lnTo>
                    <a:pt x="2268474" y="1082560"/>
                  </a:lnTo>
                  <a:lnTo>
                    <a:pt x="2296668" y="10660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3" name="object 13"/>
          <p:cNvSpPr/>
          <p:nvPr/>
        </p:nvSpPr>
        <p:spPr>
          <a:xfrm>
            <a:off x="2661845" y="1434128"/>
            <a:ext cx="1144121" cy="1006849"/>
          </a:xfrm>
          <a:custGeom>
            <a:avLst/>
            <a:gdLst/>
            <a:ahLst/>
            <a:cxnLst/>
            <a:rect l="l" t="t" r="r" b="b"/>
            <a:pathLst>
              <a:path w="1296670" h="1141095">
                <a:moveTo>
                  <a:pt x="1296162" y="832104"/>
                </a:moveTo>
                <a:lnTo>
                  <a:pt x="1213104" y="783336"/>
                </a:lnTo>
                <a:lnTo>
                  <a:pt x="1209294" y="783336"/>
                </a:lnTo>
                <a:lnTo>
                  <a:pt x="1207008" y="785622"/>
                </a:lnTo>
                <a:lnTo>
                  <a:pt x="1206246" y="788670"/>
                </a:lnTo>
                <a:lnTo>
                  <a:pt x="1208532" y="791718"/>
                </a:lnTo>
                <a:lnTo>
                  <a:pt x="1270279" y="827532"/>
                </a:lnTo>
                <a:lnTo>
                  <a:pt x="469392" y="827532"/>
                </a:lnTo>
                <a:lnTo>
                  <a:pt x="469392" y="27698"/>
                </a:lnTo>
                <a:lnTo>
                  <a:pt x="464464" y="19367"/>
                </a:lnTo>
                <a:lnTo>
                  <a:pt x="468630" y="26403"/>
                </a:lnTo>
                <a:lnTo>
                  <a:pt x="469392" y="27698"/>
                </a:lnTo>
                <a:lnTo>
                  <a:pt x="505206" y="88392"/>
                </a:lnTo>
                <a:lnTo>
                  <a:pt x="507492" y="90678"/>
                </a:lnTo>
                <a:lnTo>
                  <a:pt x="511302" y="89916"/>
                </a:lnTo>
                <a:lnTo>
                  <a:pt x="513588" y="86868"/>
                </a:lnTo>
                <a:lnTo>
                  <a:pt x="512826" y="83820"/>
                </a:lnTo>
                <a:lnTo>
                  <a:pt x="464820" y="0"/>
                </a:lnTo>
                <a:lnTo>
                  <a:pt x="461302" y="6045"/>
                </a:lnTo>
                <a:lnTo>
                  <a:pt x="461010" y="6096"/>
                </a:lnTo>
                <a:lnTo>
                  <a:pt x="460425" y="7543"/>
                </a:lnTo>
                <a:lnTo>
                  <a:pt x="416052" y="83820"/>
                </a:lnTo>
                <a:lnTo>
                  <a:pt x="415290" y="86868"/>
                </a:lnTo>
                <a:lnTo>
                  <a:pt x="417576" y="89916"/>
                </a:lnTo>
                <a:lnTo>
                  <a:pt x="421386" y="90678"/>
                </a:lnTo>
                <a:lnTo>
                  <a:pt x="424434" y="88392"/>
                </a:lnTo>
                <a:lnTo>
                  <a:pt x="459486" y="27965"/>
                </a:lnTo>
                <a:lnTo>
                  <a:pt x="459486" y="829830"/>
                </a:lnTo>
                <a:lnTo>
                  <a:pt x="19939" y="1121867"/>
                </a:lnTo>
                <a:lnTo>
                  <a:pt x="51054" y="1058430"/>
                </a:lnTo>
                <a:lnTo>
                  <a:pt x="51054" y="1054620"/>
                </a:lnTo>
                <a:lnTo>
                  <a:pt x="48768" y="1052334"/>
                </a:lnTo>
                <a:lnTo>
                  <a:pt x="44958" y="1051572"/>
                </a:lnTo>
                <a:lnTo>
                  <a:pt x="42672" y="1054620"/>
                </a:lnTo>
                <a:lnTo>
                  <a:pt x="3009" y="1134618"/>
                </a:lnTo>
                <a:lnTo>
                  <a:pt x="0" y="1140726"/>
                </a:lnTo>
                <a:lnTo>
                  <a:pt x="2959" y="1140561"/>
                </a:lnTo>
                <a:lnTo>
                  <a:pt x="96012" y="1135392"/>
                </a:lnTo>
                <a:lnTo>
                  <a:pt x="99822" y="1133868"/>
                </a:lnTo>
                <a:lnTo>
                  <a:pt x="100584" y="1130058"/>
                </a:lnTo>
                <a:lnTo>
                  <a:pt x="99060" y="1127010"/>
                </a:lnTo>
                <a:lnTo>
                  <a:pt x="96012" y="1125486"/>
                </a:lnTo>
                <a:lnTo>
                  <a:pt x="24841" y="1129779"/>
                </a:lnTo>
                <a:lnTo>
                  <a:pt x="465975" y="836676"/>
                </a:lnTo>
                <a:lnTo>
                  <a:pt x="1270279" y="836676"/>
                </a:lnTo>
                <a:lnTo>
                  <a:pt x="1208532" y="872490"/>
                </a:lnTo>
                <a:lnTo>
                  <a:pt x="1206246" y="875538"/>
                </a:lnTo>
                <a:lnTo>
                  <a:pt x="1207008" y="878586"/>
                </a:lnTo>
                <a:lnTo>
                  <a:pt x="1209294" y="880872"/>
                </a:lnTo>
                <a:lnTo>
                  <a:pt x="1213104" y="880872"/>
                </a:lnTo>
                <a:lnTo>
                  <a:pt x="1291590" y="834796"/>
                </a:lnTo>
                <a:lnTo>
                  <a:pt x="1296162" y="83210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 txBox="1"/>
          <p:nvPr/>
        </p:nvSpPr>
        <p:spPr>
          <a:xfrm>
            <a:off x="1213149" y="1281729"/>
            <a:ext cx="6481482" cy="289575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652956">
              <a:spcBef>
                <a:spcPts val="88"/>
              </a:spcBef>
            </a:pPr>
            <a:r>
              <a:rPr sz="1588" spc="-44" dirty="0">
                <a:latin typeface="Arial"/>
                <a:cs typeface="Arial"/>
              </a:rPr>
              <a:t>3</a:t>
            </a:r>
            <a:endParaRPr sz="1588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88">
              <a:latin typeface="Arial"/>
              <a:cs typeface="Arial"/>
            </a:endParaRPr>
          </a:p>
          <a:p>
            <a:pPr>
              <a:spcBef>
                <a:spcPts val="415"/>
              </a:spcBef>
            </a:pPr>
            <a:endParaRPr sz="1588">
              <a:latin typeface="Arial"/>
              <a:cs typeface="Arial"/>
            </a:endParaRPr>
          </a:p>
          <a:p>
            <a:pPr marR="1014747" algn="ctr">
              <a:spcBef>
                <a:spcPts val="4"/>
              </a:spcBef>
            </a:pPr>
            <a:r>
              <a:rPr sz="1588" spc="-44" dirty="0">
                <a:latin typeface="Arial"/>
                <a:cs typeface="Arial"/>
              </a:rPr>
              <a:t>2</a:t>
            </a:r>
            <a:endParaRPr sz="1588">
              <a:latin typeface="Arial"/>
              <a:cs typeface="Arial"/>
            </a:endParaRPr>
          </a:p>
          <a:p>
            <a:pPr marR="3784989" algn="ctr">
              <a:spcBef>
                <a:spcPts val="803"/>
              </a:spcBef>
            </a:pPr>
            <a:r>
              <a:rPr sz="1588" spc="-44" dirty="0">
                <a:latin typeface="Arial"/>
                <a:cs typeface="Arial"/>
              </a:rPr>
              <a:t>1</a:t>
            </a:r>
            <a:endParaRPr sz="1588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88">
              <a:latin typeface="Arial"/>
              <a:cs typeface="Arial"/>
            </a:endParaRPr>
          </a:p>
          <a:p>
            <a:pPr>
              <a:spcBef>
                <a:spcPts val="728"/>
              </a:spcBef>
            </a:pPr>
            <a:endParaRPr sz="1588">
              <a:latin typeface="Arial"/>
              <a:cs typeface="Arial"/>
            </a:endParaRPr>
          </a:p>
          <a:p>
            <a:pPr marL="313221" indent="-302015">
              <a:buChar char="•"/>
              <a:tabLst>
                <a:tab pos="313221" algn="l"/>
              </a:tabLst>
            </a:pPr>
            <a:r>
              <a:rPr sz="1765" dirty="0">
                <a:latin typeface="Arial"/>
                <a:cs typeface="Arial"/>
              </a:rPr>
              <a:t>Cubic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materials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are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not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necessarily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isotropic.</a:t>
            </a:r>
            <a:endParaRPr sz="1765">
              <a:latin typeface="Arial"/>
              <a:cs typeface="Arial"/>
            </a:endParaRPr>
          </a:p>
          <a:p>
            <a:pPr>
              <a:spcBef>
                <a:spcPts val="931"/>
              </a:spcBef>
              <a:buFont typeface="Arial"/>
              <a:buChar char="•"/>
            </a:pPr>
            <a:endParaRPr sz="1765">
              <a:latin typeface="Arial"/>
              <a:cs typeface="Arial"/>
            </a:endParaRPr>
          </a:p>
          <a:p>
            <a:pPr marL="313221" indent="-302015">
              <a:buChar char="•"/>
              <a:tabLst>
                <a:tab pos="313221" algn="l"/>
              </a:tabLst>
            </a:pPr>
            <a:r>
              <a:rPr sz="1765" dirty="0">
                <a:latin typeface="Arial"/>
                <a:cs typeface="Arial"/>
              </a:rPr>
              <a:t>For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these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systems,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anisotropy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is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defined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by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Zener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ratio,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i="1" spc="-22" dirty="0">
                <a:latin typeface="Arial"/>
                <a:cs typeface="Arial"/>
              </a:rPr>
              <a:t>A</a:t>
            </a:r>
            <a:r>
              <a:rPr sz="1765" spc="-22" dirty="0">
                <a:latin typeface="Arial"/>
                <a:cs typeface="Arial"/>
              </a:rPr>
              <a:t>:</a:t>
            </a:r>
            <a:endParaRPr sz="1765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354579" y="4331969"/>
            <a:ext cx="1869141" cy="1256740"/>
            <a:chOff x="2516123" y="4909565"/>
            <a:chExt cx="2118360" cy="1424305"/>
          </a:xfrm>
        </p:grpSpPr>
        <p:sp>
          <p:nvSpPr>
            <p:cNvPr id="16" name="object 16"/>
            <p:cNvSpPr/>
            <p:nvPr/>
          </p:nvSpPr>
          <p:spPr>
            <a:xfrm>
              <a:off x="2523743" y="4909565"/>
              <a:ext cx="0" cy="1423670"/>
            </a:xfrm>
            <a:custGeom>
              <a:avLst/>
              <a:gdLst/>
              <a:ahLst/>
              <a:cxnLst/>
              <a:rect l="l" t="t" r="r" b="b"/>
              <a:pathLst>
                <a:path h="1423670">
                  <a:moveTo>
                    <a:pt x="0" y="0"/>
                  </a:moveTo>
                  <a:lnTo>
                    <a:pt x="0" y="1423416"/>
                  </a:lnTo>
                </a:path>
              </a:pathLst>
            </a:custGeom>
            <a:ln w="1506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4626863" y="4909565"/>
              <a:ext cx="0" cy="1423670"/>
            </a:xfrm>
            <a:custGeom>
              <a:avLst/>
              <a:gdLst/>
              <a:ahLst/>
              <a:cxnLst/>
              <a:rect l="l" t="t" r="r" b="b"/>
              <a:pathLst>
                <a:path h="1423670">
                  <a:moveTo>
                    <a:pt x="0" y="0"/>
                  </a:moveTo>
                  <a:lnTo>
                    <a:pt x="0" y="1423416"/>
                  </a:lnTo>
                </a:path>
              </a:pathLst>
            </a:custGeom>
            <a:ln w="1506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2516123" y="4917185"/>
              <a:ext cx="2118360" cy="0"/>
            </a:xfrm>
            <a:custGeom>
              <a:avLst/>
              <a:gdLst/>
              <a:ahLst/>
              <a:cxnLst/>
              <a:rect l="l" t="t" r="r" b="b"/>
              <a:pathLst>
                <a:path w="2118360">
                  <a:moveTo>
                    <a:pt x="0" y="0"/>
                  </a:moveTo>
                  <a:lnTo>
                    <a:pt x="2118360" y="0"/>
                  </a:lnTo>
                </a:path>
              </a:pathLst>
            </a:custGeom>
            <a:ln w="1506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2516123" y="6326123"/>
              <a:ext cx="2118360" cy="0"/>
            </a:xfrm>
            <a:custGeom>
              <a:avLst/>
              <a:gdLst/>
              <a:ahLst/>
              <a:cxnLst/>
              <a:rect l="l" t="t" r="r" b="b"/>
              <a:pathLst>
                <a:path w="2118360">
                  <a:moveTo>
                    <a:pt x="0" y="0"/>
                  </a:moveTo>
                  <a:lnTo>
                    <a:pt x="2118360" y="0"/>
                  </a:lnTo>
                </a:path>
              </a:pathLst>
            </a:custGeom>
            <a:ln w="1506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367354" y="4159102"/>
            <a:ext cx="1813672" cy="1361961"/>
          </a:xfrm>
          <a:prstGeom prst="rect">
            <a:avLst/>
          </a:prstGeom>
        </p:spPr>
        <p:txBody>
          <a:bodyPr vert="horz" wrap="square" lIns="0" tIns="118222" rIns="0" bIns="0" rtlCol="0">
            <a:spAutoFit/>
          </a:bodyPr>
          <a:lstStyle/>
          <a:p>
            <a:pPr algn="ctr">
              <a:spcBef>
                <a:spcPts val="931"/>
              </a:spcBef>
            </a:pPr>
            <a:r>
              <a:rPr sz="3905" spc="-26" baseline="-2824" dirty="0">
                <a:solidFill>
                  <a:srgbClr val="FF0000"/>
                </a:solidFill>
                <a:latin typeface="Symbol"/>
                <a:cs typeface="Symbol"/>
              </a:rPr>
              <a:t></a:t>
            </a:r>
            <a:r>
              <a:rPr sz="2118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853" spc="-26" baseline="-23809" dirty="0">
                <a:solidFill>
                  <a:srgbClr val="FF0000"/>
                </a:solidFill>
                <a:latin typeface="Times New Roman"/>
                <a:cs typeface="Times New Roman"/>
              </a:rPr>
              <a:t>11</a:t>
            </a:r>
            <a:r>
              <a:rPr sz="1853" spc="-13" baseline="-2380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srgbClr val="FF0000"/>
                </a:solidFill>
                <a:latin typeface="Symbol"/>
                <a:cs typeface="Symbol"/>
              </a:rPr>
              <a:t></a:t>
            </a:r>
            <a:r>
              <a:rPr sz="2118" spc="-23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853" spc="-26" baseline="-23809" dirty="0">
                <a:solidFill>
                  <a:srgbClr val="FF0000"/>
                </a:solidFill>
                <a:latin typeface="Times New Roman"/>
                <a:cs typeface="Times New Roman"/>
              </a:rPr>
              <a:t>12 </a:t>
            </a:r>
            <a:r>
              <a:rPr sz="3905" spc="-284" baseline="-2824" dirty="0">
                <a:solidFill>
                  <a:srgbClr val="FF0000"/>
                </a:solidFill>
                <a:latin typeface="Symbol"/>
                <a:cs typeface="Symbol"/>
              </a:rPr>
              <a:t></a:t>
            </a:r>
            <a:r>
              <a:rPr sz="3905" spc="-529" baseline="-28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sz="2118" spc="-16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spc="-18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118" i="1" spc="-18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1853" spc="-26" baseline="-23809" dirty="0">
                <a:solidFill>
                  <a:srgbClr val="FF0000"/>
                </a:solidFill>
                <a:latin typeface="Times New Roman"/>
                <a:cs typeface="Times New Roman"/>
              </a:rPr>
              <a:t>44</a:t>
            </a:r>
            <a:endParaRPr sz="1853" baseline="-23809">
              <a:latin typeface="Times New Roman"/>
              <a:cs typeface="Times New Roman"/>
            </a:endParaRPr>
          </a:p>
          <a:p>
            <a:pPr algn="ctr">
              <a:spcBef>
                <a:spcPts val="693"/>
              </a:spcBef>
            </a:pPr>
            <a:r>
              <a:rPr sz="2118" spc="-22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endParaRPr sz="2118">
              <a:latin typeface="Times New Roman"/>
              <a:cs typeface="Times New Roman"/>
            </a:endParaRPr>
          </a:p>
          <a:p>
            <a:pPr marL="7284" algn="ctr">
              <a:spcBef>
                <a:spcPts val="247"/>
              </a:spcBef>
            </a:pPr>
            <a:r>
              <a:rPr sz="2118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sz="2118" spc="-3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905" baseline="-2824" dirty="0">
                <a:solidFill>
                  <a:srgbClr val="FF0000"/>
                </a:solidFill>
                <a:latin typeface="Symbol"/>
                <a:cs typeface="Symbol"/>
              </a:rPr>
              <a:t></a:t>
            </a:r>
            <a:r>
              <a:rPr sz="2118" i="1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1853" baseline="-23809" dirty="0">
                <a:solidFill>
                  <a:srgbClr val="FF0000"/>
                </a:solidFill>
                <a:latin typeface="Times New Roman"/>
                <a:cs typeface="Times New Roman"/>
              </a:rPr>
              <a:t>11</a:t>
            </a:r>
            <a:r>
              <a:rPr sz="1853" spc="66" baseline="-2380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srgbClr val="FF0000"/>
                </a:solidFill>
                <a:latin typeface="Symbol"/>
                <a:cs typeface="Symbol"/>
              </a:rPr>
              <a:t></a:t>
            </a:r>
            <a:r>
              <a:rPr sz="2118" spc="-14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i="1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1853" baseline="-23809" dirty="0">
                <a:solidFill>
                  <a:srgbClr val="FF0000"/>
                </a:solidFill>
                <a:latin typeface="Times New Roman"/>
                <a:cs typeface="Times New Roman"/>
              </a:rPr>
              <a:t>12</a:t>
            </a:r>
            <a:r>
              <a:rPr sz="1853" spc="26" baseline="-2380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905" spc="-284" baseline="-2824" dirty="0">
                <a:solidFill>
                  <a:srgbClr val="FF0000"/>
                </a:solidFill>
                <a:latin typeface="Symbol"/>
                <a:cs typeface="Symbol"/>
              </a:rPr>
              <a:t></a:t>
            </a:r>
            <a:r>
              <a:rPr sz="3905" spc="-529" baseline="-282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srgbClr val="FF0000"/>
                </a:solidFill>
                <a:latin typeface="Times New Roman"/>
                <a:cs typeface="Times New Roman"/>
              </a:rPr>
              <a:t>/</a:t>
            </a:r>
            <a:r>
              <a:rPr sz="2118" spc="-13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18" i="1" spc="-22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1853" spc="-33" baseline="-23809" dirty="0">
                <a:solidFill>
                  <a:srgbClr val="FF0000"/>
                </a:solidFill>
                <a:latin typeface="Times New Roman"/>
                <a:cs typeface="Times New Roman"/>
              </a:rPr>
              <a:t>44</a:t>
            </a:r>
            <a:endParaRPr sz="1853" baseline="-23809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10379" y="4751037"/>
            <a:ext cx="388844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dirty="0">
                <a:latin typeface="Times New Roman"/>
                <a:cs typeface="Times New Roman"/>
              </a:rPr>
              <a:t>A</a:t>
            </a:r>
            <a:r>
              <a:rPr sz="2118" i="1" spc="-106" dirty="0">
                <a:latin typeface="Times New Roman"/>
                <a:cs typeface="Times New Roman"/>
              </a:rPr>
              <a:t> </a:t>
            </a:r>
            <a:r>
              <a:rPr sz="2118" spc="-44" dirty="0">
                <a:latin typeface="Symbol"/>
                <a:cs typeface="Symbol"/>
              </a:rPr>
              <a:t>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33003" y="1554480"/>
            <a:ext cx="1680882" cy="1479176"/>
          </a:xfrm>
          <a:custGeom>
            <a:avLst/>
            <a:gdLst/>
            <a:ahLst/>
            <a:cxnLst/>
            <a:rect l="l" t="t" r="r" b="b"/>
            <a:pathLst>
              <a:path w="1905000" h="1676400">
                <a:moveTo>
                  <a:pt x="0" y="1676400"/>
                </a:moveTo>
                <a:lnTo>
                  <a:pt x="685800" y="1219200"/>
                </a:lnTo>
              </a:path>
              <a:path w="1905000" h="1676400">
                <a:moveTo>
                  <a:pt x="685800" y="1219200"/>
                </a:moveTo>
                <a:lnTo>
                  <a:pt x="1905000" y="1219200"/>
                </a:lnTo>
              </a:path>
              <a:path w="1905000" h="1676400">
                <a:moveTo>
                  <a:pt x="685800" y="1219200"/>
                </a:moveTo>
                <a:lnTo>
                  <a:pt x="685800" y="0"/>
                </a:lnTo>
              </a:path>
            </a:pathLst>
          </a:custGeom>
          <a:ln w="28575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588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717871" y="175914"/>
            <a:ext cx="4301541" cy="56531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FOR CUBIC SOLIDS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0187" y="5981474"/>
            <a:ext cx="5684744" cy="22861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412" dirty="0">
                <a:latin typeface="Arial"/>
                <a:cs typeface="Arial"/>
              </a:rPr>
              <a:t>We</a:t>
            </a:r>
            <a:r>
              <a:rPr sz="1412" spc="-22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can</a:t>
            </a:r>
            <a:r>
              <a:rPr sz="1412" spc="-22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assume</a:t>
            </a:r>
            <a:r>
              <a:rPr sz="1412" spc="-22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that</a:t>
            </a:r>
            <a:r>
              <a:rPr sz="1412" spc="-22" dirty="0">
                <a:latin typeface="Arial"/>
                <a:cs typeface="Arial"/>
              </a:rPr>
              <a:t> </a:t>
            </a:r>
            <a:r>
              <a:rPr sz="1412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most</a:t>
            </a:r>
            <a:r>
              <a:rPr sz="1412" spc="-26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polycrystalline</a:t>
            </a:r>
            <a:r>
              <a:rPr sz="1412" spc="-31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solids</a:t>
            </a:r>
            <a:r>
              <a:rPr sz="1412" spc="-26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are</a:t>
            </a:r>
            <a:r>
              <a:rPr sz="1412" spc="-26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isotropic</a:t>
            </a:r>
            <a:r>
              <a:rPr sz="1412" spc="-22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but</a:t>
            </a:r>
            <a:r>
              <a:rPr sz="1412" spc="-26" dirty="0">
                <a:latin typeface="Arial"/>
                <a:cs typeface="Arial"/>
              </a:rPr>
              <a:t> </a:t>
            </a:r>
            <a:r>
              <a:rPr sz="1412" dirty="0">
                <a:latin typeface="Arial"/>
                <a:cs typeface="Arial"/>
              </a:rPr>
              <a:t>not</a:t>
            </a:r>
            <a:r>
              <a:rPr sz="1412" spc="-26" dirty="0">
                <a:latin typeface="Arial"/>
                <a:cs typeface="Arial"/>
              </a:rPr>
              <a:t> </a:t>
            </a:r>
            <a:r>
              <a:rPr sz="1412" spc="-18" dirty="0">
                <a:latin typeface="Arial"/>
                <a:cs typeface="Arial"/>
              </a:rPr>
              <a:t>all.</a:t>
            </a:r>
            <a:endParaRPr sz="1412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73725" y="2247685"/>
            <a:ext cx="146237" cy="161846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971" spc="-22" dirty="0">
                <a:latin typeface="Times New Roman"/>
                <a:cs typeface="Times New Roman"/>
              </a:rPr>
              <a:t>44</a:t>
            </a:r>
            <a:endParaRPr sz="971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9136" y="1456670"/>
            <a:ext cx="638735" cy="271096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  <a:tabLst>
                <a:tab pos="483560" algn="l"/>
              </a:tabLst>
            </a:pPr>
            <a:r>
              <a:rPr sz="1677" i="1" spc="-44" dirty="0">
                <a:latin typeface="Times New Roman"/>
                <a:cs typeface="Times New Roman"/>
              </a:rPr>
              <a:t>C</a:t>
            </a:r>
            <a:r>
              <a:rPr sz="1677" i="1" dirty="0">
                <a:latin typeface="Times New Roman"/>
                <a:cs typeface="Times New Roman"/>
              </a:rPr>
              <a:t>	</a:t>
            </a:r>
            <a:r>
              <a:rPr sz="1677" i="1" spc="-44" dirty="0">
                <a:latin typeface="Times New Roman"/>
                <a:cs typeface="Times New Roman"/>
              </a:rPr>
              <a:t>C</a:t>
            </a:r>
            <a:endParaRPr sz="1677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11471" y="2746921"/>
            <a:ext cx="165847" cy="271096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677" i="1" spc="-44" dirty="0">
                <a:latin typeface="Times New Roman"/>
                <a:cs typeface="Times New Roman"/>
              </a:rPr>
              <a:t>C</a:t>
            </a:r>
            <a:endParaRPr sz="1677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79170" y="1189744"/>
            <a:ext cx="427504" cy="271031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3619">
              <a:spcBef>
                <a:spcPts val="101"/>
              </a:spcBef>
            </a:pPr>
            <a:r>
              <a:rPr sz="2515" baseline="8771" dirty="0">
                <a:latin typeface="Symbol"/>
                <a:cs typeface="Symbol"/>
              </a:rPr>
              <a:t></a:t>
            </a:r>
            <a:r>
              <a:rPr sz="2515" spc="-364" baseline="8771" dirty="0">
                <a:latin typeface="Times New Roman"/>
                <a:cs typeface="Times New Roman"/>
              </a:rPr>
              <a:t> </a:t>
            </a:r>
            <a:r>
              <a:rPr sz="2515" i="1" spc="-33" baseline="14619" dirty="0">
                <a:latin typeface="Times New Roman"/>
                <a:cs typeface="Times New Roman"/>
              </a:rPr>
              <a:t>C</a:t>
            </a:r>
            <a:r>
              <a:rPr sz="971" spc="-22" dirty="0">
                <a:latin typeface="Times New Roman"/>
                <a:cs typeface="Times New Roman"/>
              </a:rPr>
              <a:t>11</a:t>
            </a:r>
            <a:endParaRPr sz="971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84552" y="1364553"/>
            <a:ext cx="368674" cy="271096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3619">
              <a:spcBef>
                <a:spcPts val="101"/>
              </a:spcBef>
            </a:pPr>
            <a:r>
              <a:rPr sz="2515" baseline="-23391" dirty="0">
                <a:latin typeface="Times New Roman"/>
                <a:cs typeface="Times New Roman"/>
              </a:rPr>
              <a:t>0</a:t>
            </a:r>
            <a:r>
              <a:rPr sz="2515" spc="26" baseline="-23391" dirty="0">
                <a:latin typeface="Times New Roman"/>
                <a:cs typeface="Times New Roman"/>
              </a:rPr>
              <a:t>  </a:t>
            </a:r>
            <a:r>
              <a:rPr sz="1677" spc="-53" dirty="0">
                <a:latin typeface="Symbol"/>
                <a:cs typeface="Symbol"/>
              </a:rPr>
              <a:t>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79169" y="1364553"/>
            <a:ext cx="337297" cy="271096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3619">
              <a:spcBef>
                <a:spcPts val="101"/>
              </a:spcBef>
              <a:tabLst>
                <a:tab pos="249344" algn="l"/>
              </a:tabLst>
            </a:pPr>
            <a:r>
              <a:rPr sz="1677" spc="-44" dirty="0">
                <a:latin typeface="Symbol"/>
                <a:cs typeface="Symbol"/>
              </a:rPr>
              <a:t>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2515" spc="-66" baseline="-23391" dirty="0">
                <a:latin typeface="Symbol"/>
                <a:cs typeface="Symbol"/>
              </a:rPr>
              <a:t></a:t>
            </a:r>
            <a:endParaRPr sz="2515" baseline="-23391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1581" y="1574997"/>
            <a:ext cx="292474" cy="47467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lnSpc>
                <a:spcPts val="1835"/>
              </a:lnSpc>
              <a:spcBef>
                <a:spcPts val="101"/>
              </a:spcBef>
            </a:pPr>
            <a:r>
              <a:rPr sz="1677" spc="-44" dirty="0">
                <a:latin typeface="Symbol"/>
                <a:cs typeface="Symbol"/>
              </a:rPr>
              <a:t></a:t>
            </a:r>
            <a:endParaRPr sz="1677">
              <a:latin typeface="Symbol"/>
              <a:cs typeface="Symbol"/>
            </a:endParaRPr>
          </a:p>
          <a:p>
            <a:pPr marL="11206">
              <a:lnSpc>
                <a:spcPts val="1835"/>
              </a:lnSpc>
              <a:tabLst>
                <a:tab pos="226931" algn="l"/>
              </a:tabLst>
            </a:pPr>
            <a:r>
              <a:rPr sz="1677" spc="-44" dirty="0">
                <a:latin typeface="Symbol"/>
                <a:cs typeface="Symbol"/>
              </a:rPr>
              <a:t>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2515" spc="-66" baseline="1461" dirty="0">
                <a:latin typeface="Symbol"/>
                <a:cs typeface="Symbol"/>
              </a:rPr>
              <a:t></a:t>
            </a:r>
            <a:endParaRPr sz="2515" baseline="1461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6964" y="1574997"/>
            <a:ext cx="323850" cy="474677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R="4483" algn="r">
              <a:lnSpc>
                <a:spcPts val="1835"/>
              </a:lnSpc>
              <a:spcBef>
                <a:spcPts val="101"/>
              </a:spcBef>
            </a:pPr>
            <a:r>
              <a:rPr sz="1677" spc="-44" dirty="0">
                <a:latin typeface="Symbol"/>
                <a:cs typeface="Symbol"/>
              </a:rPr>
              <a:t></a:t>
            </a:r>
            <a:endParaRPr sz="1677">
              <a:latin typeface="Symbol"/>
              <a:cs typeface="Symbol"/>
            </a:endParaRPr>
          </a:p>
          <a:p>
            <a:pPr marR="4483" algn="r">
              <a:lnSpc>
                <a:spcPts val="1835"/>
              </a:lnSpc>
            </a:pPr>
            <a:r>
              <a:rPr sz="2515" baseline="1461" dirty="0">
                <a:latin typeface="Times New Roman"/>
                <a:cs typeface="Times New Roman"/>
              </a:rPr>
              <a:t>0</a:t>
            </a:r>
            <a:r>
              <a:rPr sz="2515" spc="26" baseline="1461" dirty="0">
                <a:latin typeface="Times New Roman"/>
                <a:cs typeface="Times New Roman"/>
              </a:rPr>
              <a:t>  </a:t>
            </a:r>
            <a:r>
              <a:rPr sz="1677" spc="-53" dirty="0">
                <a:latin typeface="Symbol"/>
                <a:cs typeface="Symbol"/>
              </a:rPr>
              <a:t>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84530" y="1996553"/>
            <a:ext cx="368674" cy="271096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3619">
              <a:spcBef>
                <a:spcPts val="101"/>
              </a:spcBef>
            </a:pPr>
            <a:r>
              <a:rPr sz="2515" baseline="-27777" dirty="0">
                <a:latin typeface="Times New Roman"/>
                <a:cs typeface="Times New Roman"/>
              </a:rPr>
              <a:t>0</a:t>
            </a:r>
            <a:r>
              <a:rPr sz="2515" spc="26" baseline="-27777" dirty="0">
                <a:latin typeface="Times New Roman"/>
                <a:cs typeface="Times New Roman"/>
              </a:rPr>
              <a:t>  </a:t>
            </a:r>
            <a:r>
              <a:rPr sz="1677" spc="-53" dirty="0">
                <a:latin typeface="Symbol"/>
                <a:cs typeface="Symbol"/>
              </a:rPr>
              <a:t>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9169" y="1996553"/>
            <a:ext cx="337297" cy="271096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3619">
              <a:spcBef>
                <a:spcPts val="101"/>
              </a:spcBef>
              <a:tabLst>
                <a:tab pos="249344" algn="l"/>
              </a:tabLst>
            </a:pPr>
            <a:r>
              <a:rPr sz="1677" spc="-44" dirty="0">
                <a:latin typeface="Symbol"/>
                <a:cs typeface="Symbol"/>
              </a:rPr>
              <a:t>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2515" spc="-66" baseline="-27777" dirty="0">
                <a:latin typeface="Symbol"/>
                <a:cs typeface="Symbol"/>
              </a:rPr>
              <a:t></a:t>
            </a:r>
            <a:endParaRPr sz="2515" baseline="-27777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25514" y="2627884"/>
            <a:ext cx="105335" cy="271096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677" spc="-44" dirty="0">
                <a:latin typeface="Symbol"/>
                <a:cs typeface="Symbol"/>
              </a:rPr>
              <a:t>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79169" y="2627884"/>
            <a:ext cx="337297" cy="271096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3619">
              <a:spcBef>
                <a:spcPts val="101"/>
              </a:spcBef>
              <a:tabLst>
                <a:tab pos="249344" algn="l"/>
              </a:tabLst>
            </a:pPr>
            <a:r>
              <a:rPr sz="1677" spc="-44" dirty="0">
                <a:latin typeface="Symbol"/>
                <a:cs typeface="Symbol"/>
              </a:rPr>
              <a:t>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2515" spc="-66" baseline="-30701" dirty="0">
                <a:latin typeface="Symbol"/>
                <a:cs typeface="Symbol"/>
              </a:rPr>
              <a:t></a:t>
            </a:r>
            <a:endParaRPr sz="2515" baseline="-30701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67964" y="1013438"/>
            <a:ext cx="3052481" cy="2017080"/>
          </a:xfrm>
          <a:prstGeom prst="rect">
            <a:avLst/>
          </a:prstGeom>
        </p:spPr>
        <p:txBody>
          <a:bodyPr vert="horz" wrap="square" lIns="0" tIns="133910" rIns="0" bIns="0" rtlCol="0">
            <a:spAutoFit/>
          </a:bodyPr>
          <a:lstStyle/>
          <a:p>
            <a:pPr marL="617477">
              <a:spcBef>
                <a:spcPts val="1054"/>
              </a:spcBef>
              <a:tabLst>
                <a:tab pos="1094873" algn="l"/>
                <a:tab pos="1667524" algn="l"/>
                <a:tab pos="2158928" algn="l"/>
                <a:tab pos="2649772" algn="l"/>
              </a:tabLst>
            </a:pPr>
            <a:r>
              <a:rPr sz="1677" i="1" spc="-22" dirty="0">
                <a:latin typeface="Times New Roman"/>
                <a:cs typeface="Times New Roman"/>
              </a:rPr>
              <a:t>C</a:t>
            </a:r>
            <a:r>
              <a:rPr sz="1456" spc="-33" baseline="-25252" dirty="0">
                <a:latin typeface="Times New Roman"/>
                <a:cs typeface="Times New Roman"/>
              </a:rPr>
              <a:t>12</a:t>
            </a:r>
            <a:r>
              <a:rPr sz="1456" baseline="-25252" dirty="0">
                <a:latin typeface="Times New Roman"/>
                <a:cs typeface="Times New Roman"/>
              </a:rPr>
              <a:t>	</a:t>
            </a:r>
            <a:r>
              <a:rPr sz="1677" i="1" spc="-22" dirty="0">
                <a:latin typeface="Times New Roman"/>
                <a:cs typeface="Times New Roman"/>
              </a:rPr>
              <a:t>C</a:t>
            </a:r>
            <a:r>
              <a:rPr sz="1456" spc="-33" baseline="-25252" dirty="0">
                <a:latin typeface="Times New Roman"/>
                <a:cs typeface="Times New Roman"/>
              </a:rPr>
              <a:t>12</a:t>
            </a:r>
            <a:r>
              <a:rPr sz="1456" baseline="-25252" dirty="0">
                <a:latin typeface="Times New Roman"/>
                <a:cs typeface="Times New Roman"/>
              </a:rPr>
              <a:t>	</a:t>
            </a:r>
            <a:r>
              <a:rPr sz="1677" spc="-44" dirty="0">
                <a:latin typeface="Times New Roman"/>
                <a:cs typeface="Times New Roman"/>
              </a:rPr>
              <a:t>0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1677" spc="-44" dirty="0">
                <a:latin typeface="Times New Roman"/>
                <a:cs typeface="Times New Roman"/>
              </a:rPr>
              <a:t>0</a:t>
            </a:r>
            <a:r>
              <a:rPr sz="1677" dirty="0">
                <a:latin typeface="Times New Roman"/>
                <a:cs typeface="Times New Roman"/>
              </a:rPr>
              <a:t>	0</a:t>
            </a:r>
            <a:r>
              <a:rPr sz="1677" spc="18" dirty="0">
                <a:latin typeface="Times New Roman"/>
                <a:cs typeface="Times New Roman"/>
              </a:rPr>
              <a:t>  </a:t>
            </a:r>
            <a:r>
              <a:rPr sz="2515" spc="-66" baseline="-5847" dirty="0">
                <a:latin typeface="Symbol"/>
                <a:cs typeface="Symbol"/>
              </a:rPr>
              <a:t></a:t>
            </a:r>
            <a:endParaRPr sz="2515" baseline="-5847">
              <a:latin typeface="Symbol"/>
              <a:cs typeface="Symbol"/>
            </a:endParaRPr>
          </a:p>
          <a:p>
            <a:pPr marL="753075">
              <a:spcBef>
                <a:spcPts val="966"/>
              </a:spcBef>
              <a:tabLst>
                <a:tab pos="1225429" algn="l"/>
                <a:tab pos="1667524" algn="l"/>
                <a:tab pos="2158928" algn="l"/>
              </a:tabLst>
            </a:pPr>
            <a:r>
              <a:rPr sz="971" spc="-22" dirty="0">
                <a:latin typeface="Times New Roman"/>
                <a:cs typeface="Times New Roman"/>
              </a:rPr>
              <a:t>11</a:t>
            </a:r>
            <a:r>
              <a:rPr sz="971" dirty="0">
                <a:latin typeface="Times New Roman"/>
                <a:cs typeface="Times New Roman"/>
              </a:rPr>
              <a:t>	</a:t>
            </a:r>
            <a:r>
              <a:rPr sz="971" spc="-22" dirty="0">
                <a:latin typeface="Times New Roman"/>
                <a:cs typeface="Times New Roman"/>
              </a:rPr>
              <a:t>12</a:t>
            </a:r>
            <a:r>
              <a:rPr sz="971" dirty="0">
                <a:latin typeface="Times New Roman"/>
                <a:cs typeface="Times New Roman"/>
              </a:rPr>
              <a:t>	</a:t>
            </a:r>
            <a:r>
              <a:rPr sz="2515" spc="-66" baseline="14619" dirty="0">
                <a:latin typeface="Times New Roman"/>
                <a:cs typeface="Times New Roman"/>
              </a:rPr>
              <a:t>0</a:t>
            </a:r>
            <a:r>
              <a:rPr sz="2515" baseline="14619" dirty="0">
                <a:latin typeface="Times New Roman"/>
                <a:cs typeface="Times New Roman"/>
              </a:rPr>
              <a:t>	</a:t>
            </a:r>
            <a:r>
              <a:rPr sz="2515" spc="-66" baseline="14619" dirty="0">
                <a:latin typeface="Times New Roman"/>
                <a:cs typeface="Times New Roman"/>
              </a:rPr>
              <a:t>0</a:t>
            </a:r>
            <a:endParaRPr sz="2515" baseline="14619">
              <a:latin typeface="Times New Roman"/>
              <a:cs typeface="Times New Roman"/>
            </a:endParaRPr>
          </a:p>
          <a:p>
            <a:pPr marL="732904">
              <a:spcBef>
                <a:spcPts val="93"/>
              </a:spcBef>
              <a:tabLst>
                <a:tab pos="1099356" algn="l"/>
                <a:tab pos="1667524" algn="l"/>
                <a:tab pos="2158928" algn="l"/>
              </a:tabLst>
            </a:pPr>
            <a:r>
              <a:rPr sz="1677" spc="-44" dirty="0">
                <a:latin typeface="Symbol"/>
                <a:cs typeface="Symbol"/>
              </a:rPr>
              <a:t>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1677" i="1" spc="-22" dirty="0">
                <a:latin typeface="Times New Roman"/>
                <a:cs typeface="Times New Roman"/>
              </a:rPr>
              <a:t>C</a:t>
            </a:r>
            <a:r>
              <a:rPr sz="1456" spc="-33" baseline="-25252" dirty="0">
                <a:latin typeface="Times New Roman"/>
                <a:cs typeface="Times New Roman"/>
              </a:rPr>
              <a:t>11</a:t>
            </a:r>
            <a:r>
              <a:rPr sz="1456" baseline="-25252" dirty="0">
                <a:latin typeface="Times New Roman"/>
                <a:cs typeface="Times New Roman"/>
              </a:rPr>
              <a:t>	</a:t>
            </a:r>
            <a:r>
              <a:rPr sz="1677" spc="-44" dirty="0">
                <a:latin typeface="Times New Roman"/>
                <a:cs typeface="Times New Roman"/>
              </a:rPr>
              <a:t>0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1677" spc="-44" dirty="0">
                <a:latin typeface="Times New Roman"/>
                <a:cs typeface="Times New Roman"/>
              </a:rPr>
              <a:t>0</a:t>
            </a:r>
            <a:endParaRPr sz="1677">
              <a:latin typeface="Times New Roman"/>
              <a:cs typeface="Times New Roman"/>
            </a:endParaRPr>
          </a:p>
          <a:p>
            <a:pPr marR="49309" algn="ctr">
              <a:spcBef>
                <a:spcPts val="529"/>
              </a:spcBef>
              <a:tabLst>
                <a:tab pos="688078" algn="l"/>
                <a:tab pos="1165474" algn="l"/>
                <a:tab pos="1527443" algn="l"/>
                <a:tab pos="2114102" algn="l"/>
                <a:tab pos="2823473" algn="l"/>
              </a:tabLst>
            </a:pPr>
            <a:r>
              <a:rPr sz="2515" spc="-66" baseline="-27777" dirty="0">
                <a:latin typeface="Symbol"/>
                <a:cs typeface="Symbol"/>
              </a:rPr>
              <a:t></a:t>
            </a:r>
            <a:r>
              <a:rPr sz="2515" baseline="-27777" dirty="0">
                <a:latin typeface="Times New Roman"/>
                <a:cs typeface="Times New Roman"/>
              </a:rPr>
              <a:t>	</a:t>
            </a:r>
            <a:r>
              <a:rPr sz="1677" spc="-44" dirty="0">
                <a:latin typeface="Symbol"/>
                <a:cs typeface="Symbol"/>
              </a:rPr>
              <a:t>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1677" spc="-44" dirty="0">
                <a:latin typeface="Symbol"/>
                <a:cs typeface="Symbol"/>
              </a:rPr>
              <a:t>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1677" i="1" spc="-44" dirty="0">
                <a:latin typeface="Times New Roman"/>
                <a:cs typeface="Times New Roman"/>
              </a:rPr>
              <a:t>C</a:t>
            </a:r>
            <a:r>
              <a:rPr sz="1677" i="1" dirty="0">
                <a:latin typeface="Times New Roman"/>
                <a:cs typeface="Times New Roman"/>
              </a:rPr>
              <a:t>	</a:t>
            </a:r>
            <a:r>
              <a:rPr sz="1677" spc="-44" dirty="0">
                <a:latin typeface="Times New Roman"/>
                <a:cs typeface="Times New Roman"/>
              </a:rPr>
              <a:t>0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2515" spc="-66" baseline="-27777" dirty="0">
                <a:latin typeface="Symbol"/>
                <a:cs typeface="Symbol"/>
              </a:rPr>
              <a:t></a:t>
            </a:r>
            <a:endParaRPr sz="2515" baseline="-27777">
              <a:latin typeface="Symbol"/>
              <a:cs typeface="Symbol"/>
            </a:endParaRPr>
          </a:p>
          <a:p>
            <a:pPr marR="49309" algn="ctr">
              <a:spcBef>
                <a:spcPts val="521"/>
              </a:spcBef>
              <a:tabLst>
                <a:tab pos="215725" algn="l"/>
                <a:tab pos="688078" algn="l"/>
                <a:tab pos="1165474" algn="l"/>
                <a:tab pos="1649593" algn="l"/>
                <a:tab pos="2018287" algn="l"/>
                <a:tab pos="2604946" algn="l"/>
              </a:tabLst>
            </a:pPr>
            <a:r>
              <a:rPr sz="2515" spc="-66" baseline="1461" dirty="0">
                <a:latin typeface="Symbol"/>
                <a:cs typeface="Symbol"/>
              </a:rPr>
              <a:t></a:t>
            </a:r>
            <a:r>
              <a:rPr sz="2515" baseline="1461" dirty="0">
                <a:latin typeface="Times New Roman"/>
                <a:cs typeface="Times New Roman"/>
              </a:rPr>
              <a:t>	</a:t>
            </a:r>
            <a:r>
              <a:rPr sz="1677" spc="-44" dirty="0">
                <a:latin typeface="Symbol"/>
                <a:cs typeface="Symbol"/>
              </a:rPr>
              <a:t>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1677" spc="-44" dirty="0">
                <a:latin typeface="Symbol"/>
                <a:cs typeface="Symbol"/>
              </a:rPr>
              <a:t>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1677" spc="-44" dirty="0">
                <a:latin typeface="Symbol"/>
                <a:cs typeface="Symbol"/>
              </a:rPr>
              <a:t>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1677" spc="-44" dirty="0">
                <a:latin typeface="Symbol"/>
                <a:cs typeface="Symbol"/>
              </a:rPr>
              <a:t>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1677" i="1" spc="-22" dirty="0">
                <a:latin typeface="Times New Roman"/>
                <a:cs typeface="Times New Roman"/>
              </a:rPr>
              <a:t>C</a:t>
            </a:r>
            <a:r>
              <a:rPr sz="1456" spc="-33" baseline="-25252" dirty="0">
                <a:latin typeface="Times New Roman"/>
                <a:cs typeface="Times New Roman"/>
              </a:rPr>
              <a:t>44</a:t>
            </a:r>
            <a:r>
              <a:rPr sz="1456" baseline="-25252" dirty="0">
                <a:latin typeface="Times New Roman"/>
                <a:cs typeface="Times New Roman"/>
              </a:rPr>
              <a:t>	</a:t>
            </a:r>
            <a:r>
              <a:rPr sz="1677" dirty="0">
                <a:latin typeface="Times New Roman"/>
                <a:cs typeface="Times New Roman"/>
              </a:rPr>
              <a:t>0</a:t>
            </a:r>
            <a:r>
              <a:rPr sz="1677" spc="18" dirty="0">
                <a:latin typeface="Times New Roman"/>
                <a:cs typeface="Times New Roman"/>
              </a:rPr>
              <a:t>  </a:t>
            </a:r>
            <a:r>
              <a:rPr sz="2515" spc="-66" baseline="1461" dirty="0">
                <a:latin typeface="Symbol"/>
                <a:cs typeface="Symbol"/>
              </a:rPr>
              <a:t></a:t>
            </a:r>
            <a:endParaRPr sz="2515" baseline="1461">
              <a:latin typeface="Symbol"/>
              <a:cs typeface="Symbol"/>
            </a:endParaRPr>
          </a:p>
          <a:p>
            <a:pPr marR="71721" algn="ctr">
              <a:spcBef>
                <a:spcPts val="529"/>
              </a:spcBef>
              <a:tabLst>
                <a:tab pos="476836" algn="l"/>
                <a:tab pos="960956" algn="l"/>
                <a:tab pos="1452920" algn="l"/>
              </a:tabLst>
            </a:pPr>
            <a:r>
              <a:rPr sz="1677" spc="-44" dirty="0">
                <a:latin typeface="Symbol"/>
                <a:cs typeface="Symbol"/>
              </a:rPr>
              <a:t>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1677" spc="-44" dirty="0">
                <a:latin typeface="Symbol"/>
                <a:cs typeface="Symbol"/>
              </a:rPr>
              <a:t>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1677" spc="-44" dirty="0">
                <a:latin typeface="Symbol"/>
                <a:cs typeface="Symbol"/>
              </a:rPr>
              <a:t></a:t>
            </a:r>
            <a:r>
              <a:rPr sz="1677" dirty="0">
                <a:latin typeface="Times New Roman"/>
                <a:cs typeface="Times New Roman"/>
              </a:rPr>
              <a:t>	</a:t>
            </a:r>
            <a:r>
              <a:rPr sz="1677" spc="-44" dirty="0">
                <a:latin typeface="Symbol"/>
                <a:cs typeface="Symbol"/>
              </a:rPr>
              <a:t>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1581" y="2794636"/>
            <a:ext cx="105335" cy="271096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677" spc="-44" dirty="0">
                <a:latin typeface="Symbol"/>
                <a:cs typeface="Symbol"/>
              </a:rPr>
              <a:t></a:t>
            </a:r>
            <a:endParaRPr sz="1677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56032" y="2802704"/>
            <a:ext cx="274544" cy="271031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971" dirty="0">
                <a:latin typeface="Times New Roman"/>
                <a:cs typeface="Times New Roman"/>
              </a:rPr>
              <a:t>44</a:t>
            </a:r>
            <a:r>
              <a:rPr sz="971" spc="115" dirty="0">
                <a:latin typeface="Times New Roman"/>
                <a:cs typeface="Times New Roman"/>
              </a:rPr>
              <a:t> </a:t>
            </a:r>
            <a:r>
              <a:rPr sz="2515" spc="-79" baseline="1461" dirty="0">
                <a:latin typeface="Symbol"/>
                <a:cs typeface="Symbol"/>
              </a:rPr>
              <a:t></a:t>
            </a:r>
            <a:endParaRPr sz="2515" baseline="1461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09854" y="4848568"/>
            <a:ext cx="152960" cy="168078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015" spc="-22" dirty="0">
                <a:latin typeface="Times New Roman"/>
                <a:cs typeface="Times New Roman"/>
              </a:rPr>
              <a:t>44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44181" y="4024275"/>
            <a:ext cx="605118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  <a:tabLst>
                <a:tab pos="481318" algn="l"/>
              </a:tabLst>
            </a:pPr>
            <a:r>
              <a:rPr sz="1765" i="1" spc="-44" dirty="0">
                <a:latin typeface="Times New Roman"/>
                <a:cs typeface="Times New Roman"/>
              </a:rPr>
              <a:t>S</a:t>
            </a:r>
            <a:r>
              <a:rPr sz="1765" i="1" dirty="0">
                <a:latin typeface="Times New Roman"/>
                <a:cs typeface="Times New Roman"/>
              </a:rPr>
              <a:t>	</a:t>
            </a:r>
            <a:r>
              <a:rPr sz="1765" i="1" spc="-44" dirty="0">
                <a:latin typeface="Times New Roman"/>
                <a:cs typeface="Times New Roman"/>
              </a:rPr>
              <a:t>S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71820" y="5368350"/>
            <a:ext cx="134471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765" i="1" spc="-44" dirty="0">
                <a:latin typeface="Times New Roman"/>
                <a:cs typeface="Times New Roman"/>
              </a:rPr>
              <a:t>S</a:t>
            </a:r>
            <a:endParaRPr sz="1765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30102" y="3746538"/>
            <a:ext cx="421901" cy="282299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">
              <a:spcBef>
                <a:spcPts val="84"/>
              </a:spcBef>
            </a:pPr>
            <a:r>
              <a:rPr sz="2647" baseline="8333" dirty="0">
                <a:latin typeface="Symbol"/>
                <a:cs typeface="Symbol"/>
              </a:rPr>
              <a:t></a:t>
            </a:r>
            <a:r>
              <a:rPr sz="2647" spc="-258" baseline="8333" dirty="0">
                <a:latin typeface="Times New Roman"/>
                <a:cs typeface="Times New Roman"/>
              </a:rPr>
              <a:t> </a:t>
            </a:r>
            <a:r>
              <a:rPr sz="2647" i="1" spc="-33" baseline="13888" dirty="0">
                <a:latin typeface="Times New Roman"/>
                <a:cs typeface="Times New Roman"/>
              </a:rPr>
              <a:t>S</a:t>
            </a:r>
            <a:r>
              <a:rPr sz="1015" spc="-22" dirty="0">
                <a:latin typeface="Times New Roman"/>
                <a:cs typeface="Times New Roman"/>
              </a:rPr>
              <a:t>11</a:t>
            </a:r>
            <a:endParaRPr sz="1015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28053" y="3928745"/>
            <a:ext cx="369794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">
              <a:spcBef>
                <a:spcPts val="84"/>
              </a:spcBef>
            </a:pPr>
            <a:r>
              <a:rPr sz="2647" baseline="-23611" dirty="0">
                <a:latin typeface="Times New Roman"/>
                <a:cs typeface="Times New Roman"/>
              </a:rPr>
              <a:t>0</a:t>
            </a:r>
            <a:r>
              <a:rPr sz="2647" spc="556" baseline="-23611" dirty="0">
                <a:latin typeface="Times New Roman"/>
                <a:cs typeface="Times New Roman"/>
              </a:rPr>
              <a:t> </a:t>
            </a:r>
            <a:r>
              <a:rPr sz="1765" spc="-44" dirty="0">
                <a:latin typeface="Symbol"/>
                <a:cs typeface="Symbol"/>
              </a:rPr>
              <a:t></a:t>
            </a:r>
            <a:endParaRPr sz="1765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0095" y="3928745"/>
            <a:ext cx="338418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">
              <a:spcBef>
                <a:spcPts val="84"/>
              </a:spcBef>
              <a:tabLst>
                <a:tab pos="248224" algn="l"/>
              </a:tabLst>
            </a:pPr>
            <a:r>
              <a:rPr sz="1765" spc="-44" dirty="0">
                <a:latin typeface="Symbol"/>
                <a:cs typeface="Symbol"/>
              </a:rPr>
              <a:t></a:t>
            </a:r>
            <a:r>
              <a:rPr sz="1765" dirty="0">
                <a:latin typeface="Times New Roman"/>
                <a:cs typeface="Times New Roman"/>
              </a:rPr>
              <a:t>	</a:t>
            </a:r>
            <a:r>
              <a:rPr sz="2647" spc="-66" baseline="-23611" dirty="0">
                <a:latin typeface="Symbol"/>
                <a:cs typeface="Symbol"/>
              </a:rPr>
              <a:t></a:t>
            </a:r>
            <a:endParaRPr sz="2647" baseline="-23611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28053" y="4586307"/>
            <a:ext cx="369794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">
              <a:spcBef>
                <a:spcPts val="84"/>
              </a:spcBef>
            </a:pPr>
            <a:r>
              <a:rPr sz="2647" baseline="-27777" dirty="0">
                <a:latin typeface="Times New Roman"/>
                <a:cs typeface="Times New Roman"/>
              </a:rPr>
              <a:t>0</a:t>
            </a:r>
            <a:r>
              <a:rPr sz="2647" spc="556" baseline="-27777" dirty="0">
                <a:latin typeface="Times New Roman"/>
                <a:cs typeface="Times New Roman"/>
              </a:rPr>
              <a:t> </a:t>
            </a:r>
            <a:r>
              <a:rPr sz="1765" spc="-44" dirty="0">
                <a:latin typeface="Symbol"/>
                <a:cs typeface="Symbol"/>
              </a:rPr>
              <a:t></a:t>
            </a:r>
            <a:endParaRPr sz="1765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30095" y="4586307"/>
            <a:ext cx="338418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">
              <a:spcBef>
                <a:spcPts val="84"/>
              </a:spcBef>
              <a:tabLst>
                <a:tab pos="248224" algn="l"/>
              </a:tabLst>
            </a:pPr>
            <a:r>
              <a:rPr sz="1765" spc="-44" dirty="0">
                <a:latin typeface="Symbol"/>
                <a:cs typeface="Symbol"/>
              </a:rPr>
              <a:t></a:t>
            </a:r>
            <a:r>
              <a:rPr sz="1765" dirty="0">
                <a:latin typeface="Times New Roman"/>
                <a:cs typeface="Times New Roman"/>
              </a:rPr>
              <a:t>	</a:t>
            </a:r>
            <a:r>
              <a:rPr sz="2647" spc="-66" baseline="-27777" dirty="0">
                <a:latin typeface="Symbol"/>
                <a:cs typeface="Symbol"/>
              </a:rPr>
              <a:t></a:t>
            </a:r>
            <a:endParaRPr sz="2647" baseline="-27777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66976" y="5243868"/>
            <a:ext cx="108696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765" spc="-44" dirty="0">
                <a:latin typeface="Symbol"/>
                <a:cs typeface="Symbol"/>
              </a:rPr>
              <a:t></a:t>
            </a:r>
            <a:endParaRPr sz="1765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30095" y="5243870"/>
            <a:ext cx="338418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">
              <a:spcBef>
                <a:spcPts val="84"/>
              </a:spcBef>
              <a:tabLst>
                <a:tab pos="248224" algn="l"/>
              </a:tabLst>
            </a:pPr>
            <a:r>
              <a:rPr sz="1765" spc="-44" dirty="0">
                <a:latin typeface="Symbol"/>
                <a:cs typeface="Symbol"/>
              </a:rPr>
              <a:t></a:t>
            </a:r>
            <a:r>
              <a:rPr sz="1765" dirty="0">
                <a:latin typeface="Times New Roman"/>
                <a:cs typeface="Times New Roman"/>
              </a:rPr>
              <a:t>	</a:t>
            </a:r>
            <a:r>
              <a:rPr sz="2647" spc="-66" baseline="-30555" dirty="0">
                <a:latin typeface="Symbol"/>
                <a:cs typeface="Symbol"/>
              </a:rPr>
              <a:t></a:t>
            </a:r>
            <a:endParaRPr sz="2647" baseline="-30555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74066" y="3563528"/>
            <a:ext cx="3113554" cy="2100518"/>
          </a:xfrm>
          <a:prstGeom prst="rect">
            <a:avLst/>
          </a:prstGeom>
        </p:spPr>
        <p:txBody>
          <a:bodyPr vert="horz" wrap="square" lIns="0" tIns="136151" rIns="0" bIns="0" rtlCol="0">
            <a:spAutoFit/>
          </a:bodyPr>
          <a:lstStyle/>
          <a:p>
            <a:pPr marL="552479" algn="ctr">
              <a:spcBef>
                <a:spcPts val="1072"/>
              </a:spcBef>
              <a:tabLst>
                <a:tab pos="1028195" algn="l"/>
                <a:tab pos="1582915" algn="l"/>
                <a:tab pos="2073759" algn="l"/>
                <a:tab pos="2564043" algn="l"/>
              </a:tabLst>
            </a:pPr>
            <a:r>
              <a:rPr sz="1765" i="1" spc="-22" dirty="0">
                <a:latin typeface="Times New Roman"/>
                <a:cs typeface="Times New Roman"/>
              </a:rPr>
              <a:t>S</a:t>
            </a:r>
            <a:r>
              <a:rPr sz="1522" spc="-33" baseline="-24154" dirty="0">
                <a:latin typeface="Times New Roman"/>
                <a:cs typeface="Times New Roman"/>
              </a:rPr>
              <a:t>12</a:t>
            </a:r>
            <a:r>
              <a:rPr sz="1522" baseline="-24154" dirty="0">
                <a:latin typeface="Times New Roman"/>
                <a:cs typeface="Times New Roman"/>
              </a:rPr>
              <a:t>	</a:t>
            </a:r>
            <a:r>
              <a:rPr sz="1765" i="1" spc="-22" dirty="0">
                <a:latin typeface="Times New Roman"/>
                <a:cs typeface="Times New Roman"/>
              </a:rPr>
              <a:t>S</a:t>
            </a:r>
            <a:r>
              <a:rPr sz="1522" spc="-33" baseline="-24154" dirty="0">
                <a:latin typeface="Times New Roman"/>
                <a:cs typeface="Times New Roman"/>
              </a:rPr>
              <a:t>12</a:t>
            </a:r>
            <a:r>
              <a:rPr sz="1522" baseline="-24154" dirty="0">
                <a:latin typeface="Times New Roman"/>
                <a:cs typeface="Times New Roman"/>
              </a:rPr>
              <a:t>	</a:t>
            </a:r>
            <a:r>
              <a:rPr sz="1765" spc="-44" dirty="0">
                <a:latin typeface="Times New Roman"/>
                <a:cs typeface="Times New Roman"/>
              </a:rPr>
              <a:t>0</a:t>
            </a:r>
            <a:r>
              <a:rPr sz="1765" dirty="0">
                <a:latin typeface="Times New Roman"/>
                <a:cs typeface="Times New Roman"/>
              </a:rPr>
              <a:t>	</a:t>
            </a:r>
            <a:r>
              <a:rPr sz="1765" spc="-44" dirty="0">
                <a:latin typeface="Times New Roman"/>
                <a:cs typeface="Times New Roman"/>
              </a:rPr>
              <a:t>0</a:t>
            </a:r>
            <a:r>
              <a:rPr sz="1765" dirty="0">
                <a:latin typeface="Times New Roman"/>
                <a:cs typeface="Times New Roman"/>
              </a:rPr>
              <a:t>	0</a:t>
            </a:r>
            <a:r>
              <a:rPr sz="1765" spc="371" dirty="0">
                <a:latin typeface="Times New Roman"/>
                <a:cs typeface="Times New Roman"/>
              </a:rPr>
              <a:t> </a:t>
            </a:r>
            <a:r>
              <a:rPr sz="2647" spc="-66" baseline="-5555" dirty="0">
                <a:latin typeface="Symbol"/>
                <a:cs typeface="Symbol"/>
              </a:rPr>
              <a:t></a:t>
            </a:r>
            <a:endParaRPr sz="2647" baseline="-5555">
              <a:latin typeface="Symbol"/>
              <a:cs typeface="Symbol"/>
            </a:endParaRPr>
          </a:p>
          <a:p>
            <a:pPr marR="26896" algn="ctr">
              <a:spcBef>
                <a:spcPts val="984"/>
              </a:spcBef>
              <a:tabLst>
                <a:tab pos="695362" algn="l"/>
                <a:tab pos="1167155" algn="l"/>
                <a:tab pos="1616535" algn="l"/>
                <a:tab pos="2107379" algn="l"/>
                <a:tab pos="2814507" algn="l"/>
              </a:tabLst>
            </a:pPr>
            <a:r>
              <a:rPr sz="2647" spc="-66" baseline="-16666" dirty="0">
                <a:latin typeface="Symbol"/>
                <a:cs typeface="Symbol"/>
              </a:rPr>
              <a:t></a:t>
            </a:r>
            <a:r>
              <a:rPr sz="2647" baseline="-16666" dirty="0">
                <a:latin typeface="Times New Roman"/>
                <a:cs typeface="Times New Roman"/>
              </a:rPr>
              <a:t>	</a:t>
            </a:r>
            <a:r>
              <a:rPr sz="1015" spc="-22" dirty="0">
                <a:latin typeface="Times New Roman"/>
                <a:cs typeface="Times New Roman"/>
              </a:rPr>
              <a:t>11</a:t>
            </a:r>
            <a:r>
              <a:rPr sz="1015" dirty="0">
                <a:latin typeface="Times New Roman"/>
                <a:cs typeface="Times New Roman"/>
              </a:rPr>
              <a:t>	</a:t>
            </a:r>
            <a:r>
              <a:rPr sz="1015" spc="-22" dirty="0">
                <a:latin typeface="Times New Roman"/>
                <a:cs typeface="Times New Roman"/>
              </a:rPr>
              <a:t>12</a:t>
            </a:r>
            <a:r>
              <a:rPr sz="1015" dirty="0">
                <a:latin typeface="Times New Roman"/>
                <a:cs typeface="Times New Roman"/>
              </a:rPr>
              <a:t>	</a:t>
            </a:r>
            <a:r>
              <a:rPr sz="2647" spc="-66" baseline="13888" dirty="0">
                <a:latin typeface="Times New Roman"/>
                <a:cs typeface="Times New Roman"/>
              </a:rPr>
              <a:t>0</a:t>
            </a:r>
            <a:r>
              <a:rPr sz="2647" baseline="13888" dirty="0">
                <a:latin typeface="Times New Roman"/>
                <a:cs typeface="Times New Roman"/>
              </a:rPr>
              <a:t>	</a:t>
            </a:r>
            <a:r>
              <a:rPr sz="2647" spc="-66" baseline="13888" dirty="0">
                <a:latin typeface="Times New Roman"/>
                <a:cs typeface="Times New Roman"/>
              </a:rPr>
              <a:t>0</a:t>
            </a:r>
            <a:r>
              <a:rPr sz="2647" baseline="13888" dirty="0">
                <a:latin typeface="Times New Roman"/>
                <a:cs typeface="Times New Roman"/>
              </a:rPr>
              <a:t>	</a:t>
            </a:r>
            <a:r>
              <a:rPr sz="2647" spc="-66" baseline="-16666" dirty="0">
                <a:latin typeface="Symbol"/>
                <a:cs typeface="Symbol"/>
              </a:rPr>
              <a:t></a:t>
            </a:r>
            <a:endParaRPr sz="2647" baseline="-16666">
              <a:latin typeface="Symbol"/>
              <a:cs typeface="Symbol"/>
            </a:endParaRPr>
          </a:p>
          <a:p>
            <a:pPr marR="26896" algn="ctr">
              <a:spcBef>
                <a:spcPts val="124"/>
              </a:spcBef>
              <a:tabLst>
                <a:tab pos="214603" algn="l"/>
                <a:tab pos="685276" algn="l"/>
                <a:tab pos="1067417" algn="l"/>
                <a:tab pos="1616535" algn="l"/>
                <a:tab pos="2107379" algn="l"/>
                <a:tab pos="2597662" algn="l"/>
              </a:tabLst>
            </a:pPr>
            <a:r>
              <a:rPr sz="1765" spc="-44" dirty="0">
                <a:latin typeface="Symbol"/>
                <a:cs typeface="Symbol"/>
              </a:rPr>
              <a:t></a:t>
            </a:r>
            <a:r>
              <a:rPr sz="1765" dirty="0">
                <a:latin typeface="Times New Roman"/>
                <a:cs typeface="Times New Roman"/>
              </a:rPr>
              <a:t>	</a:t>
            </a:r>
            <a:r>
              <a:rPr sz="2647" spc="-66" baseline="1388" dirty="0">
                <a:latin typeface="Symbol"/>
                <a:cs typeface="Symbol"/>
              </a:rPr>
              <a:t></a:t>
            </a:r>
            <a:r>
              <a:rPr sz="2647" baseline="1388" dirty="0">
                <a:latin typeface="Times New Roman"/>
                <a:cs typeface="Times New Roman"/>
              </a:rPr>
              <a:t>	</a:t>
            </a:r>
            <a:r>
              <a:rPr sz="2647" spc="-66" baseline="1388" dirty="0">
                <a:latin typeface="Symbol"/>
                <a:cs typeface="Symbol"/>
              </a:rPr>
              <a:t></a:t>
            </a:r>
            <a:r>
              <a:rPr sz="2647" baseline="1388" dirty="0">
                <a:latin typeface="Times New Roman"/>
                <a:cs typeface="Times New Roman"/>
              </a:rPr>
              <a:t>	</a:t>
            </a:r>
            <a:r>
              <a:rPr sz="2647" i="1" spc="-33" baseline="1388" dirty="0">
                <a:latin typeface="Times New Roman"/>
                <a:cs typeface="Times New Roman"/>
              </a:rPr>
              <a:t>S</a:t>
            </a:r>
            <a:r>
              <a:rPr sz="1522" spc="-33" baseline="-21739" dirty="0">
                <a:latin typeface="Times New Roman"/>
                <a:cs typeface="Times New Roman"/>
              </a:rPr>
              <a:t>11</a:t>
            </a:r>
            <a:r>
              <a:rPr sz="1522" baseline="-21739" dirty="0">
                <a:latin typeface="Times New Roman"/>
                <a:cs typeface="Times New Roman"/>
              </a:rPr>
              <a:t>	</a:t>
            </a:r>
            <a:r>
              <a:rPr sz="2647" spc="-66" baseline="1388" dirty="0">
                <a:latin typeface="Times New Roman"/>
                <a:cs typeface="Times New Roman"/>
              </a:rPr>
              <a:t>0</a:t>
            </a:r>
            <a:r>
              <a:rPr sz="2647" baseline="1388" dirty="0">
                <a:latin typeface="Times New Roman"/>
                <a:cs typeface="Times New Roman"/>
              </a:rPr>
              <a:t>	</a:t>
            </a:r>
            <a:r>
              <a:rPr sz="2647" spc="-66" baseline="1388" dirty="0">
                <a:latin typeface="Times New Roman"/>
                <a:cs typeface="Times New Roman"/>
              </a:rPr>
              <a:t>0</a:t>
            </a:r>
            <a:r>
              <a:rPr sz="2647" baseline="1388" dirty="0">
                <a:latin typeface="Times New Roman"/>
                <a:cs typeface="Times New Roman"/>
              </a:rPr>
              <a:t>	0</a:t>
            </a:r>
            <a:r>
              <a:rPr sz="2647" spc="543" baseline="1388" dirty="0">
                <a:latin typeface="Times New Roman"/>
                <a:cs typeface="Times New Roman"/>
              </a:rPr>
              <a:t> </a:t>
            </a:r>
            <a:r>
              <a:rPr sz="1765" spc="-44" dirty="0">
                <a:latin typeface="Symbol"/>
                <a:cs typeface="Symbol"/>
              </a:rPr>
              <a:t></a:t>
            </a:r>
            <a:endParaRPr sz="1765">
              <a:latin typeface="Symbol"/>
              <a:cs typeface="Symbol"/>
            </a:endParaRPr>
          </a:p>
          <a:p>
            <a:pPr marR="26896" algn="ctr">
              <a:spcBef>
                <a:spcPts val="468"/>
              </a:spcBef>
              <a:tabLst>
                <a:tab pos="685276" algn="l"/>
                <a:tab pos="1161552" algn="l"/>
                <a:tab pos="1538089" algn="l"/>
                <a:tab pos="2107379" algn="l"/>
                <a:tab pos="2814507" algn="l"/>
              </a:tabLst>
            </a:pPr>
            <a:r>
              <a:rPr sz="2647" spc="-66" baseline="-27777" dirty="0">
                <a:latin typeface="Symbol"/>
                <a:cs typeface="Symbol"/>
              </a:rPr>
              <a:t></a:t>
            </a:r>
            <a:r>
              <a:rPr sz="2647" baseline="-27777" dirty="0">
                <a:latin typeface="Times New Roman"/>
                <a:cs typeface="Times New Roman"/>
              </a:rPr>
              <a:t>	</a:t>
            </a:r>
            <a:r>
              <a:rPr sz="1765" spc="-44" dirty="0">
                <a:latin typeface="Symbol"/>
                <a:cs typeface="Symbol"/>
              </a:rPr>
              <a:t></a:t>
            </a:r>
            <a:r>
              <a:rPr sz="1765" dirty="0">
                <a:latin typeface="Times New Roman"/>
                <a:cs typeface="Times New Roman"/>
              </a:rPr>
              <a:t>	</a:t>
            </a:r>
            <a:r>
              <a:rPr sz="1765" spc="-44" dirty="0">
                <a:latin typeface="Symbol"/>
                <a:cs typeface="Symbol"/>
              </a:rPr>
              <a:t></a:t>
            </a:r>
            <a:r>
              <a:rPr sz="1765" dirty="0">
                <a:latin typeface="Times New Roman"/>
                <a:cs typeface="Times New Roman"/>
              </a:rPr>
              <a:t>	</a:t>
            </a:r>
            <a:r>
              <a:rPr sz="1765" i="1" spc="-44" dirty="0">
                <a:latin typeface="Times New Roman"/>
                <a:cs typeface="Times New Roman"/>
              </a:rPr>
              <a:t>S</a:t>
            </a:r>
            <a:r>
              <a:rPr sz="1765" i="1" dirty="0">
                <a:latin typeface="Times New Roman"/>
                <a:cs typeface="Times New Roman"/>
              </a:rPr>
              <a:t>	</a:t>
            </a:r>
            <a:r>
              <a:rPr sz="1765" spc="-44" dirty="0">
                <a:latin typeface="Times New Roman"/>
                <a:cs typeface="Times New Roman"/>
              </a:rPr>
              <a:t>0</a:t>
            </a:r>
            <a:r>
              <a:rPr sz="1765" dirty="0">
                <a:latin typeface="Times New Roman"/>
                <a:cs typeface="Times New Roman"/>
              </a:rPr>
              <a:t>	</a:t>
            </a:r>
            <a:r>
              <a:rPr sz="2647" spc="-66" baseline="-27777" dirty="0">
                <a:latin typeface="Symbol"/>
                <a:cs typeface="Symbol"/>
              </a:rPr>
              <a:t></a:t>
            </a:r>
            <a:endParaRPr sz="2647" baseline="-27777">
              <a:latin typeface="Symbol"/>
              <a:cs typeface="Symbol"/>
            </a:endParaRPr>
          </a:p>
          <a:p>
            <a:pPr marR="26896" algn="ctr">
              <a:spcBef>
                <a:spcPts val="529"/>
              </a:spcBef>
              <a:tabLst>
                <a:tab pos="214603" algn="l"/>
                <a:tab pos="685276" algn="l"/>
                <a:tab pos="1161552" algn="l"/>
                <a:tab pos="1645111" algn="l"/>
                <a:tab pos="2028933" algn="l"/>
                <a:tab pos="2597662" algn="l"/>
              </a:tabLst>
            </a:pPr>
            <a:r>
              <a:rPr sz="2647" spc="-66" baseline="1388" dirty="0">
                <a:latin typeface="Symbol"/>
                <a:cs typeface="Symbol"/>
              </a:rPr>
              <a:t></a:t>
            </a:r>
            <a:r>
              <a:rPr sz="2647" baseline="1388" dirty="0">
                <a:latin typeface="Times New Roman"/>
                <a:cs typeface="Times New Roman"/>
              </a:rPr>
              <a:t>	</a:t>
            </a:r>
            <a:r>
              <a:rPr sz="1765" spc="-44" dirty="0">
                <a:latin typeface="Symbol"/>
                <a:cs typeface="Symbol"/>
              </a:rPr>
              <a:t></a:t>
            </a:r>
            <a:r>
              <a:rPr sz="1765" dirty="0">
                <a:latin typeface="Times New Roman"/>
                <a:cs typeface="Times New Roman"/>
              </a:rPr>
              <a:t>	</a:t>
            </a:r>
            <a:r>
              <a:rPr sz="1765" spc="-44" dirty="0">
                <a:latin typeface="Symbol"/>
                <a:cs typeface="Symbol"/>
              </a:rPr>
              <a:t></a:t>
            </a:r>
            <a:r>
              <a:rPr sz="1765" dirty="0">
                <a:latin typeface="Times New Roman"/>
                <a:cs typeface="Times New Roman"/>
              </a:rPr>
              <a:t>	</a:t>
            </a:r>
            <a:r>
              <a:rPr sz="1765" spc="-44" dirty="0">
                <a:latin typeface="Symbol"/>
                <a:cs typeface="Symbol"/>
              </a:rPr>
              <a:t></a:t>
            </a:r>
            <a:r>
              <a:rPr sz="1765" dirty="0">
                <a:latin typeface="Times New Roman"/>
                <a:cs typeface="Times New Roman"/>
              </a:rPr>
              <a:t>	</a:t>
            </a:r>
            <a:r>
              <a:rPr sz="1765" spc="-44" dirty="0">
                <a:latin typeface="Symbol"/>
                <a:cs typeface="Symbol"/>
              </a:rPr>
              <a:t></a:t>
            </a:r>
            <a:r>
              <a:rPr sz="1765" dirty="0">
                <a:latin typeface="Times New Roman"/>
                <a:cs typeface="Times New Roman"/>
              </a:rPr>
              <a:t>	</a:t>
            </a:r>
            <a:r>
              <a:rPr sz="1765" i="1" spc="-22" dirty="0">
                <a:latin typeface="Times New Roman"/>
                <a:cs typeface="Times New Roman"/>
              </a:rPr>
              <a:t>S</a:t>
            </a:r>
            <a:r>
              <a:rPr sz="1522" spc="-33" baseline="-24154" dirty="0">
                <a:latin typeface="Times New Roman"/>
                <a:cs typeface="Times New Roman"/>
              </a:rPr>
              <a:t>44</a:t>
            </a:r>
            <a:r>
              <a:rPr sz="1522" baseline="-24154" dirty="0">
                <a:latin typeface="Times New Roman"/>
                <a:cs typeface="Times New Roman"/>
              </a:rPr>
              <a:t>	</a:t>
            </a:r>
            <a:r>
              <a:rPr sz="1765" dirty="0">
                <a:latin typeface="Times New Roman"/>
                <a:cs typeface="Times New Roman"/>
              </a:rPr>
              <a:t>0</a:t>
            </a:r>
            <a:r>
              <a:rPr sz="1765" spc="361" dirty="0">
                <a:latin typeface="Times New Roman"/>
                <a:cs typeface="Times New Roman"/>
              </a:rPr>
              <a:t> </a:t>
            </a:r>
            <a:r>
              <a:rPr sz="2647" spc="-66" baseline="1388" dirty="0">
                <a:latin typeface="Symbol"/>
                <a:cs typeface="Symbol"/>
              </a:rPr>
              <a:t></a:t>
            </a:r>
            <a:endParaRPr sz="2647" baseline="1388">
              <a:latin typeface="Symbol"/>
              <a:cs typeface="Symbol"/>
            </a:endParaRPr>
          </a:p>
          <a:p>
            <a:pPr marR="49869" algn="ctr">
              <a:spcBef>
                <a:spcPts val="529"/>
              </a:spcBef>
              <a:tabLst>
                <a:tab pos="475715" algn="l"/>
                <a:tab pos="959275" algn="l"/>
                <a:tab pos="1449558" algn="l"/>
              </a:tabLst>
            </a:pPr>
            <a:r>
              <a:rPr sz="1765" spc="-44" dirty="0">
                <a:latin typeface="Symbol"/>
                <a:cs typeface="Symbol"/>
              </a:rPr>
              <a:t></a:t>
            </a:r>
            <a:r>
              <a:rPr sz="1765" dirty="0">
                <a:latin typeface="Times New Roman"/>
                <a:cs typeface="Times New Roman"/>
              </a:rPr>
              <a:t>	</a:t>
            </a:r>
            <a:r>
              <a:rPr sz="1765" spc="-44" dirty="0">
                <a:latin typeface="Symbol"/>
                <a:cs typeface="Symbol"/>
              </a:rPr>
              <a:t></a:t>
            </a:r>
            <a:r>
              <a:rPr sz="1765" dirty="0">
                <a:latin typeface="Times New Roman"/>
                <a:cs typeface="Times New Roman"/>
              </a:rPr>
              <a:t>	</a:t>
            </a:r>
            <a:r>
              <a:rPr sz="1765" spc="-44" dirty="0">
                <a:latin typeface="Symbol"/>
                <a:cs typeface="Symbol"/>
              </a:rPr>
              <a:t></a:t>
            </a:r>
            <a:r>
              <a:rPr sz="1765" dirty="0">
                <a:latin typeface="Times New Roman"/>
                <a:cs typeface="Times New Roman"/>
              </a:rPr>
              <a:t>	</a:t>
            </a:r>
            <a:r>
              <a:rPr sz="1765" spc="-44" dirty="0">
                <a:latin typeface="Symbol"/>
                <a:cs typeface="Symbol"/>
              </a:rPr>
              <a:t></a:t>
            </a:r>
            <a:endParaRPr sz="1765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52507" y="5418009"/>
            <a:ext cx="108696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765" spc="-44" dirty="0">
                <a:latin typeface="Symbol"/>
                <a:cs typeface="Symbol"/>
              </a:rPr>
              <a:t></a:t>
            </a:r>
            <a:endParaRPr sz="1765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90821" y="5426069"/>
            <a:ext cx="284629" cy="282299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015" dirty="0">
                <a:latin typeface="Times New Roman"/>
                <a:cs typeface="Times New Roman"/>
              </a:rPr>
              <a:t>44</a:t>
            </a:r>
            <a:r>
              <a:rPr sz="1015" spc="97" dirty="0">
                <a:latin typeface="Times New Roman"/>
                <a:cs typeface="Times New Roman"/>
              </a:rPr>
              <a:t> </a:t>
            </a:r>
            <a:r>
              <a:rPr sz="2647" spc="-66" baseline="1388" dirty="0">
                <a:latin typeface="Symbol"/>
                <a:cs typeface="Symbol"/>
              </a:rPr>
              <a:t></a:t>
            </a:r>
            <a:endParaRPr sz="2647" baseline="1388">
              <a:latin typeface="Symbol"/>
              <a:cs typeface="Symbo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544895" y="2125308"/>
            <a:ext cx="765362" cy="0"/>
          </a:xfrm>
          <a:custGeom>
            <a:avLst/>
            <a:gdLst/>
            <a:ahLst/>
            <a:cxnLst/>
            <a:rect l="l" t="t" r="r" b="b"/>
            <a:pathLst>
              <a:path w="867409">
                <a:moveTo>
                  <a:pt x="0" y="0"/>
                </a:moveTo>
                <a:lnTo>
                  <a:pt x="867156" y="0"/>
                </a:lnTo>
              </a:path>
            </a:pathLst>
          </a:custGeom>
          <a:ln w="50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33" name="object 33"/>
          <p:cNvSpPr txBox="1"/>
          <p:nvPr/>
        </p:nvSpPr>
        <p:spPr>
          <a:xfrm>
            <a:off x="5148434" y="2099020"/>
            <a:ext cx="146237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spc="-22" dirty="0">
                <a:latin typeface="Times New Roman"/>
                <a:cs typeface="Times New Roman"/>
              </a:rPr>
              <a:t>44</a:t>
            </a:r>
            <a:endParaRPr sz="971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65831" y="2119942"/>
            <a:ext cx="129428" cy="27053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677" spc="-44" dirty="0">
                <a:latin typeface="Times New Roman"/>
                <a:cs typeface="Times New Roman"/>
              </a:rPr>
              <a:t>2</a:t>
            </a:r>
            <a:endParaRPr sz="1677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20552" y="1871844"/>
            <a:ext cx="1009090" cy="270466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44826">
              <a:spcBef>
                <a:spcPts val="97"/>
              </a:spcBef>
            </a:pPr>
            <a:r>
              <a:rPr sz="2515" baseline="-21929" dirty="0">
                <a:latin typeface="Symbol"/>
                <a:cs typeface="Symbol"/>
              </a:rPr>
              <a:t></a:t>
            </a:r>
            <a:r>
              <a:rPr sz="2515" spc="6" baseline="-21929" dirty="0">
                <a:latin typeface="Times New Roman"/>
                <a:cs typeface="Times New Roman"/>
              </a:rPr>
              <a:t> </a:t>
            </a:r>
            <a:r>
              <a:rPr sz="2515" i="1" baseline="14619" dirty="0">
                <a:latin typeface="Times New Roman"/>
                <a:cs typeface="Times New Roman"/>
              </a:rPr>
              <a:t>C</a:t>
            </a:r>
            <a:r>
              <a:rPr sz="971" dirty="0">
                <a:latin typeface="Times New Roman"/>
                <a:cs typeface="Times New Roman"/>
              </a:rPr>
              <a:t>11</a:t>
            </a:r>
            <a:r>
              <a:rPr sz="971" spc="202" dirty="0">
                <a:latin typeface="Times New Roman"/>
                <a:cs typeface="Times New Roman"/>
              </a:rPr>
              <a:t> </a:t>
            </a:r>
            <a:r>
              <a:rPr sz="2515" baseline="14619" dirty="0">
                <a:latin typeface="Symbol"/>
                <a:cs typeface="Symbol"/>
              </a:rPr>
              <a:t></a:t>
            </a:r>
            <a:r>
              <a:rPr sz="2515" spc="-158" baseline="14619" dirty="0">
                <a:latin typeface="Times New Roman"/>
                <a:cs typeface="Times New Roman"/>
              </a:rPr>
              <a:t> </a:t>
            </a:r>
            <a:r>
              <a:rPr sz="2515" i="1" spc="-33" baseline="14619" dirty="0">
                <a:latin typeface="Times New Roman"/>
                <a:cs typeface="Times New Roman"/>
              </a:rPr>
              <a:t>C</a:t>
            </a:r>
            <a:r>
              <a:rPr sz="971" spc="-22" dirty="0">
                <a:latin typeface="Times New Roman"/>
                <a:cs typeface="Times New Roman"/>
              </a:rPr>
              <a:t>22</a:t>
            </a:r>
            <a:endParaRPr sz="971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04554" y="1953863"/>
            <a:ext cx="165287" cy="270530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677" i="1" spc="-44" dirty="0">
                <a:latin typeface="Times New Roman"/>
                <a:cs typeface="Times New Roman"/>
              </a:rPr>
              <a:t>C</a:t>
            </a:r>
            <a:endParaRPr sz="1677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451445" y="4497729"/>
            <a:ext cx="93009" cy="33050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074" spc="-101" dirty="0">
                <a:latin typeface="Symbol"/>
                <a:cs typeface="Symbol"/>
              </a:rPr>
              <a:t></a:t>
            </a:r>
            <a:endParaRPr sz="2074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126915" y="4680680"/>
            <a:ext cx="146237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spc="-22" dirty="0">
                <a:latin typeface="Times New Roman"/>
                <a:cs typeface="Times New Roman"/>
              </a:rPr>
              <a:t>44</a:t>
            </a:r>
            <a:endParaRPr sz="971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822797" y="4680680"/>
            <a:ext cx="146237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spc="-22" dirty="0">
                <a:latin typeface="Times New Roman"/>
                <a:cs typeface="Times New Roman"/>
              </a:rPr>
              <a:t>11</a:t>
            </a:r>
            <a:endParaRPr sz="971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89408" y="4680680"/>
            <a:ext cx="146237" cy="161281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971" spc="-22" dirty="0">
                <a:latin typeface="Times New Roman"/>
                <a:cs typeface="Times New Roman"/>
              </a:rPr>
              <a:t>22</a:t>
            </a:r>
            <a:endParaRPr sz="971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13278" y="4485627"/>
            <a:ext cx="1292599" cy="33037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331151" algn="l"/>
                <a:tab pos="1005221" algn="l"/>
              </a:tabLst>
            </a:pPr>
            <a:r>
              <a:rPr sz="1677" i="1" spc="-44" dirty="0">
                <a:latin typeface="Times New Roman"/>
                <a:cs typeface="Times New Roman"/>
              </a:rPr>
              <a:t>S</a:t>
            </a:r>
            <a:r>
              <a:rPr sz="1677" i="1" dirty="0">
                <a:latin typeface="Times New Roman"/>
                <a:cs typeface="Times New Roman"/>
              </a:rPr>
              <a:t>	</a:t>
            </a:r>
            <a:r>
              <a:rPr sz="1677" dirty="0">
                <a:latin typeface="Symbol"/>
                <a:cs typeface="Symbol"/>
              </a:rPr>
              <a:t></a:t>
            </a:r>
            <a:r>
              <a:rPr sz="1677" spc="44" dirty="0">
                <a:latin typeface="Times New Roman"/>
                <a:cs typeface="Times New Roman"/>
              </a:rPr>
              <a:t> </a:t>
            </a:r>
            <a:r>
              <a:rPr sz="1677" spc="-22" dirty="0">
                <a:latin typeface="Times New Roman"/>
                <a:cs typeface="Times New Roman"/>
              </a:rPr>
              <a:t>2</a:t>
            </a:r>
            <a:r>
              <a:rPr sz="3110" spc="-33" baseline="-2364" dirty="0">
                <a:latin typeface="Symbol"/>
                <a:cs typeface="Symbol"/>
              </a:rPr>
              <a:t></a:t>
            </a:r>
            <a:r>
              <a:rPr sz="1677" i="1" spc="-22" dirty="0">
                <a:latin typeface="Times New Roman"/>
                <a:cs typeface="Times New Roman"/>
              </a:rPr>
              <a:t>S</a:t>
            </a:r>
            <a:r>
              <a:rPr sz="1677" i="1" dirty="0">
                <a:latin typeface="Times New Roman"/>
                <a:cs typeface="Times New Roman"/>
              </a:rPr>
              <a:t>	</a:t>
            </a:r>
            <a:r>
              <a:rPr sz="1677" dirty="0">
                <a:latin typeface="Symbol"/>
                <a:cs typeface="Symbol"/>
              </a:rPr>
              <a:t></a:t>
            </a:r>
            <a:r>
              <a:rPr sz="1677" spc="-13" dirty="0">
                <a:latin typeface="Times New Roman"/>
                <a:cs typeface="Times New Roman"/>
              </a:rPr>
              <a:t> </a:t>
            </a:r>
            <a:r>
              <a:rPr sz="1677" i="1" spc="-44" dirty="0">
                <a:latin typeface="Times New Roman"/>
                <a:cs typeface="Times New Roman"/>
              </a:rPr>
              <a:t>S</a:t>
            </a:r>
            <a:endParaRPr sz="167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046" y="316651"/>
            <a:ext cx="8956431" cy="31909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 defTabSz="914400">
              <a:spcBef>
                <a:spcPts val="88"/>
              </a:spcBef>
            </a:pPr>
            <a:r>
              <a: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Many parameters are used to describe the elastic properties of materials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3625" y="5426112"/>
            <a:ext cx="5814732" cy="87264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 algn="ctr">
              <a:spcBef>
                <a:spcPts val="88"/>
              </a:spcBef>
            </a:pPr>
            <a:r>
              <a:rPr sz="1588" dirty="0">
                <a:solidFill>
                  <a:srgbClr val="0000FF"/>
                </a:solidFill>
                <a:latin typeface="Arial"/>
                <a:cs typeface="Arial"/>
              </a:rPr>
              <a:t>See</a:t>
            </a:r>
            <a:r>
              <a:rPr sz="1588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dirty="0">
                <a:solidFill>
                  <a:srgbClr val="0000FF"/>
                </a:solidFill>
                <a:latin typeface="Arial"/>
                <a:cs typeface="Arial"/>
              </a:rPr>
              <a:t>Ch.</a:t>
            </a:r>
            <a:r>
              <a:rPr sz="1588" spc="-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dirty="0">
                <a:solidFill>
                  <a:srgbClr val="0000FF"/>
                </a:solidFill>
                <a:latin typeface="Arial"/>
                <a:cs typeface="Arial"/>
              </a:rPr>
              <a:t>8</a:t>
            </a:r>
            <a:r>
              <a:rPr sz="1588" spc="-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dirty="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sz="1588" spc="-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dirty="0">
                <a:solidFill>
                  <a:srgbClr val="0000FF"/>
                </a:solidFill>
                <a:latin typeface="Arial"/>
                <a:cs typeface="Arial"/>
              </a:rPr>
              <a:t>Nye,</a:t>
            </a:r>
            <a:r>
              <a:rPr sz="1588" spc="-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dirty="0">
                <a:solidFill>
                  <a:srgbClr val="0000FF"/>
                </a:solidFill>
                <a:latin typeface="Arial"/>
                <a:cs typeface="Arial"/>
              </a:rPr>
              <a:t>Ch.</a:t>
            </a:r>
            <a:r>
              <a:rPr sz="1588" spc="-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dirty="0">
                <a:solidFill>
                  <a:srgbClr val="0000FF"/>
                </a:solidFill>
                <a:latin typeface="Arial"/>
                <a:cs typeface="Arial"/>
              </a:rPr>
              <a:t>13</a:t>
            </a:r>
            <a:r>
              <a:rPr sz="1588" spc="-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dirty="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sz="1588" spc="-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dirty="0">
                <a:solidFill>
                  <a:srgbClr val="0000FF"/>
                </a:solidFill>
                <a:latin typeface="Arial"/>
                <a:cs typeface="Arial"/>
              </a:rPr>
              <a:t>Newnham,</a:t>
            </a:r>
            <a:r>
              <a:rPr sz="1588" spc="-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dirty="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sz="1588" spc="-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dirty="0">
                <a:solidFill>
                  <a:srgbClr val="0000FF"/>
                </a:solidFill>
                <a:latin typeface="Arial"/>
                <a:cs typeface="Arial"/>
              </a:rPr>
              <a:t>Ch.</a:t>
            </a:r>
            <a:r>
              <a:rPr sz="1588" spc="-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dirty="0">
                <a:solidFill>
                  <a:srgbClr val="0000FF"/>
                </a:solidFill>
                <a:latin typeface="Arial"/>
                <a:cs typeface="Arial"/>
              </a:rPr>
              <a:t>10</a:t>
            </a:r>
            <a:r>
              <a:rPr sz="1588" spc="-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dirty="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sz="1588" spc="-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dirty="0">
                <a:solidFill>
                  <a:srgbClr val="0000FF"/>
                </a:solidFill>
                <a:latin typeface="Arial"/>
                <a:cs typeface="Arial"/>
              </a:rPr>
              <a:t>Gersten</a:t>
            </a:r>
            <a:r>
              <a:rPr sz="1588" spc="-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dirty="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sz="1588" spc="-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spc="-44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1588" dirty="0">
                <a:solidFill>
                  <a:srgbClr val="0000FF"/>
                </a:solidFill>
                <a:latin typeface="Arial"/>
                <a:cs typeface="Arial"/>
              </a:rPr>
              <a:t>more</a:t>
            </a:r>
            <a:r>
              <a:rPr sz="1588" spc="-26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dirty="0">
                <a:solidFill>
                  <a:srgbClr val="0000FF"/>
                </a:solidFill>
                <a:latin typeface="Arial"/>
                <a:cs typeface="Arial"/>
              </a:rPr>
              <a:t>thorough</a:t>
            </a:r>
            <a:r>
              <a:rPr sz="1588" spc="-26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spc="-9" dirty="0">
                <a:solidFill>
                  <a:srgbClr val="0000FF"/>
                </a:solidFill>
                <a:latin typeface="Arial"/>
                <a:cs typeface="Arial"/>
              </a:rPr>
              <a:t>explanation.</a:t>
            </a:r>
            <a:endParaRPr sz="1588" dirty="0">
              <a:latin typeface="Arial"/>
              <a:cs typeface="Arial"/>
            </a:endParaRPr>
          </a:p>
          <a:p>
            <a:pPr marL="1121" algn="ctr">
              <a:spcBef>
                <a:spcPts val="962"/>
              </a:spcBef>
            </a:pPr>
            <a:r>
              <a:rPr sz="1588" dirty="0">
                <a:solidFill>
                  <a:srgbClr val="0000FF"/>
                </a:solidFill>
                <a:latin typeface="Arial"/>
                <a:cs typeface="Arial"/>
              </a:rPr>
              <a:t>Wikipedia</a:t>
            </a:r>
            <a:r>
              <a:rPr sz="1588" spc="-26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dirty="0">
                <a:solidFill>
                  <a:srgbClr val="0000FF"/>
                </a:solidFill>
                <a:latin typeface="Arial"/>
                <a:cs typeface="Arial"/>
              </a:rPr>
              <a:t>also</a:t>
            </a:r>
            <a:r>
              <a:rPr sz="1588" spc="-18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dirty="0">
                <a:solidFill>
                  <a:srgbClr val="0000FF"/>
                </a:solidFill>
                <a:latin typeface="Arial"/>
                <a:cs typeface="Arial"/>
              </a:rPr>
              <a:t>provides</a:t>
            </a:r>
            <a:r>
              <a:rPr sz="1588" spc="-18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88" spc="-18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dirty="0">
                <a:solidFill>
                  <a:srgbClr val="0000FF"/>
                </a:solidFill>
                <a:latin typeface="Arial"/>
                <a:cs typeface="Arial"/>
              </a:rPr>
              <a:t>nice</a:t>
            </a:r>
            <a:r>
              <a:rPr sz="1588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588" spc="-9" dirty="0">
                <a:solidFill>
                  <a:srgbClr val="0000FF"/>
                </a:solidFill>
                <a:latin typeface="Arial"/>
                <a:cs typeface="Arial"/>
              </a:rPr>
              <a:t>discussion.</a:t>
            </a:r>
            <a:endParaRPr sz="1588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06300" y="2249692"/>
            <a:ext cx="312644" cy="0"/>
          </a:xfrm>
          <a:custGeom>
            <a:avLst/>
            <a:gdLst/>
            <a:ahLst/>
            <a:cxnLst/>
            <a:rect l="l" t="t" r="r" b="b"/>
            <a:pathLst>
              <a:path w="354330">
                <a:moveTo>
                  <a:pt x="0" y="0"/>
                </a:moveTo>
                <a:lnTo>
                  <a:pt x="354330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1984126" y="2315771"/>
            <a:ext cx="34794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3177" i="1" spc="-33" baseline="13888" dirty="0">
                <a:latin typeface="Times New Roman"/>
                <a:cs typeface="Times New Roman"/>
              </a:rPr>
              <a:t>S</a:t>
            </a:r>
            <a:r>
              <a:rPr sz="1235" spc="-22" dirty="0">
                <a:latin typeface="Times New Roman"/>
                <a:cs typeface="Times New Roman"/>
              </a:rPr>
              <a:t>11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98002" y="2036446"/>
            <a:ext cx="765362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596745" algn="l"/>
              </a:tabLst>
            </a:pPr>
            <a:r>
              <a:rPr sz="2118" i="1" dirty="0">
                <a:latin typeface="Times New Roman"/>
                <a:cs typeface="Times New Roman"/>
              </a:rPr>
              <a:t>E</a:t>
            </a:r>
            <a:r>
              <a:rPr sz="2118" i="1" spc="137" dirty="0">
                <a:latin typeface="Times New Roman"/>
                <a:cs typeface="Times New Roman"/>
              </a:rPr>
              <a:t> </a:t>
            </a:r>
            <a:r>
              <a:rPr sz="2118" spc="-44" dirty="0">
                <a:latin typeface="Symbol"/>
                <a:cs typeface="Symbol"/>
              </a:rPr>
              <a:t></a:t>
            </a:r>
            <a:r>
              <a:rPr sz="2118" dirty="0">
                <a:latin typeface="Times New Roman"/>
                <a:cs typeface="Times New Roman"/>
              </a:rPr>
              <a:t>	</a:t>
            </a:r>
            <a:r>
              <a:rPr sz="3177" spc="-66" baseline="34722" dirty="0">
                <a:latin typeface="Times New Roman"/>
                <a:cs typeface="Times New Roman"/>
              </a:rPr>
              <a:t>1</a:t>
            </a:r>
            <a:endParaRPr sz="3177" baseline="34722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51236" y="2284123"/>
            <a:ext cx="365312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3177" i="1" spc="-33" baseline="13888" dirty="0">
                <a:latin typeface="Times New Roman"/>
                <a:cs typeface="Times New Roman"/>
              </a:rPr>
              <a:t>S</a:t>
            </a:r>
            <a:r>
              <a:rPr sz="1235" spc="-22" dirty="0">
                <a:latin typeface="Times New Roman"/>
                <a:cs typeface="Times New Roman"/>
              </a:rPr>
              <a:t>44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61099" y="1843059"/>
            <a:ext cx="2404782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  <a:tabLst>
                <a:tab pos="1686014" algn="l"/>
                <a:tab pos="2370731" algn="l"/>
              </a:tabLst>
            </a:pPr>
            <a:r>
              <a:rPr sz="3177" i="1" baseline="-34722" dirty="0">
                <a:latin typeface="Times New Roman"/>
                <a:cs typeface="Times New Roman"/>
              </a:rPr>
              <a:t>G </a:t>
            </a:r>
            <a:r>
              <a:rPr sz="3177" baseline="-34722" dirty="0">
                <a:latin typeface="Symbol"/>
                <a:cs typeface="Symbol"/>
              </a:rPr>
              <a:t></a:t>
            </a:r>
            <a:r>
              <a:rPr sz="3177" baseline="-34722" dirty="0">
                <a:latin typeface="Times New Roman"/>
                <a:cs typeface="Times New Roman"/>
              </a:rPr>
              <a:t> </a:t>
            </a:r>
            <a:r>
              <a:rPr sz="2118" u="sng" spc="34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18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118" u="sng" spc="34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18" spc="79" dirty="0">
                <a:latin typeface="Times New Roman"/>
                <a:cs typeface="Times New Roman"/>
              </a:rPr>
              <a:t> </a:t>
            </a:r>
            <a:r>
              <a:rPr sz="3177" baseline="-34722" dirty="0">
                <a:latin typeface="Symbol"/>
                <a:cs typeface="Symbol"/>
              </a:rPr>
              <a:t></a:t>
            </a:r>
            <a:r>
              <a:rPr sz="3177" baseline="-34722" dirty="0">
                <a:latin typeface="Times New Roman"/>
                <a:cs typeface="Times New Roman"/>
              </a:rPr>
              <a:t> </a:t>
            </a:r>
            <a:r>
              <a:rPr sz="2118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118" u="sng" spc="-4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118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71151" y="2153228"/>
            <a:ext cx="1295400" cy="4119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118" dirty="0">
                <a:latin typeface="Times New Roman"/>
                <a:cs typeface="Times New Roman"/>
              </a:rPr>
              <a:t>2</a:t>
            </a:r>
            <a:r>
              <a:rPr sz="2118" spc="-335" dirty="0">
                <a:latin typeface="Times New Roman"/>
                <a:cs typeface="Times New Roman"/>
              </a:rPr>
              <a:t> </a:t>
            </a:r>
            <a:r>
              <a:rPr sz="3905" baseline="-2824" dirty="0">
                <a:latin typeface="Symbol"/>
                <a:cs typeface="Symbol"/>
              </a:rPr>
              <a:t></a:t>
            </a:r>
            <a:r>
              <a:rPr sz="2118" i="1" dirty="0">
                <a:latin typeface="Times New Roman"/>
                <a:cs typeface="Times New Roman"/>
              </a:rPr>
              <a:t>S</a:t>
            </a:r>
            <a:r>
              <a:rPr sz="1853" baseline="-23809" dirty="0">
                <a:latin typeface="Times New Roman"/>
                <a:cs typeface="Times New Roman"/>
              </a:rPr>
              <a:t>11</a:t>
            </a:r>
            <a:r>
              <a:rPr sz="1853" spc="66" baseline="-2380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</a:t>
            </a:r>
            <a:r>
              <a:rPr sz="2118" spc="-137" dirty="0">
                <a:latin typeface="Times New Roman"/>
                <a:cs typeface="Times New Roman"/>
              </a:rPr>
              <a:t> </a:t>
            </a:r>
            <a:r>
              <a:rPr sz="2118" i="1" dirty="0">
                <a:latin typeface="Times New Roman"/>
                <a:cs typeface="Times New Roman"/>
              </a:rPr>
              <a:t>S</a:t>
            </a:r>
            <a:r>
              <a:rPr sz="1853" baseline="-23809" dirty="0">
                <a:latin typeface="Times New Roman"/>
                <a:cs typeface="Times New Roman"/>
              </a:rPr>
              <a:t>12 </a:t>
            </a:r>
            <a:r>
              <a:rPr sz="3905" spc="-66" baseline="-2824" dirty="0">
                <a:latin typeface="Symbol"/>
                <a:cs typeface="Symbol"/>
              </a:rPr>
              <a:t></a:t>
            </a:r>
            <a:endParaRPr sz="3905" baseline="-2824">
              <a:latin typeface="Symbol"/>
              <a:cs typeface="Symbo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86288" y="2216074"/>
            <a:ext cx="325531" cy="0"/>
          </a:xfrm>
          <a:custGeom>
            <a:avLst/>
            <a:gdLst/>
            <a:ahLst/>
            <a:cxnLst/>
            <a:rect l="l" t="t" r="r" b="b"/>
            <a:pathLst>
              <a:path w="368934">
                <a:moveTo>
                  <a:pt x="0" y="0"/>
                </a:moveTo>
                <a:lnTo>
                  <a:pt x="368808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1" name="object 11"/>
          <p:cNvSpPr txBox="1"/>
          <p:nvPr/>
        </p:nvSpPr>
        <p:spPr>
          <a:xfrm>
            <a:off x="7270154" y="2282111"/>
            <a:ext cx="34906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3177" i="1" spc="-33" baseline="13888" dirty="0">
                <a:latin typeface="Times New Roman"/>
                <a:cs typeface="Times New Roman"/>
              </a:rPr>
              <a:t>S</a:t>
            </a:r>
            <a:r>
              <a:rPr sz="1235" spc="-22" dirty="0">
                <a:latin typeface="Times New Roman"/>
                <a:cs typeface="Times New Roman"/>
              </a:rPr>
              <a:t>11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00489" y="1987830"/>
            <a:ext cx="1013012" cy="354728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sz="2206" i="1" dirty="0">
                <a:latin typeface="Symbol"/>
                <a:cs typeface="Symbol"/>
              </a:rPr>
              <a:t></a:t>
            </a:r>
            <a:r>
              <a:rPr sz="2206" spc="27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</a:t>
            </a:r>
            <a:r>
              <a:rPr sz="2118" spc="31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Symbol"/>
                <a:cs typeface="Symbol"/>
              </a:rPr>
              <a:t></a:t>
            </a:r>
            <a:r>
              <a:rPr sz="2118" spc="-176" dirty="0">
                <a:latin typeface="Times New Roman"/>
                <a:cs typeface="Times New Roman"/>
              </a:rPr>
              <a:t> </a:t>
            </a:r>
            <a:r>
              <a:rPr sz="3177" i="1" spc="-33" baseline="35879" dirty="0">
                <a:latin typeface="Times New Roman"/>
                <a:cs typeface="Times New Roman"/>
              </a:rPr>
              <a:t>S</a:t>
            </a:r>
            <a:r>
              <a:rPr sz="1853" spc="-33" baseline="35714" dirty="0">
                <a:latin typeface="Times New Roman"/>
                <a:cs typeface="Times New Roman"/>
              </a:rPr>
              <a:t>12</a:t>
            </a:r>
            <a:endParaRPr sz="1853" baseline="3571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77690" y="4430133"/>
            <a:ext cx="846044" cy="0"/>
          </a:xfrm>
          <a:custGeom>
            <a:avLst/>
            <a:gdLst/>
            <a:ahLst/>
            <a:cxnLst/>
            <a:rect l="l" t="t" r="r" b="b"/>
            <a:pathLst>
              <a:path w="958850">
                <a:moveTo>
                  <a:pt x="0" y="0"/>
                </a:moveTo>
                <a:lnTo>
                  <a:pt x="958596" y="0"/>
                </a:lnTo>
              </a:path>
            </a:pathLst>
          </a:custGeom>
          <a:ln w="63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4" name="object 14"/>
          <p:cNvSpPr txBox="1"/>
          <p:nvPr/>
        </p:nvSpPr>
        <p:spPr>
          <a:xfrm>
            <a:off x="4373208" y="4051739"/>
            <a:ext cx="862853" cy="7294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R="560" algn="ctr">
              <a:lnSpc>
                <a:spcPts val="2493"/>
              </a:lnSpc>
              <a:spcBef>
                <a:spcPts val="88"/>
              </a:spcBef>
            </a:pPr>
            <a:r>
              <a:rPr sz="2118" i="1" spc="-44" dirty="0">
                <a:latin typeface="Times New Roman"/>
                <a:cs typeface="Times New Roman"/>
              </a:rPr>
              <a:t>E</a:t>
            </a:r>
            <a:endParaRPr sz="2118">
              <a:latin typeface="Times New Roman"/>
              <a:cs typeface="Times New Roman"/>
            </a:endParaRPr>
          </a:p>
          <a:p>
            <a:pPr algn="ctr">
              <a:lnSpc>
                <a:spcPts val="3075"/>
              </a:lnSpc>
            </a:pPr>
            <a:r>
              <a:rPr sz="2118" dirty="0">
                <a:latin typeface="Times New Roman"/>
                <a:cs typeface="Times New Roman"/>
              </a:rPr>
              <a:t>2</a:t>
            </a:r>
            <a:r>
              <a:rPr sz="2118" spc="-331" dirty="0">
                <a:latin typeface="Times New Roman"/>
                <a:cs typeface="Times New Roman"/>
              </a:rPr>
              <a:t> </a:t>
            </a:r>
            <a:r>
              <a:rPr sz="3905" spc="-13" baseline="-2824" dirty="0">
                <a:latin typeface="Symbol"/>
                <a:cs typeface="Symbol"/>
              </a:rPr>
              <a:t></a:t>
            </a:r>
            <a:r>
              <a:rPr sz="2118" spc="-9" dirty="0">
                <a:latin typeface="Times New Roman"/>
                <a:cs typeface="Times New Roman"/>
              </a:rPr>
              <a:t>1</a:t>
            </a:r>
            <a:r>
              <a:rPr sz="2118" spc="-9" dirty="0">
                <a:latin typeface="Symbol"/>
                <a:cs typeface="Symbol"/>
              </a:rPr>
              <a:t></a:t>
            </a:r>
            <a:r>
              <a:rPr sz="2206" i="1" spc="-9" dirty="0">
                <a:latin typeface="Symbol"/>
                <a:cs typeface="Symbol"/>
              </a:rPr>
              <a:t></a:t>
            </a:r>
            <a:r>
              <a:rPr sz="2206" spc="-115" dirty="0">
                <a:latin typeface="Times New Roman"/>
                <a:cs typeface="Times New Roman"/>
              </a:rPr>
              <a:t> </a:t>
            </a:r>
            <a:r>
              <a:rPr sz="3905" spc="-66" baseline="-2824" dirty="0">
                <a:latin typeface="Symbol"/>
                <a:cs typeface="Symbol"/>
              </a:rPr>
              <a:t></a:t>
            </a:r>
            <a:endParaRPr sz="3905" baseline="-2824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87782" y="4217136"/>
            <a:ext cx="434787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i="1" dirty="0">
                <a:latin typeface="Times New Roman"/>
                <a:cs typeface="Times New Roman"/>
              </a:rPr>
              <a:t>G </a:t>
            </a:r>
            <a:r>
              <a:rPr sz="2118" spc="-44" dirty="0">
                <a:latin typeface="Symbol"/>
                <a:cs typeface="Symbol"/>
              </a:rPr>
              <a:t></a:t>
            </a:r>
            <a:endParaRPr sz="2118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4514" y="3244326"/>
            <a:ext cx="6395197" cy="282363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  <a:tabLst>
                <a:tab pos="4317296" algn="l"/>
              </a:tabLst>
            </a:pPr>
            <a:r>
              <a:rPr sz="1765" dirty="0">
                <a:solidFill>
                  <a:srgbClr val="0000FF"/>
                </a:solidFill>
                <a:latin typeface="Arial"/>
                <a:cs typeface="Arial"/>
              </a:rPr>
              <a:t>These</a:t>
            </a:r>
            <a:r>
              <a:rPr sz="1765" spc="-4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65" spc="-9" dirty="0">
                <a:solidFill>
                  <a:srgbClr val="0000FF"/>
                </a:solidFill>
                <a:latin typeface="Arial"/>
                <a:cs typeface="Arial"/>
              </a:rPr>
              <a:t>expressions</a:t>
            </a:r>
            <a:r>
              <a:rPr sz="1765" spc="-4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65" dirty="0">
                <a:solidFill>
                  <a:srgbClr val="0000FF"/>
                </a:solidFill>
                <a:latin typeface="Arial"/>
                <a:cs typeface="Arial"/>
              </a:rPr>
              <a:t>are</a:t>
            </a:r>
            <a:r>
              <a:rPr sz="1765" spc="-4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65" dirty="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sz="1765" spc="-4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65" dirty="0">
                <a:solidFill>
                  <a:srgbClr val="0000FF"/>
                </a:solidFill>
                <a:latin typeface="Arial"/>
                <a:cs typeface="Arial"/>
              </a:rPr>
              <a:t>isotropic</a:t>
            </a:r>
            <a:r>
              <a:rPr sz="1765" spc="-4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65" spc="-9" dirty="0">
                <a:solidFill>
                  <a:srgbClr val="0000FF"/>
                </a:solidFill>
                <a:latin typeface="Arial"/>
                <a:cs typeface="Arial"/>
              </a:rPr>
              <a:t>solids.</a:t>
            </a:r>
            <a:r>
              <a:rPr sz="1765" dirty="0">
                <a:solidFill>
                  <a:srgbClr val="0000FF"/>
                </a:solidFill>
                <a:latin typeface="Arial"/>
                <a:cs typeface="Arial"/>
              </a:rPr>
              <a:t>	They</a:t>
            </a:r>
            <a:r>
              <a:rPr sz="1765" spc="-22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65" dirty="0">
                <a:solidFill>
                  <a:srgbClr val="0000FF"/>
                </a:solidFill>
                <a:latin typeface="Arial"/>
                <a:cs typeface="Arial"/>
              </a:rPr>
              <a:t>are</a:t>
            </a:r>
            <a:r>
              <a:rPr sz="1765" spc="-26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765" spc="-9" dirty="0">
                <a:solidFill>
                  <a:srgbClr val="0000FF"/>
                </a:solidFill>
                <a:latin typeface="Arial"/>
                <a:cs typeface="Arial"/>
              </a:rPr>
              <a:t>interrelated</a:t>
            </a:r>
            <a:endParaRPr sz="176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887265" y="136977"/>
            <a:ext cx="7270652" cy="622351"/>
          </a:xfrm>
          <a:prstGeom prst="rect">
            <a:avLst/>
          </a:prstGeom>
        </p:spPr>
        <p:txBody>
          <a:bodyPr vert="horz" wrap="square" lIns="0" tIns="67692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Elastic Moduli in Cubic Materials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0344" y="3995933"/>
            <a:ext cx="7223872" cy="179481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 algn="ctr">
              <a:lnSpc>
                <a:spcPct val="99900"/>
              </a:lnSpc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Where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α</a:t>
            </a:r>
            <a:r>
              <a:rPr sz="2118" dirty="0">
                <a:latin typeface="Arial"/>
                <a:cs typeface="Arial"/>
              </a:rPr>
              <a:t>,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β</a:t>
            </a:r>
            <a:r>
              <a:rPr sz="2118" dirty="0">
                <a:latin typeface="Arial"/>
                <a:cs typeface="Arial"/>
              </a:rPr>
              <a:t>,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and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γ</a:t>
            </a:r>
            <a:r>
              <a:rPr sz="2118" spc="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Arial"/>
                <a:cs typeface="Arial"/>
              </a:rPr>
              <a:t>are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direction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cosines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between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[</a:t>
            </a:r>
            <a:r>
              <a:rPr sz="2118" i="1" spc="-9" dirty="0">
                <a:latin typeface="Times New Roman"/>
                <a:cs typeface="Times New Roman"/>
              </a:rPr>
              <a:t>hkl</a:t>
            </a:r>
            <a:r>
              <a:rPr sz="2118" spc="-9" dirty="0">
                <a:latin typeface="Times New Roman"/>
                <a:cs typeface="Times New Roman"/>
              </a:rPr>
              <a:t>] </a:t>
            </a:r>
            <a:r>
              <a:rPr sz="2118" dirty="0">
                <a:latin typeface="Arial"/>
                <a:cs typeface="Arial"/>
              </a:rPr>
              <a:t>crystal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direction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and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[100],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[010],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and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[001]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directions </a:t>
            </a:r>
            <a:r>
              <a:rPr sz="2118" dirty="0">
                <a:latin typeface="Arial"/>
                <a:cs typeface="Arial"/>
              </a:rPr>
              <a:t>(</a:t>
            </a:r>
            <a:r>
              <a:rPr sz="2118" i="1" dirty="0">
                <a:latin typeface="Arial"/>
                <a:cs typeface="Arial"/>
              </a:rPr>
              <a:t>i.e.</a:t>
            </a:r>
            <a:r>
              <a:rPr sz="2118" dirty="0">
                <a:latin typeface="Arial"/>
                <a:cs typeface="Arial"/>
              </a:rPr>
              <a:t>,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31" dirty="0">
                <a:latin typeface="Arial"/>
                <a:cs typeface="Arial"/>
              </a:rPr>
              <a:t> </a:t>
            </a:r>
            <a:r>
              <a:rPr sz="2118" i="1" dirty="0">
                <a:latin typeface="Times New Roman"/>
                <a:cs typeface="Times New Roman"/>
              </a:rPr>
              <a:t>x,y,z</a:t>
            </a:r>
            <a:r>
              <a:rPr sz="2118" i="1" spc="26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Arial"/>
                <a:cs typeface="Arial"/>
              </a:rPr>
              <a:t>axes).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1160"/>
              </a:spcBef>
            </a:pPr>
            <a:endParaRPr sz="2118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118" dirty="0">
                <a:latin typeface="Times New Roman"/>
                <a:cs typeface="Times New Roman"/>
              </a:rPr>
              <a:t>α</a:t>
            </a:r>
            <a:r>
              <a:rPr sz="2118" spc="-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=</a:t>
            </a:r>
            <a:r>
              <a:rPr sz="2118" spc="-4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cos(</a:t>
            </a:r>
            <a:r>
              <a:rPr sz="2118" spc="-9" dirty="0">
                <a:latin typeface="Symbol"/>
                <a:cs typeface="Symbol"/>
              </a:rPr>
              <a:t></a:t>
            </a:r>
            <a:r>
              <a:rPr sz="2118" spc="-9" dirty="0">
                <a:latin typeface="Times New Roman"/>
                <a:cs typeface="Times New Roman"/>
              </a:rPr>
              <a:t>[</a:t>
            </a:r>
            <a:r>
              <a:rPr sz="2118" i="1" spc="-9" dirty="0">
                <a:latin typeface="Times New Roman"/>
                <a:cs typeface="Times New Roman"/>
              </a:rPr>
              <a:t>hkl</a:t>
            </a:r>
            <a:r>
              <a:rPr sz="2118" spc="-9" dirty="0">
                <a:latin typeface="Times New Roman"/>
                <a:cs typeface="Times New Roman"/>
              </a:rPr>
              <a:t>][100])</a:t>
            </a:r>
            <a:r>
              <a:rPr sz="2118" spc="-13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;</a:t>
            </a:r>
            <a:r>
              <a:rPr sz="2118" spc="-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β</a:t>
            </a:r>
            <a:r>
              <a:rPr sz="2118" spc="-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=</a:t>
            </a:r>
            <a:r>
              <a:rPr sz="2118" spc="-18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cos(</a:t>
            </a:r>
            <a:r>
              <a:rPr sz="2118" spc="-9" dirty="0">
                <a:latin typeface="Symbol"/>
                <a:cs typeface="Symbol"/>
              </a:rPr>
              <a:t></a:t>
            </a:r>
            <a:r>
              <a:rPr sz="2118" spc="-9" dirty="0">
                <a:latin typeface="Times New Roman"/>
                <a:cs typeface="Times New Roman"/>
              </a:rPr>
              <a:t>[</a:t>
            </a:r>
            <a:r>
              <a:rPr sz="2118" i="1" spc="-9" dirty="0">
                <a:latin typeface="Times New Roman"/>
                <a:cs typeface="Times New Roman"/>
              </a:rPr>
              <a:t>hkl</a:t>
            </a:r>
            <a:r>
              <a:rPr sz="2118" spc="-9" dirty="0">
                <a:latin typeface="Times New Roman"/>
                <a:cs typeface="Times New Roman"/>
              </a:rPr>
              <a:t>][010]) </a:t>
            </a:r>
            <a:r>
              <a:rPr sz="2118" dirty="0">
                <a:latin typeface="Times New Roman"/>
                <a:cs typeface="Times New Roman"/>
              </a:rPr>
              <a:t>;</a:t>
            </a:r>
            <a:r>
              <a:rPr sz="2118" spc="-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γ</a:t>
            </a:r>
            <a:r>
              <a:rPr sz="2118" spc="-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=</a:t>
            </a:r>
            <a:r>
              <a:rPr sz="2118" spc="-9" dirty="0">
                <a:latin typeface="Times New Roman"/>
                <a:cs typeface="Times New Roman"/>
              </a:rPr>
              <a:t> cos(</a:t>
            </a:r>
            <a:r>
              <a:rPr sz="2118" spc="-9" dirty="0">
                <a:latin typeface="Symbol"/>
                <a:cs typeface="Symbol"/>
              </a:rPr>
              <a:t></a:t>
            </a:r>
            <a:r>
              <a:rPr sz="2118" spc="-9" dirty="0">
                <a:latin typeface="Times New Roman"/>
                <a:cs typeface="Times New Roman"/>
              </a:rPr>
              <a:t>[</a:t>
            </a:r>
            <a:r>
              <a:rPr sz="2118" i="1" spc="-9" dirty="0">
                <a:latin typeface="Times New Roman"/>
                <a:cs typeface="Times New Roman"/>
              </a:rPr>
              <a:t>hkl</a:t>
            </a:r>
            <a:r>
              <a:rPr sz="2118" spc="-9" dirty="0">
                <a:latin typeface="Times New Roman"/>
                <a:cs typeface="Times New Roman"/>
              </a:rPr>
              <a:t>][010])</a:t>
            </a:r>
            <a:endParaRPr sz="2118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7152" y="1500244"/>
            <a:ext cx="7189133" cy="6631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 indent="99177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We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can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use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different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relations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among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elastic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constants </a:t>
            </a:r>
            <a:r>
              <a:rPr sz="2118" dirty="0">
                <a:latin typeface="Arial"/>
                <a:cs typeface="Arial"/>
              </a:rPr>
              <a:t>to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ascertain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elastic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moduli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in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any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crystallographic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orientation</a:t>
            </a:r>
            <a:endParaRPr sz="2118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83031" y="2792545"/>
            <a:ext cx="102534" cy="453786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2868" spc="-383" dirty="0">
                <a:latin typeface="Symbol"/>
                <a:cs typeface="Symbol"/>
              </a:rPr>
              <a:t></a:t>
            </a:r>
            <a:endParaRPr sz="2868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52645" y="2879893"/>
            <a:ext cx="352425" cy="18160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270636" algn="l"/>
              </a:tabLst>
            </a:pPr>
            <a:r>
              <a:rPr sz="1103" spc="-44" dirty="0">
                <a:latin typeface="Times New Roman"/>
                <a:cs typeface="Times New Roman"/>
              </a:rPr>
              <a:t>2</a:t>
            </a:r>
            <a:r>
              <a:rPr sz="1103" dirty="0">
                <a:latin typeface="Times New Roman"/>
                <a:cs typeface="Times New Roman"/>
              </a:rPr>
              <a:t>	</a:t>
            </a:r>
            <a:r>
              <a:rPr sz="1103" spc="-44" dirty="0">
                <a:latin typeface="Times New Roman"/>
                <a:cs typeface="Times New Roman"/>
              </a:rPr>
              <a:t>2</a:t>
            </a:r>
            <a:endParaRPr sz="1103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41975" y="2763634"/>
            <a:ext cx="2133040" cy="453786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33619">
              <a:spcBef>
                <a:spcPts val="97"/>
              </a:spcBef>
              <a:tabLst>
                <a:tab pos="308178" algn="l"/>
                <a:tab pos="616917" algn="l"/>
              </a:tabLst>
            </a:pPr>
            <a:r>
              <a:rPr sz="1985" i="1" spc="-44" dirty="0">
                <a:latin typeface="Symbol"/>
                <a:cs typeface="Symbol"/>
              </a:rPr>
              <a:t></a:t>
            </a:r>
            <a:r>
              <a:rPr sz="1985" dirty="0">
                <a:latin typeface="Times New Roman"/>
                <a:cs typeface="Times New Roman"/>
              </a:rPr>
              <a:t>	</a:t>
            </a:r>
            <a:r>
              <a:rPr sz="1985" i="1" spc="-44" dirty="0">
                <a:latin typeface="Symbol"/>
                <a:cs typeface="Symbol"/>
              </a:rPr>
              <a:t></a:t>
            </a:r>
            <a:r>
              <a:rPr sz="1985" dirty="0">
                <a:latin typeface="Times New Roman"/>
                <a:cs typeface="Times New Roman"/>
              </a:rPr>
              <a:t>	</a:t>
            </a:r>
            <a:r>
              <a:rPr sz="1897" dirty="0">
                <a:latin typeface="Symbol"/>
                <a:cs typeface="Symbol"/>
              </a:rPr>
              <a:t></a:t>
            </a:r>
            <a:r>
              <a:rPr sz="1897" spc="-93" dirty="0">
                <a:latin typeface="Times New Roman"/>
                <a:cs typeface="Times New Roman"/>
              </a:rPr>
              <a:t> </a:t>
            </a:r>
            <a:r>
              <a:rPr sz="1985" i="1" spc="-62" dirty="0">
                <a:latin typeface="Symbol"/>
                <a:cs typeface="Symbol"/>
              </a:rPr>
              <a:t></a:t>
            </a:r>
            <a:r>
              <a:rPr sz="1985" spc="-185" dirty="0">
                <a:latin typeface="Times New Roman"/>
                <a:cs typeface="Times New Roman"/>
              </a:rPr>
              <a:t> </a:t>
            </a:r>
            <a:r>
              <a:rPr sz="1655" spc="-13" baseline="42222" dirty="0">
                <a:latin typeface="Times New Roman"/>
                <a:cs typeface="Times New Roman"/>
              </a:rPr>
              <a:t>2</a:t>
            </a:r>
            <a:r>
              <a:rPr sz="1985" i="1" spc="-9" dirty="0">
                <a:latin typeface="Symbol"/>
                <a:cs typeface="Symbol"/>
              </a:rPr>
              <a:t></a:t>
            </a:r>
            <a:r>
              <a:rPr sz="1985" spc="-97" dirty="0">
                <a:latin typeface="Times New Roman"/>
                <a:cs typeface="Times New Roman"/>
              </a:rPr>
              <a:t> </a:t>
            </a:r>
            <a:r>
              <a:rPr sz="1655" baseline="42222" dirty="0">
                <a:latin typeface="Times New Roman"/>
                <a:cs typeface="Times New Roman"/>
              </a:rPr>
              <a:t>2</a:t>
            </a:r>
            <a:r>
              <a:rPr sz="1655" spc="357" baseline="42222" dirty="0">
                <a:latin typeface="Times New Roman"/>
                <a:cs typeface="Times New Roman"/>
              </a:rPr>
              <a:t> </a:t>
            </a:r>
            <a:r>
              <a:rPr sz="1897" dirty="0">
                <a:latin typeface="Symbol"/>
                <a:cs typeface="Symbol"/>
              </a:rPr>
              <a:t></a:t>
            </a:r>
            <a:r>
              <a:rPr sz="1897" spc="-265" dirty="0">
                <a:latin typeface="Times New Roman"/>
                <a:cs typeface="Times New Roman"/>
              </a:rPr>
              <a:t> </a:t>
            </a:r>
            <a:r>
              <a:rPr sz="1985" i="1" spc="-71" dirty="0">
                <a:latin typeface="Symbol"/>
                <a:cs typeface="Symbol"/>
              </a:rPr>
              <a:t></a:t>
            </a:r>
            <a:r>
              <a:rPr sz="1985" spc="-221" dirty="0">
                <a:latin typeface="Times New Roman"/>
                <a:cs typeface="Times New Roman"/>
              </a:rPr>
              <a:t> </a:t>
            </a:r>
            <a:r>
              <a:rPr sz="1655" spc="-13" baseline="42222" dirty="0">
                <a:latin typeface="Times New Roman"/>
                <a:cs typeface="Times New Roman"/>
              </a:rPr>
              <a:t>2</a:t>
            </a:r>
            <a:r>
              <a:rPr sz="1985" i="1" spc="-9" dirty="0">
                <a:latin typeface="Symbol"/>
                <a:cs typeface="Symbol"/>
              </a:rPr>
              <a:t></a:t>
            </a:r>
            <a:r>
              <a:rPr sz="1985" spc="-101" dirty="0">
                <a:latin typeface="Times New Roman"/>
                <a:cs typeface="Times New Roman"/>
              </a:rPr>
              <a:t> </a:t>
            </a:r>
            <a:r>
              <a:rPr sz="1655" baseline="42222" dirty="0">
                <a:latin typeface="Times New Roman"/>
                <a:cs typeface="Times New Roman"/>
              </a:rPr>
              <a:t>2</a:t>
            </a:r>
            <a:r>
              <a:rPr sz="1655" spc="59" baseline="42222" dirty="0">
                <a:latin typeface="Times New Roman"/>
                <a:cs typeface="Times New Roman"/>
              </a:rPr>
              <a:t> </a:t>
            </a:r>
            <a:r>
              <a:rPr sz="4302" spc="-575" baseline="-4273" dirty="0">
                <a:latin typeface="Symbol"/>
                <a:cs typeface="Symbol"/>
              </a:rPr>
              <a:t></a:t>
            </a:r>
            <a:endParaRPr sz="4302" baseline="-4273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44096" y="3052012"/>
            <a:ext cx="163046" cy="18160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103" spc="-22" dirty="0">
                <a:latin typeface="Times New Roman"/>
                <a:cs typeface="Times New Roman"/>
              </a:rPr>
              <a:t>11</a:t>
            </a:r>
            <a:endParaRPr sz="1103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01998" y="3052012"/>
            <a:ext cx="163046" cy="18160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103" spc="-22" dirty="0">
                <a:latin typeface="Times New Roman"/>
                <a:cs typeface="Times New Roman"/>
              </a:rPr>
              <a:t>11</a:t>
            </a:r>
            <a:endParaRPr sz="1103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88266" y="3052012"/>
            <a:ext cx="163046" cy="18160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103" spc="-22" dirty="0">
                <a:latin typeface="Times New Roman"/>
                <a:cs typeface="Times New Roman"/>
              </a:rPr>
              <a:t>12</a:t>
            </a:r>
            <a:endParaRPr sz="1103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81425" y="2737541"/>
            <a:ext cx="815228" cy="305016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33619">
              <a:spcBef>
                <a:spcPts val="101"/>
              </a:spcBef>
              <a:tabLst>
                <a:tab pos="401752" algn="l"/>
              </a:tabLst>
            </a:pPr>
            <a:r>
              <a:rPr sz="1897" u="sng" spc="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897" u="sng" spc="-4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897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97" dirty="0">
                <a:latin typeface="Times New Roman"/>
                <a:cs typeface="Times New Roman"/>
              </a:rPr>
              <a:t> </a:t>
            </a:r>
            <a:r>
              <a:rPr sz="2846" baseline="-34883" dirty="0">
                <a:latin typeface="Symbol"/>
                <a:cs typeface="Symbol"/>
              </a:rPr>
              <a:t></a:t>
            </a:r>
            <a:r>
              <a:rPr sz="2846" baseline="-34883" dirty="0">
                <a:latin typeface="Times New Roman"/>
                <a:cs typeface="Times New Roman"/>
              </a:rPr>
              <a:t> </a:t>
            </a:r>
            <a:r>
              <a:rPr sz="2846" i="1" baseline="-34883" dirty="0">
                <a:latin typeface="Times New Roman"/>
                <a:cs typeface="Times New Roman"/>
              </a:rPr>
              <a:t>S</a:t>
            </a:r>
            <a:endParaRPr sz="2846" baseline="-34883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78595" y="3072383"/>
            <a:ext cx="143996" cy="304952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897" spc="-44" dirty="0">
                <a:latin typeface="Times New Roman"/>
                <a:cs typeface="Times New Roman"/>
              </a:rPr>
              <a:t>2</a:t>
            </a:r>
            <a:endParaRPr sz="1897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65873" y="3237585"/>
            <a:ext cx="193301" cy="181607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103" i="1" spc="-22" dirty="0">
                <a:latin typeface="Times New Roman"/>
                <a:cs typeface="Times New Roman"/>
              </a:rPr>
              <a:t>hkl</a:t>
            </a:r>
            <a:endParaRPr sz="1103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17954" y="3072380"/>
            <a:ext cx="170890" cy="304952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897" i="1" spc="-44" dirty="0">
                <a:latin typeface="Times New Roman"/>
                <a:cs typeface="Times New Roman"/>
              </a:rPr>
              <a:t>E</a:t>
            </a:r>
            <a:endParaRPr sz="1897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65429" y="2765780"/>
            <a:ext cx="115981" cy="304952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897" spc="-44" dirty="0">
                <a:latin typeface="Symbol"/>
                <a:cs typeface="Symbol"/>
              </a:rPr>
              <a:t></a:t>
            </a:r>
            <a:endParaRPr sz="1897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05516" y="2886813"/>
            <a:ext cx="1816474" cy="305016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44826">
              <a:spcBef>
                <a:spcPts val="101"/>
              </a:spcBef>
              <a:tabLst>
                <a:tab pos="801824" algn="l"/>
                <a:tab pos="1299952" algn="l"/>
              </a:tabLst>
            </a:pPr>
            <a:r>
              <a:rPr sz="1897" dirty="0">
                <a:latin typeface="Symbol"/>
                <a:cs typeface="Symbol"/>
              </a:rPr>
              <a:t></a:t>
            </a:r>
            <a:r>
              <a:rPr sz="1897" spc="-154" dirty="0">
                <a:latin typeface="Times New Roman"/>
                <a:cs typeface="Times New Roman"/>
              </a:rPr>
              <a:t> </a:t>
            </a:r>
            <a:r>
              <a:rPr sz="1897" dirty="0">
                <a:latin typeface="Times New Roman"/>
                <a:cs typeface="Times New Roman"/>
              </a:rPr>
              <a:t>2</a:t>
            </a:r>
            <a:r>
              <a:rPr sz="1897" spc="-287" dirty="0">
                <a:latin typeface="Times New Roman"/>
                <a:cs typeface="Times New Roman"/>
              </a:rPr>
              <a:t> </a:t>
            </a:r>
            <a:r>
              <a:rPr sz="2846" baseline="28423" dirty="0">
                <a:latin typeface="Symbol"/>
                <a:cs typeface="Symbol"/>
              </a:rPr>
              <a:t></a:t>
            </a:r>
            <a:r>
              <a:rPr sz="2846" spc="-265" baseline="28423" dirty="0">
                <a:latin typeface="Times New Roman"/>
                <a:cs typeface="Times New Roman"/>
              </a:rPr>
              <a:t> </a:t>
            </a:r>
            <a:r>
              <a:rPr sz="1897" i="1" spc="-44" dirty="0">
                <a:latin typeface="Times New Roman"/>
                <a:cs typeface="Times New Roman"/>
              </a:rPr>
              <a:t>S</a:t>
            </a:r>
            <a:r>
              <a:rPr sz="1897" i="1" dirty="0">
                <a:latin typeface="Times New Roman"/>
                <a:cs typeface="Times New Roman"/>
              </a:rPr>
              <a:t>	</a:t>
            </a:r>
            <a:r>
              <a:rPr sz="1897" dirty="0">
                <a:latin typeface="Symbol"/>
                <a:cs typeface="Symbol"/>
              </a:rPr>
              <a:t></a:t>
            </a:r>
            <a:r>
              <a:rPr sz="1897" spc="-110" dirty="0">
                <a:latin typeface="Times New Roman"/>
                <a:cs typeface="Times New Roman"/>
              </a:rPr>
              <a:t> </a:t>
            </a:r>
            <a:r>
              <a:rPr sz="1897" i="1" spc="-44" dirty="0">
                <a:latin typeface="Times New Roman"/>
                <a:cs typeface="Times New Roman"/>
              </a:rPr>
              <a:t>S</a:t>
            </a:r>
            <a:r>
              <a:rPr sz="1897" i="1" dirty="0">
                <a:latin typeface="Times New Roman"/>
                <a:cs typeface="Times New Roman"/>
              </a:rPr>
              <a:t>	</a:t>
            </a:r>
            <a:r>
              <a:rPr sz="1897" dirty="0">
                <a:latin typeface="Symbol"/>
                <a:cs typeface="Symbol"/>
              </a:rPr>
              <a:t></a:t>
            </a:r>
            <a:r>
              <a:rPr sz="1897" spc="-97" dirty="0">
                <a:latin typeface="Times New Roman"/>
                <a:cs typeface="Times New Roman"/>
              </a:rPr>
              <a:t> </a:t>
            </a:r>
            <a:r>
              <a:rPr sz="2846" u="sng" baseline="3488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846" spc="-139" baseline="34883" dirty="0">
                <a:latin typeface="Times New Roman"/>
                <a:cs typeface="Times New Roman"/>
              </a:rPr>
              <a:t> </a:t>
            </a:r>
            <a:r>
              <a:rPr sz="1897" i="1" spc="-44" dirty="0">
                <a:latin typeface="Times New Roman"/>
                <a:cs typeface="Times New Roman"/>
              </a:rPr>
              <a:t>S</a:t>
            </a:r>
            <a:endParaRPr sz="1897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57775" y="2939252"/>
            <a:ext cx="115981" cy="304952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897" spc="-44" dirty="0">
                <a:latin typeface="Symbol"/>
                <a:cs typeface="Symbol"/>
              </a:rPr>
              <a:t></a:t>
            </a:r>
            <a:endParaRPr sz="1897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73552" y="2950001"/>
            <a:ext cx="307601" cy="305016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103" dirty="0">
                <a:latin typeface="Times New Roman"/>
                <a:cs typeface="Times New Roman"/>
              </a:rPr>
              <a:t>44</a:t>
            </a:r>
            <a:r>
              <a:rPr sz="1103" spc="124" dirty="0">
                <a:latin typeface="Times New Roman"/>
                <a:cs typeface="Times New Roman"/>
              </a:rPr>
              <a:t> </a:t>
            </a:r>
            <a:r>
              <a:rPr sz="2846" spc="-66" baseline="2583" dirty="0">
                <a:latin typeface="Symbol"/>
                <a:cs typeface="Symbol"/>
              </a:rPr>
              <a:t></a:t>
            </a:r>
            <a:endParaRPr sz="2846" baseline="2583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57775" y="3091866"/>
            <a:ext cx="115981" cy="304952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897" spc="-44" dirty="0">
                <a:latin typeface="Symbol"/>
                <a:cs typeface="Symbol"/>
              </a:rPr>
              <a:t></a:t>
            </a:r>
            <a:endParaRPr sz="1897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65429" y="3091866"/>
            <a:ext cx="115981" cy="304952"/>
          </a:xfrm>
          <a:prstGeom prst="rect">
            <a:avLst/>
          </a:prstGeom>
        </p:spPr>
        <p:txBody>
          <a:bodyPr vert="horz" wrap="square" lIns="0" tIns="12887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897" spc="-44" dirty="0">
                <a:latin typeface="Symbol"/>
                <a:cs typeface="Symbol"/>
              </a:rPr>
              <a:t></a:t>
            </a:r>
            <a:endParaRPr sz="1897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1088" y="789513"/>
            <a:ext cx="6521824" cy="542656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00424" y="6412541"/>
            <a:ext cx="5943040" cy="39085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444515" marR="4483" indent="-1433869">
              <a:spcBef>
                <a:spcPts val="84"/>
              </a:spcBef>
            </a:pPr>
            <a:r>
              <a:rPr sz="1235" dirty="0">
                <a:latin typeface="Arial"/>
                <a:cs typeface="Arial"/>
              </a:rPr>
              <a:t>R.W.</a:t>
            </a:r>
            <a:r>
              <a:rPr sz="1235" spc="-35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Hertzberg,</a:t>
            </a:r>
            <a:r>
              <a:rPr sz="1235" spc="-31" dirty="0">
                <a:latin typeface="Arial"/>
                <a:cs typeface="Arial"/>
              </a:rPr>
              <a:t> </a:t>
            </a:r>
            <a:r>
              <a:rPr sz="1235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Deformation</a:t>
            </a:r>
            <a:r>
              <a:rPr sz="1235" u="sng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35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&amp;</a:t>
            </a:r>
            <a:r>
              <a:rPr sz="1235" u="sng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35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Fracture</a:t>
            </a:r>
            <a:r>
              <a:rPr sz="1235" u="sng" spc="-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35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Mechanics</a:t>
            </a:r>
            <a:r>
              <a:rPr sz="1235" u="sng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35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</a:t>
            </a:r>
            <a:r>
              <a:rPr sz="1235" u="sng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35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Engineering</a:t>
            </a:r>
            <a:r>
              <a:rPr sz="1235" u="sng" spc="-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35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Materials,</a:t>
            </a:r>
            <a:r>
              <a:rPr sz="1235" u="sng" spc="-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35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4th</a:t>
            </a:r>
            <a:r>
              <a:rPr sz="1235" u="sng" spc="-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35" u="sng" spc="-1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ed.</a:t>
            </a:r>
            <a:r>
              <a:rPr sz="1235" spc="-18" dirty="0">
                <a:latin typeface="Arial"/>
                <a:cs typeface="Arial"/>
              </a:rPr>
              <a:t>, </a:t>
            </a:r>
            <a:r>
              <a:rPr sz="1235" dirty="0">
                <a:latin typeface="Arial"/>
                <a:cs typeface="Arial"/>
              </a:rPr>
              <a:t>(John</a:t>
            </a:r>
            <a:r>
              <a:rPr sz="1235" spc="-22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Wiley</a:t>
            </a:r>
            <a:r>
              <a:rPr sz="1235" spc="-22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&amp;</a:t>
            </a:r>
            <a:r>
              <a:rPr sz="1235" spc="-18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Sons,</a:t>
            </a:r>
            <a:r>
              <a:rPr sz="1235" spc="-22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New</a:t>
            </a:r>
            <a:r>
              <a:rPr sz="1235" spc="-22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York,</a:t>
            </a:r>
            <a:r>
              <a:rPr sz="1235" spc="-26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1996)</a:t>
            </a:r>
            <a:r>
              <a:rPr sz="1235" spc="-22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p.</a:t>
            </a:r>
            <a:r>
              <a:rPr sz="1235" spc="-26" dirty="0">
                <a:latin typeface="Arial"/>
                <a:cs typeface="Arial"/>
              </a:rPr>
              <a:t> </a:t>
            </a:r>
            <a:r>
              <a:rPr sz="1235" spc="-22" dirty="0">
                <a:latin typeface="Arial"/>
                <a:cs typeface="Arial"/>
              </a:rPr>
              <a:t>14.</a:t>
            </a:r>
            <a:endParaRPr sz="123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967265" y="173315"/>
            <a:ext cx="7209469" cy="56531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defTabSz="457200">
              <a:lnSpc>
                <a:spcPct val="100000"/>
              </a:lnSpc>
              <a:spcBef>
                <a:spcPts val="88"/>
              </a:spcBef>
            </a:pPr>
            <a:r>
              <a:rPr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Elastic properties of polycrystals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6972" y="1558067"/>
            <a:ext cx="7321924" cy="3992827"/>
          </a:xfrm>
          <a:prstGeom prst="rect">
            <a:avLst/>
          </a:prstGeom>
        </p:spPr>
        <p:txBody>
          <a:bodyPr vert="horz" wrap="square" lIns="0" tIns="44263" rIns="0" bIns="0" rtlCol="0">
            <a:spAutoFit/>
          </a:bodyPr>
          <a:lstStyle/>
          <a:p>
            <a:pPr marL="313781" marR="4483" indent="-302575">
              <a:lnSpc>
                <a:spcPct val="89700"/>
              </a:lnSpc>
              <a:spcBef>
                <a:spcPts val="349"/>
              </a:spcBef>
              <a:buChar char="•"/>
              <a:tabLst>
                <a:tab pos="313781" algn="l"/>
                <a:tab pos="3393882" algn="l"/>
              </a:tabLst>
            </a:pPr>
            <a:r>
              <a:rPr sz="2118" dirty="0">
                <a:latin typeface="Arial"/>
                <a:cs typeface="Arial"/>
              </a:rPr>
              <a:t>In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single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crystals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elastic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constants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are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determined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by </a:t>
            </a:r>
            <a:r>
              <a:rPr sz="2118" dirty="0">
                <a:latin typeface="Arial"/>
                <a:cs typeface="Arial"/>
              </a:rPr>
              <a:t>bonding</a:t>
            </a:r>
            <a:r>
              <a:rPr sz="2118" spc="-11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between</a:t>
            </a:r>
            <a:r>
              <a:rPr sz="2118" spc="-110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atoms.</a:t>
            </a:r>
            <a:r>
              <a:rPr sz="2118" dirty="0">
                <a:latin typeface="Arial"/>
                <a:cs typeface="Arial"/>
              </a:rPr>
              <a:t>	As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such,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most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single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crystals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are </a:t>
            </a:r>
            <a:r>
              <a:rPr sz="2118" dirty="0">
                <a:latin typeface="Arial"/>
                <a:cs typeface="Arial"/>
              </a:rPr>
              <a:t>mechanically</a:t>
            </a:r>
            <a:r>
              <a:rPr sz="2118" spc="-119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anisotropic.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141"/>
              </a:spcBef>
              <a:buFont typeface="Arial"/>
              <a:buChar char="•"/>
            </a:pPr>
            <a:endParaRPr sz="2118">
              <a:latin typeface="Arial"/>
              <a:cs typeface="Arial"/>
            </a:endParaRPr>
          </a:p>
          <a:p>
            <a:pPr marL="313781" marR="31378" indent="-302575">
              <a:lnSpc>
                <a:spcPts val="2285"/>
              </a:lnSpc>
              <a:buChar char="•"/>
              <a:tabLst>
                <a:tab pos="313781" algn="l"/>
              </a:tabLst>
            </a:pPr>
            <a:r>
              <a:rPr sz="2118" dirty="0">
                <a:latin typeface="Arial"/>
                <a:cs typeface="Arial"/>
              </a:rPr>
              <a:t>In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polycrystals,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anisotropic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behavior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each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grain </a:t>
            </a:r>
            <a:r>
              <a:rPr sz="2118" dirty="0">
                <a:latin typeface="Arial"/>
                <a:cs typeface="Arial"/>
              </a:rPr>
              <a:t>“averages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out”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because: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(a)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grain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orientations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tend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to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be </a:t>
            </a:r>
            <a:r>
              <a:rPr sz="2118" dirty="0">
                <a:latin typeface="Arial"/>
                <a:cs typeface="Arial"/>
              </a:rPr>
              <a:t>random;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and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(b)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deformation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one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grain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is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dependent </a:t>
            </a:r>
            <a:r>
              <a:rPr sz="2118" dirty="0">
                <a:latin typeface="Arial"/>
                <a:cs typeface="Arial"/>
              </a:rPr>
              <a:t>on</a:t>
            </a:r>
            <a:r>
              <a:rPr sz="2118" spc="-2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26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deformation</a:t>
            </a:r>
            <a:r>
              <a:rPr sz="2118" spc="-2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2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its</a:t>
            </a:r>
            <a:r>
              <a:rPr sz="2118" spc="-26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neighbor.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97"/>
              </a:spcBef>
              <a:buFont typeface="Arial"/>
              <a:buChar char="•"/>
            </a:pPr>
            <a:endParaRPr sz="2118">
              <a:latin typeface="Arial"/>
              <a:cs typeface="Arial"/>
            </a:endParaRPr>
          </a:p>
          <a:p>
            <a:pPr marL="313781" marR="393908" indent="-302575">
              <a:lnSpc>
                <a:spcPts val="2277"/>
              </a:lnSpc>
              <a:spcBef>
                <a:spcPts val="4"/>
              </a:spcBef>
              <a:buChar char="•"/>
              <a:tabLst>
                <a:tab pos="313781" algn="l"/>
              </a:tabLst>
            </a:pPr>
            <a:r>
              <a:rPr sz="2118" dirty="0">
                <a:latin typeface="Arial"/>
                <a:cs typeface="Arial"/>
              </a:rPr>
              <a:t>Exceptions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occur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when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material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is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textured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(i.e.,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the </a:t>
            </a:r>
            <a:r>
              <a:rPr sz="2118" dirty="0">
                <a:latin typeface="Arial"/>
                <a:cs typeface="Arial"/>
              </a:rPr>
              <a:t>grains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exhibit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preferred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orientation).</a:t>
            </a:r>
            <a:endParaRPr sz="2118">
              <a:latin typeface="Arial"/>
              <a:cs typeface="Arial"/>
            </a:endParaRPr>
          </a:p>
          <a:p>
            <a:pPr marL="313221" indent="-302015">
              <a:spcBef>
                <a:spcPts val="2250"/>
              </a:spcBef>
              <a:buChar char="•"/>
              <a:tabLst>
                <a:tab pos="313221" algn="l"/>
              </a:tabLst>
            </a:pPr>
            <a:r>
              <a:rPr sz="2118" dirty="0">
                <a:latin typeface="Arial"/>
                <a:cs typeface="Arial"/>
              </a:rPr>
              <a:t>Page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34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in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Hosford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lists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some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possibilities.</a:t>
            </a:r>
            <a:endParaRPr sz="2118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EF1A89F-B78D-4E97-B68B-D55C3949FC5D}"/>
              </a:ext>
            </a:extLst>
          </p:cNvPr>
          <p:cNvSpPr txBox="1"/>
          <p:nvPr/>
        </p:nvSpPr>
        <p:spPr>
          <a:xfrm>
            <a:off x="979882" y="100013"/>
            <a:ext cx="8602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 Waves in Cubic Crystals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4C2EEBC7-6D12-4403-9305-E0D1FD98B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69" y="1100109"/>
            <a:ext cx="4375578" cy="27694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8F4FD6-9A50-4A71-A02A-37371FC34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38132"/>
            <a:ext cx="4375578" cy="593552"/>
          </a:xfrm>
          <a:prstGeom prst="rect">
            <a:avLst/>
          </a:prstGeom>
        </p:spPr>
      </p:pic>
      <p:pic>
        <p:nvPicPr>
          <p:cNvPr id="9" name="图片 8" descr="图表&#10;&#10;低可信度描述已自动生成">
            <a:extLst>
              <a:ext uri="{FF2B5EF4-FFF2-40B4-BE49-F238E27FC236}">
                <a16:creationId xmlns:a16="http://schemas.microsoft.com/office/drawing/2014/main" id="{3C113624-57BB-4A85-8EF7-430AF657F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830" y="2391613"/>
            <a:ext cx="2462231" cy="5762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6C9229D-9127-414E-94EE-34E496367BEB}"/>
              </a:ext>
            </a:extLst>
          </p:cNvPr>
          <p:cNvSpPr txBox="1"/>
          <p:nvPr/>
        </p:nvSpPr>
        <p:spPr>
          <a:xfrm>
            <a:off x="5056067" y="1657057"/>
            <a:ext cx="3642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Equation of Motion in X direction</a:t>
            </a:r>
            <a:endParaRPr lang="zh-CN" altLang="en-US" sz="2000" dirty="0"/>
          </a:p>
        </p:txBody>
      </p:sp>
      <p:pic>
        <p:nvPicPr>
          <p:cNvPr id="12" name="图片 11" descr="图片包含 图表&#10;&#10;描述已自动生成">
            <a:extLst>
              <a:ext uri="{FF2B5EF4-FFF2-40B4-BE49-F238E27FC236}">
                <a16:creationId xmlns:a16="http://schemas.microsoft.com/office/drawing/2014/main" id="{BA035770-E12F-48CE-9D1C-77AB1157D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298" y="3169558"/>
            <a:ext cx="4263293" cy="636375"/>
          </a:xfrm>
          <a:prstGeom prst="rect">
            <a:avLst/>
          </a:prstGeom>
        </p:spPr>
      </p:pic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99CAF4A4-5ADA-4B66-9734-4D7680AFF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5"/>
          <a:stretch/>
        </p:blipFill>
        <p:spPr>
          <a:xfrm>
            <a:off x="4148495" y="4514381"/>
            <a:ext cx="4995505" cy="665554"/>
          </a:xfrm>
          <a:prstGeom prst="rect">
            <a:avLst/>
          </a:prstGeom>
        </p:spPr>
      </p:pic>
      <p:pic>
        <p:nvPicPr>
          <p:cNvPr id="16" name="图片 15" descr="图示&#10;&#10;中度可信度描述已自动生成">
            <a:extLst>
              <a:ext uri="{FF2B5EF4-FFF2-40B4-BE49-F238E27FC236}">
                <a16:creationId xmlns:a16="http://schemas.microsoft.com/office/drawing/2014/main" id="{B2ED07CA-6FD3-4AF4-9DDA-C46C278CD4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04" y="5238861"/>
            <a:ext cx="5142096" cy="145055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03208A7-1DE2-4FB9-92E3-81A0BE133E15}"/>
              </a:ext>
            </a:extLst>
          </p:cNvPr>
          <p:cNvSpPr txBox="1"/>
          <p:nvPr/>
        </p:nvSpPr>
        <p:spPr>
          <a:xfrm>
            <a:off x="5706954" y="4007282"/>
            <a:ext cx="2249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/>
              <a:t>Equations of Motion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42096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F1AE3F74-6A46-4327-B70F-94D5EE9EA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59" y="3225244"/>
            <a:ext cx="7443842" cy="33004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EDD75CF-4987-4F11-95BF-03B8397800EB}"/>
              </a:ext>
            </a:extLst>
          </p:cNvPr>
          <p:cNvSpPr txBox="1"/>
          <p:nvPr/>
        </p:nvSpPr>
        <p:spPr>
          <a:xfrm>
            <a:off x="521466" y="1157276"/>
            <a:ext cx="4579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Waves in the [100] Direction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FF79BA-A163-4C05-A5F1-40B147DF36B2}"/>
              </a:ext>
            </a:extLst>
          </p:cNvPr>
          <p:cNvSpPr txBox="1"/>
          <p:nvPr/>
        </p:nvSpPr>
        <p:spPr>
          <a:xfrm>
            <a:off x="540520" y="1641366"/>
            <a:ext cx="4579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One solution is given by a longitudinal wave</a:t>
            </a:r>
            <a:endParaRPr lang="zh-CN" altLang="en-US" dirty="0"/>
          </a:p>
        </p:txBody>
      </p:sp>
      <p:pic>
        <p:nvPicPr>
          <p:cNvPr id="9" name="图片 8" descr="图片包含 文本&#10;&#10;描述已自动生成">
            <a:extLst>
              <a:ext uri="{FF2B5EF4-FFF2-40B4-BE49-F238E27FC236}">
                <a16:creationId xmlns:a16="http://schemas.microsoft.com/office/drawing/2014/main" id="{44B64BDC-0EB2-4957-8ED7-6DD3C2AC6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672" y="1595049"/>
            <a:ext cx="2205054" cy="4619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F10BE0-3B77-4F2D-A2C2-9AB494DB9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66" y="1952268"/>
            <a:ext cx="1362085" cy="4476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E64C6F0-03F8-4572-BCB9-947260803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20" y="2949017"/>
            <a:ext cx="2352692" cy="5524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D7FC71A-450C-4B02-9488-7531D885683C}"/>
              </a:ext>
            </a:extLst>
          </p:cNvPr>
          <p:cNvSpPr txBox="1"/>
          <p:nvPr/>
        </p:nvSpPr>
        <p:spPr>
          <a:xfrm>
            <a:off x="540520" y="2559769"/>
            <a:ext cx="6110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the velocity /K of a longitudinal wave in the [100] direction is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09BE46B-F740-4861-9916-4DE47B924D6E}"/>
              </a:ext>
            </a:extLst>
          </p:cNvPr>
          <p:cNvSpPr txBox="1"/>
          <p:nvPr/>
        </p:nvSpPr>
        <p:spPr>
          <a:xfrm>
            <a:off x="983790" y="130401"/>
            <a:ext cx="7026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 Waves in Cubic Crystals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43317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91550" y="189380"/>
            <a:ext cx="8576603" cy="441637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428088">
              <a:lnSpc>
                <a:spcPct val="100000"/>
              </a:lnSpc>
              <a:spcBef>
                <a:spcPts val="84"/>
              </a:spcBef>
            </a:pPr>
            <a:r>
              <a:rPr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Temperature dependence of elastic moduli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3149" y="1556722"/>
            <a:ext cx="6648449" cy="166343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221" indent="-302015">
              <a:spcBef>
                <a:spcPts val="88"/>
              </a:spcBef>
              <a:buChar char="•"/>
              <a:tabLst>
                <a:tab pos="313221" algn="l"/>
              </a:tabLst>
            </a:pPr>
            <a:r>
              <a:rPr sz="2118" dirty="0">
                <a:latin typeface="Arial"/>
                <a:cs typeface="Arial"/>
              </a:rPr>
              <a:t>Young’s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modulus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does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vary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with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temperature.</a:t>
            </a:r>
            <a:endParaRPr sz="2118">
              <a:latin typeface="Arial"/>
              <a:cs typeface="Arial"/>
            </a:endParaRPr>
          </a:p>
          <a:p>
            <a:pPr>
              <a:spcBef>
                <a:spcPts val="891"/>
              </a:spcBef>
              <a:buFont typeface="Arial"/>
              <a:buChar char="•"/>
            </a:pPr>
            <a:endParaRPr sz="2118">
              <a:latin typeface="Arial"/>
              <a:cs typeface="Arial"/>
            </a:endParaRPr>
          </a:p>
          <a:p>
            <a:pPr marL="313781" marR="4483" indent="-302575">
              <a:lnSpc>
                <a:spcPts val="2285"/>
              </a:lnSpc>
              <a:buChar char="•"/>
              <a:tabLst>
                <a:tab pos="313781" algn="l"/>
              </a:tabLst>
            </a:pPr>
            <a:r>
              <a:rPr sz="2118" dirty="0">
                <a:latin typeface="Arial"/>
                <a:cs typeface="Arial"/>
              </a:rPr>
              <a:t>For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metals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and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ceramics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there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are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some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general </a:t>
            </a:r>
            <a:r>
              <a:rPr sz="2118" dirty="0">
                <a:latin typeface="Arial"/>
                <a:cs typeface="Arial"/>
              </a:rPr>
              <a:t>rules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thumb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for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temperatures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lower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than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half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the </a:t>
            </a:r>
            <a:r>
              <a:rPr sz="2118" dirty="0">
                <a:latin typeface="Arial"/>
                <a:cs typeface="Arial"/>
              </a:rPr>
              <a:t>melting</a:t>
            </a:r>
            <a:r>
              <a:rPr sz="2118" spc="-71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temperature.</a:t>
            </a:r>
            <a:endParaRPr sz="2118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55352" y="5188929"/>
            <a:ext cx="434900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221" indent="-302015">
              <a:spcBef>
                <a:spcPts val="1721"/>
              </a:spcBef>
              <a:buChar char="•"/>
              <a:tabLst>
                <a:tab pos="313221" algn="l"/>
              </a:tabLst>
            </a:pPr>
            <a:r>
              <a:rPr lang="en-US" sz="2118" dirty="0">
                <a:latin typeface="Arial"/>
                <a:cs typeface="Arial"/>
              </a:rPr>
              <a:t>D</a:t>
            </a:r>
            <a:r>
              <a:rPr sz="2118" dirty="0">
                <a:latin typeface="Arial"/>
                <a:cs typeface="Arial"/>
              </a:rPr>
              <a:t>ifferent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rules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apply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for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polymers.</a:t>
            </a:r>
            <a:endParaRPr sz="2118" dirty="0">
              <a:latin typeface="Arial"/>
              <a:cs typeface="Arial"/>
            </a:endParaRPr>
          </a:p>
        </p:txBody>
      </p:sp>
      <p:pic>
        <p:nvPicPr>
          <p:cNvPr id="15" name="图片 14" descr="文本, 信件&#10;&#10;描述已自动生成">
            <a:extLst>
              <a:ext uri="{FF2B5EF4-FFF2-40B4-BE49-F238E27FC236}">
                <a16:creationId xmlns:a16="http://schemas.microsoft.com/office/drawing/2014/main" id="{E833FD03-1FE4-40E4-90DE-3AEBC458B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80" y="3335108"/>
            <a:ext cx="5046229" cy="1797551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3567" y="1949715"/>
            <a:ext cx="3528731" cy="3783666"/>
            <a:chOff x="950975" y="2209676"/>
            <a:chExt cx="3999229" cy="4288155"/>
          </a:xfrm>
        </p:grpSpPr>
        <p:sp>
          <p:nvSpPr>
            <p:cNvPr id="3" name="object 3"/>
            <p:cNvSpPr/>
            <p:nvPr/>
          </p:nvSpPr>
          <p:spPr>
            <a:xfrm>
              <a:off x="950976" y="2209685"/>
              <a:ext cx="3999229" cy="4288155"/>
            </a:xfrm>
            <a:custGeom>
              <a:avLst/>
              <a:gdLst/>
              <a:ahLst/>
              <a:cxnLst/>
              <a:rect l="l" t="t" r="r" b="b"/>
              <a:pathLst>
                <a:path w="3999229" h="4288155">
                  <a:moveTo>
                    <a:pt x="3998976" y="1895208"/>
                  </a:moveTo>
                  <a:lnTo>
                    <a:pt x="3908298" y="1842630"/>
                  </a:lnTo>
                  <a:lnTo>
                    <a:pt x="3903726" y="1840344"/>
                  </a:lnTo>
                  <a:lnTo>
                    <a:pt x="3897630" y="1841868"/>
                  </a:lnTo>
                  <a:lnTo>
                    <a:pt x="3893058" y="1851012"/>
                  </a:lnTo>
                  <a:lnTo>
                    <a:pt x="3894582" y="1856346"/>
                  </a:lnTo>
                  <a:lnTo>
                    <a:pt x="3899154" y="1859394"/>
                  </a:lnTo>
                  <a:lnTo>
                    <a:pt x="3945128" y="1886064"/>
                  </a:lnTo>
                  <a:lnTo>
                    <a:pt x="64770" y="1886064"/>
                  </a:lnTo>
                  <a:lnTo>
                    <a:pt x="64770" y="53962"/>
                  </a:lnTo>
                  <a:lnTo>
                    <a:pt x="55549" y="38074"/>
                  </a:lnTo>
                  <a:lnTo>
                    <a:pt x="64008" y="52641"/>
                  </a:lnTo>
                  <a:lnTo>
                    <a:pt x="64770" y="53962"/>
                  </a:lnTo>
                  <a:lnTo>
                    <a:pt x="91440" y="99936"/>
                  </a:lnTo>
                  <a:lnTo>
                    <a:pt x="94488" y="104508"/>
                  </a:lnTo>
                  <a:lnTo>
                    <a:pt x="99822" y="106032"/>
                  </a:lnTo>
                  <a:lnTo>
                    <a:pt x="104394" y="103746"/>
                  </a:lnTo>
                  <a:lnTo>
                    <a:pt x="108966" y="100698"/>
                  </a:lnTo>
                  <a:lnTo>
                    <a:pt x="110490" y="95364"/>
                  </a:lnTo>
                  <a:lnTo>
                    <a:pt x="108204" y="90792"/>
                  </a:lnTo>
                  <a:lnTo>
                    <a:pt x="55549" y="0"/>
                  </a:lnTo>
                  <a:lnTo>
                    <a:pt x="55549" y="241"/>
                  </a:lnTo>
                  <a:lnTo>
                    <a:pt x="3048" y="90792"/>
                  </a:lnTo>
                  <a:lnTo>
                    <a:pt x="0" y="95364"/>
                  </a:lnTo>
                  <a:lnTo>
                    <a:pt x="1524" y="100698"/>
                  </a:lnTo>
                  <a:lnTo>
                    <a:pt x="6096" y="103746"/>
                  </a:lnTo>
                  <a:lnTo>
                    <a:pt x="10668" y="106032"/>
                  </a:lnTo>
                  <a:lnTo>
                    <a:pt x="16764" y="104508"/>
                  </a:lnTo>
                  <a:lnTo>
                    <a:pt x="19050" y="99936"/>
                  </a:lnTo>
                  <a:lnTo>
                    <a:pt x="45720" y="54737"/>
                  </a:lnTo>
                  <a:lnTo>
                    <a:pt x="45720" y="4287888"/>
                  </a:lnTo>
                  <a:lnTo>
                    <a:pt x="64770" y="4287888"/>
                  </a:lnTo>
                  <a:lnTo>
                    <a:pt x="64770" y="1905114"/>
                  </a:lnTo>
                  <a:lnTo>
                    <a:pt x="3945128" y="1905114"/>
                  </a:lnTo>
                  <a:lnTo>
                    <a:pt x="3899154" y="1931784"/>
                  </a:lnTo>
                  <a:lnTo>
                    <a:pt x="3894582" y="1934070"/>
                  </a:lnTo>
                  <a:lnTo>
                    <a:pt x="3893058" y="1940166"/>
                  </a:lnTo>
                  <a:lnTo>
                    <a:pt x="3897630" y="1949310"/>
                  </a:lnTo>
                  <a:lnTo>
                    <a:pt x="3903726" y="1950834"/>
                  </a:lnTo>
                  <a:lnTo>
                    <a:pt x="3908298" y="1948548"/>
                  </a:lnTo>
                  <a:lnTo>
                    <a:pt x="3979926" y="1906422"/>
                  </a:lnTo>
                  <a:lnTo>
                    <a:pt x="3998976" y="18952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" name="object 4"/>
            <p:cNvSpPr/>
            <p:nvPr/>
          </p:nvSpPr>
          <p:spPr>
            <a:xfrm>
              <a:off x="1152143" y="4251197"/>
              <a:ext cx="2926080" cy="1902460"/>
            </a:xfrm>
            <a:custGeom>
              <a:avLst/>
              <a:gdLst/>
              <a:ahLst/>
              <a:cxnLst/>
              <a:rect l="l" t="t" r="r" b="b"/>
              <a:pathLst>
                <a:path w="2926079" h="1902460">
                  <a:moveTo>
                    <a:pt x="0" y="1901952"/>
                  </a:moveTo>
                  <a:lnTo>
                    <a:pt x="18291" y="1853460"/>
                  </a:lnTo>
                  <a:lnTo>
                    <a:pt x="36619" y="1805021"/>
                  </a:lnTo>
                  <a:lnTo>
                    <a:pt x="55031" y="1756679"/>
                  </a:lnTo>
                  <a:lnTo>
                    <a:pt x="73571" y="1708478"/>
                  </a:lnTo>
                  <a:lnTo>
                    <a:pt x="92287" y="1660461"/>
                  </a:lnTo>
                  <a:lnTo>
                    <a:pt x="111222" y="1612672"/>
                  </a:lnTo>
                  <a:lnTo>
                    <a:pt x="130425" y="1565156"/>
                  </a:lnTo>
                  <a:lnTo>
                    <a:pt x="149939" y="1517956"/>
                  </a:lnTo>
                  <a:lnTo>
                    <a:pt x="169812" y="1471117"/>
                  </a:lnTo>
                  <a:lnTo>
                    <a:pt x="190088" y="1424682"/>
                  </a:lnTo>
                  <a:lnTo>
                    <a:pt x="210814" y="1378695"/>
                  </a:lnTo>
                  <a:lnTo>
                    <a:pt x="232036" y="1333200"/>
                  </a:lnTo>
                  <a:lnTo>
                    <a:pt x="253800" y="1288242"/>
                  </a:lnTo>
                  <a:lnTo>
                    <a:pt x="276151" y="1243864"/>
                  </a:lnTo>
                  <a:lnTo>
                    <a:pt x="299134" y="1200110"/>
                  </a:lnTo>
                  <a:lnTo>
                    <a:pt x="322797" y="1157024"/>
                  </a:lnTo>
                  <a:lnTo>
                    <a:pt x="347185" y="1114650"/>
                  </a:lnTo>
                  <a:lnTo>
                    <a:pt x="372344" y="1073033"/>
                  </a:lnTo>
                  <a:lnTo>
                    <a:pt x="398319" y="1032215"/>
                  </a:lnTo>
                  <a:lnTo>
                    <a:pt x="425156" y="992241"/>
                  </a:lnTo>
                  <a:lnTo>
                    <a:pt x="452902" y="953155"/>
                  </a:lnTo>
                  <a:lnTo>
                    <a:pt x="481602" y="915001"/>
                  </a:lnTo>
                  <a:lnTo>
                    <a:pt x="511301" y="877824"/>
                  </a:lnTo>
                  <a:lnTo>
                    <a:pt x="542975" y="839791"/>
                  </a:lnTo>
                  <a:lnTo>
                    <a:pt x="574873" y="802394"/>
                  </a:lnTo>
                  <a:lnTo>
                    <a:pt x="607081" y="765652"/>
                  </a:lnTo>
                  <a:lnTo>
                    <a:pt x="639682" y="729586"/>
                  </a:lnTo>
                  <a:lnTo>
                    <a:pt x="672759" y="694216"/>
                  </a:lnTo>
                  <a:lnTo>
                    <a:pt x="706396" y="659563"/>
                  </a:lnTo>
                  <a:lnTo>
                    <a:pt x="740678" y="625648"/>
                  </a:lnTo>
                  <a:lnTo>
                    <a:pt x="775687" y="592491"/>
                  </a:lnTo>
                  <a:lnTo>
                    <a:pt x="811508" y="560113"/>
                  </a:lnTo>
                  <a:lnTo>
                    <a:pt x="848225" y="528534"/>
                  </a:lnTo>
                  <a:lnTo>
                    <a:pt x="885920" y="497776"/>
                  </a:lnTo>
                  <a:lnTo>
                    <a:pt x="924678" y="467858"/>
                  </a:lnTo>
                  <a:lnTo>
                    <a:pt x="964582" y="438802"/>
                  </a:lnTo>
                  <a:lnTo>
                    <a:pt x="1005716" y="410628"/>
                  </a:lnTo>
                  <a:lnTo>
                    <a:pt x="1048165" y="383356"/>
                  </a:lnTo>
                  <a:lnTo>
                    <a:pt x="1092011" y="357007"/>
                  </a:lnTo>
                  <a:lnTo>
                    <a:pt x="1137338" y="331602"/>
                  </a:lnTo>
                  <a:lnTo>
                    <a:pt x="1184231" y="307162"/>
                  </a:lnTo>
                  <a:lnTo>
                    <a:pt x="1232772" y="283706"/>
                  </a:lnTo>
                  <a:lnTo>
                    <a:pt x="1283045" y="261256"/>
                  </a:lnTo>
                  <a:lnTo>
                    <a:pt x="1335135" y="239832"/>
                  </a:lnTo>
                  <a:lnTo>
                    <a:pt x="1389126" y="219455"/>
                  </a:lnTo>
                  <a:lnTo>
                    <a:pt x="1428710" y="205636"/>
                  </a:lnTo>
                  <a:lnTo>
                    <a:pt x="1469275" y="192479"/>
                  </a:lnTo>
                  <a:lnTo>
                    <a:pt x="1510789" y="179964"/>
                  </a:lnTo>
                  <a:lnTo>
                    <a:pt x="1553218" y="168067"/>
                  </a:lnTo>
                  <a:lnTo>
                    <a:pt x="1596531" y="156766"/>
                  </a:lnTo>
                  <a:lnTo>
                    <a:pt x="1640694" y="146041"/>
                  </a:lnTo>
                  <a:lnTo>
                    <a:pt x="1685675" y="135868"/>
                  </a:lnTo>
                  <a:lnTo>
                    <a:pt x="1731442" y="126225"/>
                  </a:lnTo>
                  <a:lnTo>
                    <a:pt x="1777962" y="117090"/>
                  </a:lnTo>
                  <a:lnTo>
                    <a:pt x="1825203" y="108442"/>
                  </a:lnTo>
                  <a:lnTo>
                    <a:pt x="1873132" y="100258"/>
                  </a:lnTo>
                  <a:lnTo>
                    <a:pt x="1921716" y="92516"/>
                  </a:lnTo>
                  <a:lnTo>
                    <a:pt x="1970923" y="85193"/>
                  </a:lnTo>
                  <a:lnTo>
                    <a:pt x="2020720" y="78269"/>
                  </a:lnTo>
                  <a:lnTo>
                    <a:pt x="2071075" y="71720"/>
                  </a:lnTo>
                  <a:lnTo>
                    <a:pt x="2121956" y="65525"/>
                  </a:lnTo>
                  <a:lnTo>
                    <a:pt x="2173329" y="59661"/>
                  </a:lnTo>
                  <a:lnTo>
                    <a:pt x="2225163" y="54107"/>
                  </a:lnTo>
                  <a:lnTo>
                    <a:pt x="2277424" y="48840"/>
                  </a:lnTo>
                  <a:lnTo>
                    <a:pt x="2330081" y="43838"/>
                  </a:lnTo>
                  <a:lnTo>
                    <a:pt x="2383100" y="39079"/>
                  </a:lnTo>
                  <a:lnTo>
                    <a:pt x="2436449" y="34541"/>
                  </a:lnTo>
                  <a:lnTo>
                    <a:pt x="2490096" y="30202"/>
                  </a:lnTo>
                  <a:lnTo>
                    <a:pt x="2544008" y="26040"/>
                  </a:lnTo>
                  <a:lnTo>
                    <a:pt x="2598152" y="22033"/>
                  </a:lnTo>
                  <a:lnTo>
                    <a:pt x="2652497" y="18158"/>
                  </a:lnTo>
                  <a:lnTo>
                    <a:pt x="2707009" y="14394"/>
                  </a:lnTo>
                  <a:lnTo>
                    <a:pt x="2761655" y="10718"/>
                  </a:lnTo>
                  <a:lnTo>
                    <a:pt x="2816404" y="7108"/>
                  </a:lnTo>
                  <a:lnTo>
                    <a:pt x="2871223" y="3543"/>
                  </a:lnTo>
                  <a:lnTo>
                    <a:pt x="2926079" y="0"/>
                  </a:lnTo>
                </a:path>
              </a:pathLst>
            </a:custGeom>
            <a:ln w="19050">
              <a:solidFill>
                <a:srgbClr val="0000F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" name="object 5"/>
            <p:cNvSpPr/>
            <p:nvPr/>
          </p:nvSpPr>
          <p:spPr>
            <a:xfrm>
              <a:off x="1152143" y="2349245"/>
              <a:ext cx="511809" cy="1755775"/>
            </a:xfrm>
            <a:custGeom>
              <a:avLst/>
              <a:gdLst/>
              <a:ahLst/>
              <a:cxnLst/>
              <a:rect l="l" t="t" r="r" b="b"/>
              <a:pathLst>
                <a:path w="511810" h="1755775">
                  <a:moveTo>
                    <a:pt x="0" y="0"/>
                  </a:moveTo>
                  <a:lnTo>
                    <a:pt x="8077" y="60998"/>
                  </a:lnTo>
                  <a:lnTo>
                    <a:pt x="17490" y="139977"/>
                  </a:lnTo>
                  <a:lnTo>
                    <a:pt x="22675" y="185259"/>
                  </a:lnTo>
                  <a:lnTo>
                    <a:pt x="28168" y="233896"/>
                  </a:lnTo>
                  <a:lnTo>
                    <a:pt x="33960" y="285507"/>
                  </a:lnTo>
                  <a:lnTo>
                    <a:pt x="40041" y="339713"/>
                  </a:lnTo>
                  <a:lnTo>
                    <a:pt x="46403" y="396134"/>
                  </a:lnTo>
                  <a:lnTo>
                    <a:pt x="53038" y="454390"/>
                  </a:lnTo>
                  <a:lnTo>
                    <a:pt x="59935" y="514100"/>
                  </a:lnTo>
                  <a:lnTo>
                    <a:pt x="67087" y="574885"/>
                  </a:lnTo>
                  <a:lnTo>
                    <a:pt x="74485" y="636365"/>
                  </a:lnTo>
                  <a:lnTo>
                    <a:pt x="82119" y="698159"/>
                  </a:lnTo>
                  <a:lnTo>
                    <a:pt x="89981" y="759887"/>
                  </a:lnTo>
                  <a:lnTo>
                    <a:pt x="98063" y="821170"/>
                  </a:lnTo>
                  <a:lnTo>
                    <a:pt x="106354" y="881627"/>
                  </a:lnTo>
                  <a:lnTo>
                    <a:pt x="114847" y="940878"/>
                  </a:lnTo>
                  <a:lnTo>
                    <a:pt x="123532" y="998544"/>
                  </a:lnTo>
                  <a:lnTo>
                    <a:pt x="132401" y="1054244"/>
                  </a:lnTo>
                  <a:lnTo>
                    <a:pt x="141445" y="1107598"/>
                  </a:lnTo>
                  <a:lnTo>
                    <a:pt x="150654" y="1158226"/>
                  </a:lnTo>
                  <a:lnTo>
                    <a:pt x="160021" y="1205749"/>
                  </a:lnTo>
                  <a:lnTo>
                    <a:pt x="169536" y="1249785"/>
                  </a:lnTo>
                  <a:lnTo>
                    <a:pt x="179190" y="1289955"/>
                  </a:lnTo>
                  <a:lnTo>
                    <a:pt x="212140" y="1393955"/>
                  </a:lnTo>
                  <a:lnTo>
                    <a:pt x="238146" y="1452911"/>
                  </a:lnTo>
                  <a:lnTo>
                    <a:pt x="266342" y="1503723"/>
                  </a:lnTo>
                  <a:lnTo>
                    <a:pt x="296079" y="1547367"/>
                  </a:lnTo>
                  <a:lnTo>
                    <a:pt x="326704" y="1584821"/>
                  </a:lnTo>
                  <a:lnTo>
                    <a:pt x="357568" y="1617059"/>
                  </a:lnTo>
                  <a:lnTo>
                    <a:pt x="388019" y="1645058"/>
                  </a:lnTo>
                  <a:lnTo>
                    <a:pt x="417406" y="1669795"/>
                  </a:lnTo>
                  <a:lnTo>
                    <a:pt x="445079" y="1692247"/>
                  </a:lnTo>
                  <a:lnTo>
                    <a:pt x="470386" y="1713388"/>
                  </a:lnTo>
                  <a:lnTo>
                    <a:pt x="492677" y="1734196"/>
                  </a:lnTo>
                  <a:lnTo>
                    <a:pt x="511302" y="1755648"/>
                  </a:lnTo>
                </a:path>
              </a:pathLst>
            </a:custGeom>
            <a:ln w="19049">
              <a:solidFill>
                <a:srgbClr val="FF00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1152143" y="3666743"/>
              <a:ext cx="2926080" cy="1421765"/>
            </a:xfrm>
            <a:custGeom>
              <a:avLst/>
              <a:gdLst/>
              <a:ahLst/>
              <a:cxnLst/>
              <a:rect l="l" t="t" r="r" b="b"/>
              <a:pathLst>
                <a:path w="2926079" h="1421764">
                  <a:moveTo>
                    <a:pt x="0" y="0"/>
                  </a:moveTo>
                  <a:lnTo>
                    <a:pt x="11498" y="60771"/>
                  </a:lnTo>
                  <a:lnTo>
                    <a:pt x="18317" y="98869"/>
                  </a:lnTo>
                  <a:lnTo>
                    <a:pt x="25785" y="141421"/>
                  </a:lnTo>
                  <a:lnTo>
                    <a:pt x="33854" y="187915"/>
                  </a:lnTo>
                  <a:lnTo>
                    <a:pt x="42477" y="237835"/>
                  </a:lnTo>
                  <a:lnTo>
                    <a:pt x="51604" y="290666"/>
                  </a:lnTo>
                  <a:lnTo>
                    <a:pt x="61189" y="345896"/>
                  </a:lnTo>
                  <a:lnTo>
                    <a:pt x="71182" y="403009"/>
                  </a:lnTo>
                  <a:lnTo>
                    <a:pt x="81535" y="461490"/>
                  </a:lnTo>
                  <a:lnTo>
                    <a:pt x="92202" y="520826"/>
                  </a:lnTo>
                  <a:lnTo>
                    <a:pt x="103132" y="580503"/>
                  </a:lnTo>
                  <a:lnTo>
                    <a:pt x="114279" y="640005"/>
                  </a:lnTo>
                  <a:lnTo>
                    <a:pt x="125595" y="698818"/>
                  </a:lnTo>
                  <a:lnTo>
                    <a:pt x="137031" y="756428"/>
                  </a:lnTo>
                  <a:lnTo>
                    <a:pt x="148539" y="812320"/>
                  </a:lnTo>
                  <a:lnTo>
                    <a:pt x="160070" y="865981"/>
                  </a:lnTo>
                  <a:lnTo>
                    <a:pt x="171578" y="916895"/>
                  </a:lnTo>
                  <a:lnTo>
                    <a:pt x="183014" y="964549"/>
                  </a:lnTo>
                  <a:lnTo>
                    <a:pt x="194330" y="1008427"/>
                  </a:lnTo>
                  <a:lnTo>
                    <a:pt x="205477" y="1048016"/>
                  </a:lnTo>
                  <a:lnTo>
                    <a:pt x="239175" y="1150374"/>
                  </a:lnTo>
                  <a:lnTo>
                    <a:pt x="260475" y="1210805"/>
                  </a:lnTo>
                  <a:lnTo>
                    <a:pt x="281126" y="1263949"/>
                  </a:lnTo>
                  <a:lnTo>
                    <a:pt x="301947" y="1309658"/>
                  </a:lnTo>
                  <a:lnTo>
                    <a:pt x="323754" y="1347787"/>
                  </a:lnTo>
                  <a:lnTo>
                    <a:pt x="347368" y="1378189"/>
                  </a:lnTo>
                  <a:lnTo>
                    <a:pt x="403286" y="1415229"/>
                  </a:lnTo>
                  <a:lnTo>
                    <a:pt x="437228" y="1421573"/>
                  </a:lnTo>
                  <a:lnTo>
                    <a:pt x="476250" y="1419606"/>
                  </a:lnTo>
                  <a:lnTo>
                    <a:pt x="534105" y="1390584"/>
                  </a:lnTo>
                  <a:lnTo>
                    <a:pt x="566928" y="1367789"/>
                  </a:lnTo>
                  <a:lnTo>
                    <a:pt x="601985" y="1340484"/>
                  </a:lnTo>
                  <a:lnTo>
                    <a:pt x="639007" y="1309426"/>
                  </a:lnTo>
                  <a:lnTo>
                    <a:pt x="677722" y="1275374"/>
                  </a:lnTo>
                  <a:lnTo>
                    <a:pt x="717860" y="1239087"/>
                  </a:lnTo>
                  <a:lnTo>
                    <a:pt x="759149" y="1201324"/>
                  </a:lnTo>
                  <a:lnTo>
                    <a:pt x="801319" y="1162842"/>
                  </a:lnTo>
                  <a:lnTo>
                    <a:pt x="844098" y="1124401"/>
                  </a:lnTo>
                  <a:lnTo>
                    <a:pt x="887216" y="1086759"/>
                  </a:lnTo>
                  <a:lnTo>
                    <a:pt x="930401" y="1050676"/>
                  </a:lnTo>
                  <a:lnTo>
                    <a:pt x="973384" y="1016908"/>
                  </a:lnTo>
                  <a:lnTo>
                    <a:pt x="1015892" y="986216"/>
                  </a:lnTo>
                  <a:lnTo>
                    <a:pt x="1057656" y="959358"/>
                  </a:lnTo>
                  <a:lnTo>
                    <a:pt x="1098579" y="935253"/>
                  </a:lnTo>
                  <a:lnTo>
                    <a:pt x="1138949" y="912561"/>
                  </a:lnTo>
                  <a:lnTo>
                    <a:pt x="1179063" y="891192"/>
                  </a:lnTo>
                  <a:lnTo>
                    <a:pt x="1219223" y="871054"/>
                  </a:lnTo>
                  <a:lnTo>
                    <a:pt x="1259727" y="852057"/>
                  </a:lnTo>
                  <a:lnTo>
                    <a:pt x="1300874" y="834109"/>
                  </a:lnTo>
                  <a:lnTo>
                    <a:pt x="1342964" y="817121"/>
                  </a:lnTo>
                  <a:lnTo>
                    <a:pt x="1386296" y="801001"/>
                  </a:lnTo>
                  <a:lnTo>
                    <a:pt x="1431170" y="785658"/>
                  </a:lnTo>
                  <a:lnTo>
                    <a:pt x="1477884" y="771002"/>
                  </a:lnTo>
                  <a:lnTo>
                    <a:pt x="1526740" y="756943"/>
                  </a:lnTo>
                  <a:lnTo>
                    <a:pt x="1578034" y="743388"/>
                  </a:lnTo>
                  <a:lnTo>
                    <a:pt x="1632068" y="730249"/>
                  </a:lnTo>
                  <a:lnTo>
                    <a:pt x="1689141" y="717433"/>
                  </a:lnTo>
                  <a:lnTo>
                    <a:pt x="1749552" y="704849"/>
                  </a:lnTo>
                  <a:lnTo>
                    <a:pt x="1791896" y="696957"/>
                  </a:lnTo>
                  <a:lnTo>
                    <a:pt x="1837404" y="689375"/>
                  </a:lnTo>
                  <a:lnTo>
                    <a:pt x="1885738" y="682092"/>
                  </a:lnTo>
                  <a:lnTo>
                    <a:pt x="1936559" y="675101"/>
                  </a:lnTo>
                  <a:lnTo>
                    <a:pt x="1989530" y="668390"/>
                  </a:lnTo>
                  <a:lnTo>
                    <a:pt x="2044315" y="661950"/>
                  </a:lnTo>
                  <a:lnTo>
                    <a:pt x="2100576" y="655771"/>
                  </a:lnTo>
                  <a:lnTo>
                    <a:pt x="2157974" y="649843"/>
                  </a:lnTo>
                  <a:lnTo>
                    <a:pt x="2216174" y="644157"/>
                  </a:lnTo>
                  <a:lnTo>
                    <a:pt x="2274837" y="638703"/>
                  </a:lnTo>
                  <a:lnTo>
                    <a:pt x="2333625" y="633471"/>
                  </a:lnTo>
                  <a:lnTo>
                    <a:pt x="2392203" y="628452"/>
                  </a:lnTo>
                  <a:lnTo>
                    <a:pt x="2450231" y="623634"/>
                  </a:lnTo>
                  <a:lnTo>
                    <a:pt x="2507372" y="619010"/>
                  </a:lnTo>
                  <a:lnTo>
                    <a:pt x="2563290" y="614569"/>
                  </a:lnTo>
                  <a:lnTo>
                    <a:pt x="2617647" y="610301"/>
                  </a:lnTo>
                  <a:lnTo>
                    <a:pt x="2670104" y="606196"/>
                  </a:lnTo>
                  <a:lnTo>
                    <a:pt x="2720326" y="602245"/>
                  </a:lnTo>
                  <a:lnTo>
                    <a:pt x="2767974" y="598438"/>
                  </a:lnTo>
                  <a:lnTo>
                    <a:pt x="2812710" y="594765"/>
                  </a:lnTo>
                  <a:lnTo>
                    <a:pt x="2854198" y="591216"/>
                  </a:lnTo>
                  <a:lnTo>
                    <a:pt x="2892101" y="587783"/>
                  </a:lnTo>
                  <a:lnTo>
                    <a:pt x="2926080" y="584453"/>
                  </a:lnTo>
                </a:path>
              </a:pathLst>
            </a:custGeom>
            <a:ln w="28575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14855" y="2095241"/>
            <a:ext cx="84100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solidFill>
                  <a:srgbClr val="FF0000"/>
                </a:solidFill>
                <a:latin typeface="Times New Roman"/>
                <a:cs typeface="Times New Roman"/>
              </a:rPr>
              <a:t>Repulsion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7820" y="5194118"/>
            <a:ext cx="841001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solidFill>
                  <a:srgbClr val="0000FF"/>
                </a:solidFill>
                <a:latin typeface="Times New Roman"/>
                <a:cs typeface="Times New Roman"/>
              </a:rPr>
              <a:t>Attraction</a:t>
            </a:r>
            <a:endParaRPr sz="1588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11412" y="2326846"/>
            <a:ext cx="395007" cy="2912969"/>
            <a:chOff x="1220533" y="2637091"/>
            <a:chExt cx="447675" cy="3301365"/>
          </a:xfrm>
        </p:grpSpPr>
        <p:sp>
          <p:nvSpPr>
            <p:cNvPr id="10" name="object 10"/>
            <p:cNvSpPr/>
            <p:nvPr/>
          </p:nvSpPr>
          <p:spPr>
            <a:xfrm>
              <a:off x="1371600" y="5788152"/>
              <a:ext cx="292100" cy="146050"/>
            </a:xfrm>
            <a:custGeom>
              <a:avLst/>
              <a:gdLst/>
              <a:ahLst/>
              <a:cxnLst/>
              <a:rect l="l" t="t" r="r" b="b"/>
              <a:pathLst>
                <a:path w="292100" h="146050">
                  <a:moveTo>
                    <a:pt x="291846" y="14554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1225296" y="2641854"/>
              <a:ext cx="365125" cy="147320"/>
            </a:xfrm>
            <a:custGeom>
              <a:avLst/>
              <a:gdLst/>
              <a:ahLst/>
              <a:cxnLst/>
              <a:rect l="l" t="t" r="r" b="b"/>
              <a:pathLst>
                <a:path w="365125" h="147319">
                  <a:moveTo>
                    <a:pt x="364997" y="0"/>
                  </a:moveTo>
                  <a:lnTo>
                    <a:pt x="0" y="147066"/>
                  </a:lnTo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31439" y="2931682"/>
            <a:ext cx="21347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b="1" i="1" spc="-22" dirty="0">
                <a:solidFill>
                  <a:srgbClr val="008000"/>
                </a:solidFill>
                <a:latin typeface="Times New Roman"/>
                <a:cs typeface="Times New Roman"/>
              </a:rPr>
              <a:t>r</a:t>
            </a:r>
            <a:r>
              <a:rPr sz="1588" b="1" i="1" spc="-33" baseline="-23148" dirty="0">
                <a:solidFill>
                  <a:srgbClr val="008000"/>
                </a:solidFill>
                <a:latin typeface="Times New Roman"/>
                <a:cs typeface="Times New Roman"/>
              </a:rPr>
              <a:t>o</a:t>
            </a:r>
            <a:endParaRPr sz="1588" baseline="-23148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72355" y="3578486"/>
            <a:ext cx="101413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i="1" spc="-44" dirty="0">
                <a:latin typeface="Times New Roman"/>
                <a:cs typeface="Times New Roman"/>
              </a:rPr>
              <a:t>r</a:t>
            </a:r>
            <a:endParaRPr sz="1588">
              <a:latin typeface="Times New Roman"/>
              <a:cs typeface="Times New Roman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316467" y="3232673"/>
          <a:ext cx="2183466" cy="16797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2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96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dashDot"/>
                    </a:lnR>
                    <a:lnB w="9525">
                      <a:solidFill>
                        <a:srgbClr val="000000"/>
                      </a:solidFill>
                      <a:prstDash val="dash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dashDot"/>
                    </a:lnL>
                    <a:lnR w="9525">
                      <a:solidFill>
                        <a:srgbClr val="000000"/>
                      </a:solidFill>
                      <a:prstDash val="dashDot"/>
                    </a:lnR>
                    <a:lnB w="9525">
                      <a:solidFill>
                        <a:srgbClr val="000000"/>
                      </a:solidFill>
                      <a:prstDash val="dash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dashDot"/>
                    </a:lnL>
                    <a:lnB w="9525">
                      <a:solidFill>
                        <a:srgbClr val="000000"/>
                      </a:solidFill>
                      <a:prstDash val="dash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638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dashDot"/>
                    </a:lnR>
                    <a:lnT w="9525">
                      <a:solidFill>
                        <a:srgbClr val="000000"/>
                      </a:solidFill>
                      <a:prstDash val="dashDot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dashDot"/>
                    </a:lnL>
                    <a:lnR w="9525">
                      <a:solidFill>
                        <a:srgbClr val="000000"/>
                      </a:solidFill>
                      <a:prstDash val="dashDot"/>
                    </a:lnR>
                    <a:lnT w="9525">
                      <a:solidFill>
                        <a:srgbClr val="000000"/>
                      </a:solidFill>
                      <a:prstDash val="dashDot"/>
                    </a:lnT>
                    <a:lnB w="9525">
                      <a:solidFill>
                        <a:srgbClr val="000000"/>
                      </a:solidFill>
                      <a:prstDash val="dashDot"/>
                    </a:lnB>
                  </a:tcPr>
                </a:tc>
                <a:tc>
                  <a:txBody>
                    <a:bodyPr/>
                    <a:lstStyle/>
                    <a:p>
                      <a:pPr marR="25336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1500" i="1" spc="-37" baseline="-24154" dirty="0">
                          <a:latin typeface="Times New Roman"/>
                          <a:cs typeface="Times New Roman"/>
                        </a:rPr>
                        <a:t>t</a:t>
                      </a:r>
                      <a:endParaRPr sz="1500" baseline="-24154">
                        <a:latin typeface="Times New Roman"/>
                        <a:cs typeface="Times New Roman"/>
                      </a:endParaRPr>
                    </a:p>
                  </a:txBody>
                  <a:tcPr marL="0" marR="0" marT="20731" marB="0">
                    <a:lnL w="9525">
                      <a:solidFill>
                        <a:srgbClr val="000000"/>
                      </a:solidFill>
                      <a:prstDash val="dashDot"/>
                    </a:lnL>
                    <a:lnT w="9525">
                      <a:solidFill>
                        <a:srgbClr val="000000"/>
                      </a:solidFill>
                      <a:prstDash val="dashDot"/>
                    </a:lnT>
                    <a:lnB w="9525">
                      <a:solidFill>
                        <a:srgbClr val="000000"/>
                      </a:solidFill>
                      <a:prstDash val="dash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46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dashDot"/>
                    </a:lnR>
                    <a:lnT w="9525">
                      <a:solidFill>
                        <a:srgbClr val="000000"/>
                      </a:solidFill>
                      <a:prstDash val="dashDot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dashDot"/>
                    </a:lnL>
                    <a:lnR w="9525">
                      <a:solidFill>
                        <a:srgbClr val="000000"/>
                      </a:solidFill>
                      <a:prstDash val="dashDot"/>
                    </a:lnR>
                    <a:lnT w="9525">
                      <a:solidFill>
                        <a:srgbClr val="000000"/>
                      </a:solidFill>
                      <a:prstDash val="dashDot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dashDot"/>
                    </a:lnL>
                    <a:lnT w="9525">
                      <a:solidFill>
                        <a:srgbClr val="000000"/>
                      </a:solidFill>
                      <a:prstDash val="dashDot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704843" y="2159828"/>
            <a:ext cx="168088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b="1" i="1" spc="-44" dirty="0">
                <a:latin typeface="Times New Roman"/>
                <a:cs typeface="Times New Roman"/>
              </a:rPr>
              <a:t>U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06582" y="4125558"/>
            <a:ext cx="86846" cy="351304"/>
          </a:xfrm>
          <a:custGeom>
            <a:avLst/>
            <a:gdLst/>
            <a:ahLst/>
            <a:cxnLst/>
            <a:rect l="l" t="t" r="r" b="b"/>
            <a:pathLst>
              <a:path w="98425" h="398145">
                <a:moveTo>
                  <a:pt x="45693" y="5399"/>
                </a:moveTo>
                <a:lnTo>
                  <a:pt x="44957" y="6591"/>
                </a:lnTo>
                <a:lnTo>
                  <a:pt x="761" y="83058"/>
                </a:lnTo>
                <a:lnTo>
                  <a:pt x="0" y="86868"/>
                </a:lnTo>
                <a:lnTo>
                  <a:pt x="2285" y="89154"/>
                </a:lnTo>
                <a:lnTo>
                  <a:pt x="6095" y="89916"/>
                </a:lnTo>
                <a:lnTo>
                  <a:pt x="9143" y="87630"/>
                </a:lnTo>
                <a:lnTo>
                  <a:pt x="44195" y="27195"/>
                </a:lnTo>
                <a:lnTo>
                  <a:pt x="44195" y="9144"/>
                </a:lnTo>
                <a:lnTo>
                  <a:pt x="45693" y="5399"/>
                </a:lnTo>
                <a:close/>
              </a:path>
              <a:path w="98425" h="398145">
                <a:moveTo>
                  <a:pt x="49148" y="379108"/>
                </a:moveTo>
                <a:lnTo>
                  <a:pt x="9143" y="310134"/>
                </a:lnTo>
                <a:lnTo>
                  <a:pt x="6095" y="307848"/>
                </a:lnTo>
                <a:lnTo>
                  <a:pt x="2285" y="307848"/>
                </a:lnTo>
                <a:lnTo>
                  <a:pt x="0" y="310896"/>
                </a:lnTo>
                <a:lnTo>
                  <a:pt x="761" y="314706"/>
                </a:lnTo>
                <a:lnTo>
                  <a:pt x="44195" y="389853"/>
                </a:lnTo>
                <a:lnTo>
                  <a:pt x="44195" y="388620"/>
                </a:lnTo>
                <a:lnTo>
                  <a:pt x="44957" y="390144"/>
                </a:lnTo>
                <a:lnTo>
                  <a:pt x="44957" y="386334"/>
                </a:lnTo>
                <a:lnTo>
                  <a:pt x="49148" y="379108"/>
                </a:lnTo>
                <a:close/>
              </a:path>
              <a:path w="98425" h="398145">
                <a:moveTo>
                  <a:pt x="98297" y="86868"/>
                </a:moveTo>
                <a:lnTo>
                  <a:pt x="97535" y="83058"/>
                </a:lnTo>
                <a:lnTo>
                  <a:pt x="51809" y="5180"/>
                </a:lnTo>
                <a:lnTo>
                  <a:pt x="49148" y="4648"/>
                </a:lnTo>
                <a:lnTo>
                  <a:pt x="48767" y="4572"/>
                </a:lnTo>
                <a:lnTo>
                  <a:pt x="45693" y="5399"/>
                </a:lnTo>
                <a:lnTo>
                  <a:pt x="44195" y="9144"/>
                </a:lnTo>
                <a:lnTo>
                  <a:pt x="44195" y="27195"/>
                </a:lnTo>
                <a:lnTo>
                  <a:pt x="44957" y="25881"/>
                </a:lnTo>
                <a:lnTo>
                  <a:pt x="44957" y="11430"/>
                </a:lnTo>
                <a:lnTo>
                  <a:pt x="53339" y="11430"/>
                </a:lnTo>
                <a:lnTo>
                  <a:pt x="53339" y="25881"/>
                </a:lnTo>
                <a:lnTo>
                  <a:pt x="89153" y="87630"/>
                </a:lnTo>
                <a:lnTo>
                  <a:pt x="92201" y="89916"/>
                </a:lnTo>
                <a:lnTo>
                  <a:pt x="96011" y="89154"/>
                </a:lnTo>
                <a:lnTo>
                  <a:pt x="98297" y="86868"/>
                </a:lnTo>
                <a:close/>
              </a:path>
              <a:path w="98425" h="398145">
                <a:moveTo>
                  <a:pt x="53901" y="370914"/>
                </a:moveTo>
                <a:lnTo>
                  <a:pt x="53901" y="26849"/>
                </a:lnTo>
                <a:lnTo>
                  <a:pt x="49148" y="18655"/>
                </a:lnTo>
                <a:lnTo>
                  <a:pt x="44195" y="27195"/>
                </a:lnTo>
                <a:lnTo>
                  <a:pt x="44195" y="370568"/>
                </a:lnTo>
                <a:lnTo>
                  <a:pt x="49148" y="379108"/>
                </a:lnTo>
                <a:lnTo>
                  <a:pt x="53901" y="370914"/>
                </a:lnTo>
                <a:close/>
              </a:path>
              <a:path w="98425" h="398145">
                <a:moveTo>
                  <a:pt x="52276" y="391788"/>
                </a:moveTo>
                <a:lnTo>
                  <a:pt x="48767" y="393192"/>
                </a:lnTo>
                <a:lnTo>
                  <a:pt x="45693" y="391615"/>
                </a:lnTo>
                <a:lnTo>
                  <a:pt x="44195" y="388620"/>
                </a:lnTo>
                <a:lnTo>
                  <a:pt x="44195" y="389853"/>
                </a:lnTo>
                <a:lnTo>
                  <a:pt x="48767" y="397764"/>
                </a:lnTo>
                <a:lnTo>
                  <a:pt x="52276" y="391788"/>
                </a:lnTo>
                <a:close/>
              </a:path>
              <a:path w="98425" h="398145">
                <a:moveTo>
                  <a:pt x="53339" y="11430"/>
                </a:moveTo>
                <a:lnTo>
                  <a:pt x="44957" y="11430"/>
                </a:lnTo>
                <a:lnTo>
                  <a:pt x="49148" y="18655"/>
                </a:lnTo>
                <a:lnTo>
                  <a:pt x="53339" y="11430"/>
                </a:lnTo>
                <a:close/>
              </a:path>
              <a:path w="98425" h="398145">
                <a:moveTo>
                  <a:pt x="49148" y="18655"/>
                </a:moveTo>
                <a:lnTo>
                  <a:pt x="44957" y="11430"/>
                </a:lnTo>
                <a:lnTo>
                  <a:pt x="44957" y="25881"/>
                </a:lnTo>
                <a:lnTo>
                  <a:pt x="49148" y="18655"/>
                </a:lnTo>
                <a:close/>
              </a:path>
              <a:path w="98425" h="398145">
                <a:moveTo>
                  <a:pt x="53339" y="386334"/>
                </a:moveTo>
                <a:lnTo>
                  <a:pt x="49148" y="379108"/>
                </a:lnTo>
                <a:lnTo>
                  <a:pt x="44957" y="386334"/>
                </a:lnTo>
                <a:lnTo>
                  <a:pt x="53339" y="386334"/>
                </a:lnTo>
                <a:close/>
              </a:path>
              <a:path w="98425" h="398145">
                <a:moveTo>
                  <a:pt x="53339" y="389977"/>
                </a:moveTo>
                <a:lnTo>
                  <a:pt x="53339" y="386334"/>
                </a:lnTo>
                <a:lnTo>
                  <a:pt x="44957" y="386334"/>
                </a:lnTo>
                <a:lnTo>
                  <a:pt x="44957" y="390144"/>
                </a:lnTo>
                <a:lnTo>
                  <a:pt x="45693" y="391615"/>
                </a:lnTo>
                <a:lnTo>
                  <a:pt x="48767" y="393192"/>
                </a:lnTo>
                <a:lnTo>
                  <a:pt x="52276" y="391788"/>
                </a:lnTo>
                <a:lnTo>
                  <a:pt x="53339" y="389977"/>
                </a:lnTo>
                <a:close/>
              </a:path>
              <a:path w="98425" h="398145">
                <a:moveTo>
                  <a:pt x="51809" y="5180"/>
                </a:moveTo>
                <a:lnTo>
                  <a:pt x="48767" y="0"/>
                </a:lnTo>
                <a:lnTo>
                  <a:pt x="45693" y="5318"/>
                </a:lnTo>
                <a:lnTo>
                  <a:pt x="48767" y="4572"/>
                </a:lnTo>
                <a:lnTo>
                  <a:pt x="51809" y="5180"/>
                </a:lnTo>
                <a:close/>
              </a:path>
              <a:path w="98425" h="398145">
                <a:moveTo>
                  <a:pt x="53339" y="25881"/>
                </a:moveTo>
                <a:lnTo>
                  <a:pt x="53339" y="11430"/>
                </a:lnTo>
                <a:lnTo>
                  <a:pt x="49148" y="18655"/>
                </a:lnTo>
                <a:lnTo>
                  <a:pt x="53339" y="25881"/>
                </a:lnTo>
                <a:close/>
              </a:path>
              <a:path w="98425" h="398145">
                <a:moveTo>
                  <a:pt x="98297" y="310896"/>
                </a:moveTo>
                <a:lnTo>
                  <a:pt x="96011" y="307848"/>
                </a:lnTo>
                <a:lnTo>
                  <a:pt x="92201" y="307848"/>
                </a:lnTo>
                <a:lnTo>
                  <a:pt x="89153" y="310134"/>
                </a:lnTo>
                <a:lnTo>
                  <a:pt x="49148" y="379108"/>
                </a:lnTo>
                <a:lnTo>
                  <a:pt x="53339" y="386334"/>
                </a:lnTo>
                <a:lnTo>
                  <a:pt x="53339" y="389977"/>
                </a:lnTo>
                <a:lnTo>
                  <a:pt x="97535" y="314706"/>
                </a:lnTo>
                <a:lnTo>
                  <a:pt x="98297" y="310896"/>
                </a:lnTo>
                <a:close/>
              </a:path>
              <a:path w="98425" h="398145">
                <a:moveTo>
                  <a:pt x="53901" y="8742"/>
                </a:moveTo>
                <a:lnTo>
                  <a:pt x="53339" y="7239"/>
                </a:lnTo>
                <a:lnTo>
                  <a:pt x="52577" y="5334"/>
                </a:lnTo>
                <a:lnTo>
                  <a:pt x="52276" y="5273"/>
                </a:lnTo>
                <a:lnTo>
                  <a:pt x="51809" y="5180"/>
                </a:lnTo>
                <a:lnTo>
                  <a:pt x="53901" y="8742"/>
                </a:lnTo>
                <a:close/>
              </a:path>
              <a:path w="98425" h="398145">
                <a:moveTo>
                  <a:pt x="53901" y="389021"/>
                </a:moveTo>
                <a:lnTo>
                  <a:pt x="52276" y="391788"/>
                </a:lnTo>
                <a:lnTo>
                  <a:pt x="52577" y="391668"/>
                </a:lnTo>
                <a:lnTo>
                  <a:pt x="53901" y="3890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17" name="object 17"/>
          <p:cNvSpPr txBox="1"/>
          <p:nvPr/>
        </p:nvSpPr>
        <p:spPr>
          <a:xfrm>
            <a:off x="3692114" y="4488853"/>
            <a:ext cx="89647" cy="1743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059" spc="-44" dirty="0">
                <a:latin typeface="Times New Roman"/>
                <a:cs typeface="Times New Roman"/>
              </a:rPr>
              <a:t>o</a:t>
            </a:r>
            <a:endParaRPr sz="1059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69074" y="4365776"/>
            <a:ext cx="72446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251585" algn="l"/>
              </a:tabLst>
            </a:pPr>
            <a:r>
              <a:rPr sz="1588" spc="-44" dirty="0">
                <a:latin typeface="Times New Roman"/>
                <a:cs typeface="Times New Roman"/>
              </a:rPr>
              <a:t>T</a:t>
            </a:r>
            <a:r>
              <a:rPr sz="1588" dirty="0">
                <a:latin typeface="Times New Roman"/>
                <a:cs typeface="Times New Roman"/>
              </a:rPr>
              <a:t>	=</a:t>
            </a:r>
            <a:r>
              <a:rPr sz="1588" spc="-4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0</a:t>
            </a:r>
            <a:r>
              <a:rPr sz="1588" spc="-4" dirty="0">
                <a:latin typeface="Times New Roman"/>
                <a:cs typeface="Times New Roman"/>
              </a:rPr>
              <a:t> </a:t>
            </a:r>
            <a:r>
              <a:rPr sz="1588" spc="-44" dirty="0">
                <a:latin typeface="Times New Roman"/>
                <a:cs typeface="Times New Roman"/>
              </a:rPr>
              <a:t>K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46667" y="3971111"/>
            <a:ext cx="76928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dirty="0">
                <a:latin typeface="Times New Roman"/>
                <a:cs typeface="Times New Roman"/>
              </a:rPr>
              <a:t>T</a:t>
            </a:r>
            <a:r>
              <a:rPr sz="1588" baseline="-23148" dirty="0">
                <a:latin typeface="Times New Roman"/>
                <a:cs typeface="Times New Roman"/>
              </a:rPr>
              <a:t>1</a:t>
            </a:r>
            <a:r>
              <a:rPr sz="1588" spc="184" baseline="-23148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&gt;</a:t>
            </a:r>
            <a:r>
              <a:rPr sz="1588" spc="-9" dirty="0">
                <a:latin typeface="Times New Roman"/>
                <a:cs typeface="Times New Roman"/>
              </a:rPr>
              <a:t> </a:t>
            </a:r>
            <a:r>
              <a:rPr sz="1588" dirty="0">
                <a:latin typeface="Times New Roman"/>
                <a:cs typeface="Times New Roman"/>
              </a:rPr>
              <a:t>0</a:t>
            </a:r>
            <a:r>
              <a:rPr sz="1588" spc="-9" dirty="0">
                <a:latin typeface="Times New Roman"/>
                <a:cs typeface="Times New Roman"/>
              </a:rPr>
              <a:t> </a:t>
            </a:r>
            <a:r>
              <a:rPr sz="1588" spc="-44" dirty="0">
                <a:latin typeface="Times New Roman"/>
                <a:cs typeface="Times New Roman"/>
              </a:rPr>
              <a:t>K</a:t>
            </a:r>
            <a:endParaRPr sz="1588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 idx="4294967295"/>
          </p:nvPr>
        </p:nvSpPr>
        <p:spPr>
          <a:xfrm>
            <a:off x="1938392" y="160466"/>
            <a:ext cx="5380716" cy="56531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defTabSz="457200">
              <a:lnSpc>
                <a:spcPct val="100000"/>
              </a:lnSpc>
              <a:spcBef>
                <a:spcPts val="88"/>
              </a:spcBef>
            </a:pPr>
            <a:r>
              <a:rPr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Origin of T dependence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184948" y="3035548"/>
            <a:ext cx="64994" cy="11320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662" spc="-44" dirty="0">
                <a:latin typeface="Times New Roman"/>
                <a:cs typeface="Times New Roman"/>
              </a:rPr>
              <a:t>1</a:t>
            </a:r>
            <a:endParaRPr sz="662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50254" y="2832174"/>
            <a:ext cx="19218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i="1" spc="-22" dirty="0">
                <a:latin typeface="Arial"/>
                <a:cs typeface="Arial"/>
              </a:rPr>
              <a:t>r</a:t>
            </a:r>
            <a:r>
              <a:rPr sz="1390" i="1" spc="-33" baseline="-26455" dirty="0">
                <a:latin typeface="Arial"/>
                <a:cs typeface="Arial"/>
              </a:rPr>
              <a:t>T</a:t>
            </a:r>
            <a:endParaRPr sz="1390" baseline="-26455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7161" y="4456859"/>
            <a:ext cx="75639" cy="7429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8737" y="4071601"/>
            <a:ext cx="75640" cy="7564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4698" y="4076308"/>
            <a:ext cx="75640" cy="75640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1643062" y="4067063"/>
            <a:ext cx="295835" cy="90768"/>
            <a:chOff x="1709737" y="4609338"/>
            <a:chExt cx="335280" cy="102870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9737" y="4619815"/>
              <a:ext cx="85725" cy="842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8800" y="4609338"/>
              <a:ext cx="215645" cy="102870"/>
            </a:xfrm>
            <a:prstGeom prst="rect">
              <a:avLst/>
            </a:prstGeom>
          </p:spPr>
        </p:pic>
      </p:grpSp>
      <p:pic>
        <p:nvPicPr>
          <p:cNvPr id="31" name="图片 30" descr="文本&#10;&#10;描述已自动生成">
            <a:extLst>
              <a:ext uri="{FF2B5EF4-FFF2-40B4-BE49-F238E27FC236}">
                <a16:creationId xmlns:a16="http://schemas.microsoft.com/office/drawing/2014/main" id="{ED63838A-EED5-4EF1-A876-54B7F393BB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086" y="1501186"/>
            <a:ext cx="4021195" cy="50462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14784" y="1760446"/>
            <a:ext cx="4429462" cy="19668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4483" indent="-302575">
              <a:spcBef>
                <a:spcPts val="88"/>
              </a:spcBef>
              <a:buChar char="•"/>
              <a:tabLst>
                <a:tab pos="313781" algn="l"/>
              </a:tabLst>
            </a:pPr>
            <a:r>
              <a:rPr sz="2118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Derived</a:t>
            </a:r>
            <a:r>
              <a:rPr sz="2118" u="heavy" spc="-62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118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from</a:t>
            </a:r>
            <a:r>
              <a:rPr sz="2118" u="heavy" spc="-57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118" u="heavy" spc="-9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atomic</a:t>
            </a:r>
            <a:r>
              <a:rPr sz="2118" spc="-9" dirty="0">
                <a:latin typeface="Arial"/>
                <a:cs typeface="Arial"/>
              </a:rPr>
              <a:t> </a:t>
            </a:r>
            <a:r>
              <a:rPr sz="2118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bonding</a:t>
            </a:r>
            <a:r>
              <a:rPr sz="2118" u="heavy" spc="-71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118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forces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originating </a:t>
            </a:r>
            <a:r>
              <a:rPr sz="2118" dirty="0">
                <a:latin typeface="Arial"/>
                <a:cs typeface="Arial"/>
              </a:rPr>
              <a:t>from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long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range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attractive </a:t>
            </a:r>
            <a:r>
              <a:rPr sz="2118" dirty="0">
                <a:latin typeface="Arial"/>
                <a:cs typeface="Arial"/>
              </a:rPr>
              <a:t>forces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which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draw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spc="-18" dirty="0">
                <a:latin typeface="Arial"/>
                <a:cs typeface="Arial"/>
              </a:rPr>
              <a:t>atoms </a:t>
            </a:r>
            <a:r>
              <a:rPr sz="2118" dirty="0">
                <a:latin typeface="Arial"/>
                <a:cs typeface="Arial"/>
              </a:rPr>
              <a:t>together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until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short</a:t>
            </a:r>
            <a:r>
              <a:rPr sz="2118" spc="-57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range </a:t>
            </a:r>
            <a:r>
              <a:rPr sz="2118" dirty="0">
                <a:latin typeface="Arial"/>
                <a:cs typeface="Arial"/>
              </a:rPr>
              <a:t>repulsive</a:t>
            </a:r>
            <a:r>
              <a:rPr sz="2118" spc="-7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forces</a:t>
            </a:r>
            <a:r>
              <a:rPr sz="2118" spc="-71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become </a:t>
            </a:r>
            <a:r>
              <a:rPr sz="2118" dirty="0">
                <a:latin typeface="Arial"/>
                <a:cs typeface="Arial"/>
              </a:rPr>
              <a:t>large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enough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to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balance </a:t>
            </a:r>
            <a:r>
              <a:rPr sz="2118" dirty="0">
                <a:latin typeface="Arial"/>
                <a:cs typeface="Arial"/>
              </a:rPr>
              <a:t>them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spc="-18" dirty="0">
                <a:latin typeface="Arial"/>
                <a:cs typeface="Arial"/>
              </a:rPr>
              <a:t>out.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2053" y="4433169"/>
            <a:ext cx="4429462" cy="98908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4483" indent="-302575">
              <a:spcBef>
                <a:spcPts val="88"/>
              </a:spcBef>
              <a:buChar char="•"/>
              <a:tabLst>
                <a:tab pos="313781" algn="l"/>
              </a:tabLst>
            </a:pPr>
            <a:r>
              <a:rPr sz="2118" dirty="0">
                <a:latin typeface="Arial"/>
                <a:cs typeface="Arial"/>
              </a:rPr>
              <a:t>As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such,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elastic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properties </a:t>
            </a:r>
            <a:r>
              <a:rPr sz="2118" dirty="0">
                <a:latin typeface="Arial"/>
                <a:cs typeface="Arial"/>
              </a:rPr>
              <a:t>are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an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aggregate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effect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of </a:t>
            </a:r>
            <a:r>
              <a:rPr sz="2118" dirty="0">
                <a:latin typeface="Arial"/>
                <a:cs typeface="Arial"/>
              </a:rPr>
              <a:t>individual</a:t>
            </a:r>
            <a:r>
              <a:rPr sz="2118" spc="-10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deformations</a:t>
            </a:r>
            <a:r>
              <a:rPr sz="2118" spc="-106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of </a:t>
            </a:r>
            <a:r>
              <a:rPr sz="2118" dirty="0">
                <a:latin typeface="Arial"/>
                <a:cs typeface="Arial"/>
              </a:rPr>
              <a:t>interatomic</a:t>
            </a:r>
            <a:r>
              <a:rPr sz="2118" spc="-106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bonds.</a:t>
            </a:r>
            <a:endParaRPr sz="2118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06882" y="1491278"/>
            <a:ext cx="2749363" cy="2949949"/>
            <a:chOff x="5862066" y="1690115"/>
            <a:chExt cx="3115945" cy="3343275"/>
          </a:xfrm>
        </p:grpSpPr>
        <p:sp>
          <p:nvSpPr>
            <p:cNvPr id="6" name="object 6"/>
            <p:cNvSpPr/>
            <p:nvPr/>
          </p:nvSpPr>
          <p:spPr>
            <a:xfrm>
              <a:off x="5862066" y="1690115"/>
              <a:ext cx="3115945" cy="3343275"/>
            </a:xfrm>
            <a:custGeom>
              <a:avLst/>
              <a:gdLst/>
              <a:ahLst/>
              <a:cxnLst/>
              <a:rect l="l" t="t" r="r" b="b"/>
              <a:pathLst>
                <a:path w="3115945" h="3343275">
                  <a:moveTo>
                    <a:pt x="3115818" y="1477518"/>
                  </a:moveTo>
                  <a:lnTo>
                    <a:pt x="3045714" y="1436370"/>
                  </a:lnTo>
                  <a:lnTo>
                    <a:pt x="3041904" y="1434846"/>
                  </a:lnTo>
                  <a:lnTo>
                    <a:pt x="3038094" y="1435481"/>
                  </a:lnTo>
                  <a:lnTo>
                    <a:pt x="3037332" y="1435608"/>
                  </a:lnTo>
                  <a:lnTo>
                    <a:pt x="3035808" y="1439418"/>
                  </a:lnTo>
                  <a:lnTo>
                    <a:pt x="3033522" y="1443228"/>
                  </a:lnTo>
                  <a:lnTo>
                    <a:pt x="3035046" y="1447800"/>
                  </a:lnTo>
                  <a:lnTo>
                    <a:pt x="3038094" y="1449324"/>
                  </a:lnTo>
                  <a:lnTo>
                    <a:pt x="3074263" y="1470660"/>
                  </a:lnTo>
                  <a:lnTo>
                    <a:pt x="50279" y="1470660"/>
                  </a:lnTo>
                  <a:lnTo>
                    <a:pt x="50279" y="42519"/>
                  </a:lnTo>
                  <a:lnTo>
                    <a:pt x="42976" y="30022"/>
                  </a:lnTo>
                  <a:lnTo>
                    <a:pt x="49530" y="41224"/>
                  </a:lnTo>
                  <a:lnTo>
                    <a:pt x="50279" y="42519"/>
                  </a:lnTo>
                  <a:lnTo>
                    <a:pt x="70866" y="77724"/>
                  </a:lnTo>
                  <a:lnTo>
                    <a:pt x="73152" y="81534"/>
                  </a:lnTo>
                  <a:lnTo>
                    <a:pt x="77724" y="83058"/>
                  </a:lnTo>
                  <a:lnTo>
                    <a:pt x="81534" y="80772"/>
                  </a:lnTo>
                  <a:lnTo>
                    <a:pt x="84582" y="78486"/>
                  </a:lnTo>
                  <a:lnTo>
                    <a:pt x="86106" y="73914"/>
                  </a:lnTo>
                  <a:lnTo>
                    <a:pt x="83820" y="70866"/>
                  </a:lnTo>
                  <a:lnTo>
                    <a:pt x="42672" y="0"/>
                  </a:lnTo>
                  <a:lnTo>
                    <a:pt x="1524" y="70866"/>
                  </a:lnTo>
                  <a:lnTo>
                    <a:pt x="0" y="73914"/>
                  </a:lnTo>
                  <a:lnTo>
                    <a:pt x="762" y="78486"/>
                  </a:lnTo>
                  <a:lnTo>
                    <a:pt x="8382" y="83058"/>
                  </a:lnTo>
                  <a:lnTo>
                    <a:pt x="12954" y="81534"/>
                  </a:lnTo>
                  <a:lnTo>
                    <a:pt x="14478" y="77724"/>
                  </a:lnTo>
                  <a:lnTo>
                    <a:pt x="35814" y="42011"/>
                  </a:lnTo>
                  <a:lnTo>
                    <a:pt x="35814" y="3342894"/>
                  </a:lnTo>
                  <a:lnTo>
                    <a:pt x="50279" y="3342894"/>
                  </a:lnTo>
                  <a:lnTo>
                    <a:pt x="50279" y="1485138"/>
                  </a:lnTo>
                  <a:lnTo>
                    <a:pt x="3073755" y="1485138"/>
                  </a:lnTo>
                  <a:lnTo>
                    <a:pt x="3038094" y="1505712"/>
                  </a:lnTo>
                  <a:lnTo>
                    <a:pt x="3035046" y="1507998"/>
                  </a:lnTo>
                  <a:lnTo>
                    <a:pt x="3033522" y="1512570"/>
                  </a:lnTo>
                  <a:lnTo>
                    <a:pt x="3035808" y="1516380"/>
                  </a:lnTo>
                  <a:lnTo>
                    <a:pt x="3037332" y="1519428"/>
                  </a:lnTo>
                  <a:lnTo>
                    <a:pt x="3041904" y="1520952"/>
                  </a:lnTo>
                  <a:lnTo>
                    <a:pt x="3045714" y="1518666"/>
                  </a:lnTo>
                  <a:lnTo>
                    <a:pt x="3101340" y="1486027"/>
                  </a:lnTo>
                  <a:lnTo>
                    <a:pt x="3115818" y="14775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" name="object 7"/>
            <p:cNvSpPr/>
            <p:nvPr/>
          </p:nvSpPr>
          <p:spPr>
            <a:xfrm>
              <a:off x="6019037" y="3281933"/>
              <a:ext cx="2280285" cy="1483360"/>
            </a:xfrm>
            <a:custGeom>
              <a:avLst/>
              <a:gdLst/>
              <a:ahLst/>
              <a:cxnLst/>
              <a:rect l="l" t="t" r="r" b="b"/>
              <a:pathLst>
                <a:path w="2280284" h="1483360">
                  <a:moveTo>
                    <a:pt x="0" y="1482852"/>
                  </a:moveTo>
                  <a:lnTo>
                    <a:pt x="18166" y="1434484"/>
                  </a:lnTo>
                  <a:lnTo>
                    <a:pt x="36395" y="1386202"/>
                  </a:lnTo>
                  <a:lnTo>
                    <a:pt x="54761" y="1338079"/>
                  </a:lnTo>
                  <a:lnTo>
                    <a:pt x="73342" y="1290186"/>
                  </a:lnTo>
                  <a:lnTo>
                    <a:pt x="92212" y="1242595"/>
                  </a:lnTo>
                  <a:lnTo>
                    <a:pt x="111449" y="1195380"/>
                  </a:lnTo>
                  <a:lnTo>
                    <a:pt x="131128" y="1148611"/>
                  </a:lnTo>
                  <a:lnTo>
                    <a:pt x="151325" y="1102362"/>
                  </a:lnTo>
                  <a:lnTo>
                    <a:pt x="172116" y="1056703"/>
                  </a:lnTo>
                  <a:lnTo>
                    <a:pt x="193578" y="1011708"/>
                  </a:lnTo>
                  <a:lnTo>
                    <a:pt x="215786" y="967448"/>
                  </a:lnTo>
                  <a:lnTo>
                    <a:pt x="238816" y="923995"/>
                  </a:lnTo>
                  <a:lnTo>
                    <a:pt x="262745" y="881422"/>
                  </a:lnTo>
                  <a:lnTo>
                    <a:pt x="287648" y="839801"/>
                  </a:lnTo>
                  <a:lnTo>
                    <a:pt x="313601" y="799203"/>
                  </a:lnTo>
                  <a:lnTo>
                    <a:pt x="340681" y="759702"/>
                  </a:lnTo>
                  <a:lnTo>
                    <a:pt x="368964" y="721369"/>
                  </a:lnTo>
                  <a:lnTo>
                    <a:pt x="398525" y="684276"/>
                  </a:lnTo>
                  <a:lnTo>
                    <a:pt x="430506" y="645957"/>
                  </a:lnTo>
                  <a:lnTo>
                    <a:pt x="462802" y="608480"/>
                  </a:lnTo>
                  <a:lnTo>
                    <a:pt x="495558" y="571879"/>
                  </a:lnTo>
                  <a:lnTo>
                    <a:pt x="528915" y="536187"/>
                  </a:lnTo>
                  <a:lnTo>
                    <a:pt x="563015" y="501440"/>
                  </a:lnTo>
                  <a:lnTo>
                    <a:pt x="598001" y="467673"/>
                  </a:lnTo>
                  <a:lnTo>
                    <a:pt x="634015" y="434918"/>
                  </a:lnTo>
                  <a:lnTo>
                    <a:pt x="671200" y="403212"/>
                  </a:lnTo>
                  <a:lnTo>
                    <a:pt x="709698" y="372588"/>
                  </a:lnTo>
                  <a:lnTo>
                    <a:pt x="749652" y="343080"/>
                  </a:lnTo>
                  <a:lnTo>
                    <a:pt x="791203" y="314724"/>
                  </a:lnTo>
                  <a:lnTo>
                    <a:pt x="834495" y="287553"/>
                  </a:lnTo>
                  <a:lnTo>
                    <a:pt x="879669" y="261602"/>
                  </a:lnTo>
                  <a:lnTo>
                    <a:pt x="926868" y="236906"/>
                  </a:lnTo>
                  <a:lnTo>
                    <a:pt x="976235" y="213498"/>
                  </a:lnTo>
                  <a:lnTo>
                    <a:pt x="1027911" y="191414"/>
                  </a:lnTo>
                  <a:lnTo>
                    <a:pt x="1082039" y="170687"/>
                  </a:lnTo>
                  <a:lnTo>
                    <a:pt x="1122027" y="156842"/>
                  </a:lnTo>
                  <a:lnTo>
                    <a:pt x="1163278" y="143857"/>
                  </a:lnTo>
                  <a:lnTo>
                    <a:pt x="1205738" y="131693"/>
                  </a:lnTo>
                  <a:lnTo>
                    <a:pt x="1249351" y="120314"/>
                  </a:lnTo>
                  <a:lnTo>
                    <a:pt x="1294064" y="109683"/>
                  </a:lnTo>
                  <a:lnTo>
                    <a:pt x="1339822" y="99762"/>
                  </a:lnTo>
                  <a:lnTo>
                    <a:pt x="1386569" y="90514"/>
                  </a:lnTo>
                  <a:lnTo>
                    <a:pt x="1434253" y="81900"/>
                  </a:lnTo>
                  <a:lnTo>
                    <a:pt x="1482817" y="73885"/>
                  </a:lnTo>
                  <a:lnTo>
                    <a:pt x="1532208" y="66431"/>
                  </a:lnTo>
                  <a:lnTo>
                    <a:pt x="1582371" y="59499"/>
                  </a:lnTo>
                  <a:lnTo>
                    <a:pt x="1633251" y="53054"/>
                  </a:lnTo>
                  <a:lnTo>
                    <a:pt x="1684794" y="47057"/>
                  </a:lnTo>
                  <a:lnTo>
                    <a:pt x="1736945" y="41471"/>
                  </a:lnTo>
                  <a:lnTo>
                    <a:pt x="1789650" y="36258"/>
                  </a:lnTo>
                  <a:lnTo>
                    <a:pt x="1842854" y="31383"/>
                  </a:lnTo>
                  <a:lnTo>
                    <a:pt x="1896503" y="26806"/>
                  </a:lnTo>
                  <a:lnTo>
                    <a:pt x="1950541" y="22490"/>
                  </a:lnTo>
                  <a:lnTo>
                    <a:pt x="2004915" y="18399"/>
                  </a:lnTo>
                  <a:lnTo>
                    <a:pt x="2059569" y="14495"/>
                  </a:lnTo>
                  <a:lnTo>
                    <a:pt x="2114450" y="10740"/>
                  </a:lnTo>
                  <a:lnTo>
                    <a:pt x="2169502" y="7098"/>
                  </a:lnTo>
                  <a:lnTo>
                    <a:pt x="2224672" y="3530"/>
                  </a:lnTo>
                  <a:lnTo>
                    <a:pt x="2279904" y="0"/>
                  </a:lnTo>
                </a:path>
              </a:pathLst>
            </a:custGeom>
            <a:ln w="14846">
              <a:solidFill>
                <a:srgbClr val="0000FF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6019037" y="1799082"/>
              <a:ext cx="398780" cy="1369060"/>
            </a:xfrm>
            <a:custGeom>
              <a:avLst/>
              <a:gdLst/>
              <a:ahLst/>
              <a:cxnLst/>
              <a:rect l="l" t="t" r="r" b="b"/>
              <a:pathLst>
                <a:path w="398779" h="1369060">
                  <a:moveTo>
                    <a:pt x="0" y="0"/>
                  </a:moveTo>
                  <a:lnTo>
                    <a:pt x="7799" y="60999"/>
                  </a:lnTo>
                  <a:lnTo>
                    <a:pt x="12305" y="99504"/>
                  </a:lnTo>
                  <a:lnTo>
                    <a:pt x="17197" y="142597"/>
                  </a:lnTo>
                  <a:lnTo>
                    <a:pt x="22462" y="189717"/>
                  </a:lnTo>
                  <a:lnTo>
                    <a:pt x="28089" y="240303"/>
                  </a:lnTo>
                  <a:lnTo>
                    <a:pt x="34064" y="293793"/>
                  </a:lnTo>
                  <a:lnTo>
                    <a:pt x="40374" y="349626"/>
                  </a:lnTo>
                  <a:lnTo>
                    <a:pt x="47006" y="407241"/>
                  </a:lnTo>
                  <a:lnTo>
                    <a:pt x="53948" y="466076"/>
                  </a:lnTo>
                  <a:lnTo>
                    <a:pt x="61186" y="525570"/>
                  </a:lnTo>
                  <a:lnTo>
                    <a:pt x="68708" y="585162"/>
                  </a:lnTo>
                  <a:lnTo>
                    <a:pt x="76502" y="644291"/>
                  </a:lnTo>
                  <a:lnTo>
                    <a:pt x="84553" y="702394"/>
                  </a:lnTo>
                  <a:lnTo>
                    <a:pt x="92850" y="758912"/>
                  </a:lnTo>
                  <a:lnTo>
                    <a:pt x="101380" y="813281"/>
                  </a:lnTo>
                  <a:lnTo>
                    <a:pt x="110129" y="864942"/>
                  </a:lnTo>
                  <a:lnTo>
                    <a:pt x="119085" y="913333"/>
                  </a:lnTo>
                  <a:lnTo>
                    <a:pt x="128235" y="957892"/>
                  </a:lnTo>
                  <a:lnTo>
                    <a:pt x="137566" y="998059"/>
                  </a:lnTo>
                  <a:lnTo>
                    <a:pt x="171619" y="1102493"/>
                  </a:lnTo>
                  <a:lnTo>
                    <a:pt x="199785" y="1159479"/>
                  </a:lnTo>
                  <a:lnTo>
                    <a:pt x="230377" y="1206048"/>
                  </a:lnTo>
                  <a:lnTo>
                    <a:pt x="262212" y="1244018"/>
                  </a:lnTo>
                  <a:lnTo>
                    <a:pt x="294103" y="1275209"/>
                  </a:lnTo>
                  <a:lnTo>
                    <a:pt x="324865" y="1301439"/>
                  </a:lnTo>
                  <a:lnTo>
                    <a:pt x="353313" y="1324527"/>
                  </a:lnTo>
                  <a:lnTo>
                    <a:pt x="378262" y="1346291"/>
                  </a:lnTo>
                  <a:lnTo>
                    <a:pt x="398525" y="1368552"/>
                  </a:lnTo>
                </a:path>
              </a:pathLst>
            </a:custGeom>
            <a:ln w="14846">
              <a:solidFill>
                <a:srgbClr val="FF00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6019037" y="2826258"/>
              <a:ext cx="2280285" cy="1107440"/>
            </a:xfrm>
            <a:custGeom>
              <a:avLst/>
              <a:gdLst/>
              <a:ahLst/>
              <a:cxnLst/>
              <a:rect l="l" t="t" r="r" b="b"/>
              <a:pathLst>
                <a:path w="2280284" h="1107439">
                  <a:moveTo>
                    <a:pt x="0" y="0"/>
                  </a:moveTo>
                  <a:lnTo>
                    <a:pt x="11901" y="64287"/>
                  </a:lnTo>
                  <a:lnTo>
                    <a:pt x="19197" y="106026"/>
                  </a:lnTo>
                  <a:lnTo>
                    <a:pt x="27284" y="153001"/>
                  </a:lnTo>
                  <a:lnTo>
                    <a:pt x="36082" y="204342"/>
                  </a:lnTo>
                  <a:lnTo>
                    <a:pt x="45514" y="259180"/>
                  </a:lnTo>
                  <a:lnTo>
                    <a:pt x="55499" y="316643"/>
                  </a:lnTo>
                  <a:lnTo>
                    <a:pt x="65959" y="375863"/>
                  </a:lnTo>
                  <a:lnTo>
                    <a:pt x="76814" y="435969"/>
                  </a:lnTo>
                  <a:lnTo>
                    <a:pt x="87985" y="496091"/>
                  </a:lnTo>
                  <a:lnTo>
                    <a:pt x="99394" y="555358"/>
                  </a:lnTo>
                  <a:lnTo>
                    <a:pt x="110961" y="612901"/>
                  </a:lnTo>
                  <a:lnTo>
                    <a:pt x="122608" y="667849"/>
                  </a:lnTo>
                  <a:lnTo>
                    <a:pt x="134254" y="719333"/>
                  </a:lnTo>
                  <a:lnTo>
                    <a:pt x="145821" y="766482"/>
                  </a:lnTo>
                  <a:lnTo>
                    <a:pt x="157230" y="808426"/>
                  </a:lnTo>
                  <a:lnTo>
                    <a:pt x="190363" y="909159"/>
                  </a:lnTo>
                  <a:lnTo>
                    <a:pt x="210788" y="965299"/>
                  </a:lnTo>
                  <a:lnTo>
                    <a:pt x="230927" y="1012491"/>
                  </a:lnTo>
                  <a:lnTo>
                    <a:pt x="252031" y="1050512"/>
                  </a:lnTo>
                  <a:lnTo>
                    <a:pt x="302133" y="1098149"/>
                  </a:lnTo>
                  <a:lnTo>
                    <a:pt x="333630" y="1107318"/>
                  </a:lnTo>
                  <a:lnTo>
                    <a:pt x="371094" y="1106424"/>
                  </a:lnTo>
                  <a:lnTo>
                    <a:pt x="428646" y="1075446"/>
                  </a:lnTo>
                  <a:lnTo>
                    <a:pt x="461962" y="1050452"/>
                  </a:lnTo>
                  <a:lnTo>
                    <a:pt x="497755" y="1020656"/>
                  </a:lnTo>
                  <a:lnTo>
                    <a:pt x="535611" y="987209"/>
                  </a:lnTo>
                  <a:lnTo>
                    <a:pt x="575119" y="951261"/>
                  </a:lnTo>
                  <a:lnTo>
                    <a:pt x="615865" y="913964"/>
                  </a:lnTo>
                  <a:lnTo>
                    <a:pt x="657436" y="876469"/>
                  </a:lnTo>
                  <a:lnTo>
                    <a:pt x="699420" y="839926"/>
                  </a:lnTo>
                  <a:lnTo>
                    <a:pt x="741404" y="805486"/>
                  </a:lnTo>
                  <a:lnTo>
                    <a:pt x="782976" y="774301"/>
                  </a:lnTo>
                  <a:lnTo>
                    <a:pt x="823722" y="747521"/>
                  </a:lnTo>
                  <a:lnTo>
                    <a:pt x="867064" y="722194"/>
                  </a:lnTo>
                  <a:lnTo>
                    <a:pt x="909786" y="698876"/>
                  </a:lnTo>
                  <a:lnTo>
                    <a:pt x="952473" y="677385"/>
                  </a:lnTo>
                  <a:lnTo>
                    <a:pt x="995713" y="657540"/>
                  </a:lnTo>
                  <a:lnTo>
                    <a:pt x="1040093" y="639158"/>
                  </a:lnTo>
                  <a:lnTo>
                    <a:pt x="1086201" y="622058"/>
                  </a:lnTo>
                  <a:lnTo>
                    <a:pt x="1134624" y="606056"/>
                  </a:lnTo>
                  <a:lnTo>
                    <a:pt x="1185950" y="590972"/>
                  </a:lnTo>
                  <a:lnTo>
                    <a:pt x="1240766" y="576623"/>
                  </a:lnTo>
                  <a:lnTo>
                    <a:pt x="1299659" y="562827"/>
                  </a:lnTo>
                  <a:lnTo>
                    <a:pt x="1363218" y="549401"/>
                  </a:lnTo>
                  <a:lnTo>
                    <a:pt x="1405748" y="541602"/>
                  </a:lnTo>
                  <a:lnTo>
                    <a:pt x="1452202" y="534196"/>
                  </a:lnTo>
                  <a:lnTo>
                    <a:pt x="1502029" y="527166"/>
                  </a:lnTo>
                  <a:lnTo>
                    <a:pt x="1554677" y="520496"/>
                  </a:lnTo>
                  <a:lnTo>
                    <a:pt x="1609598" y="514169"/>
                  </a:lnTo>
                  <a:lnTo>
                    <a:pt x="1666240" y="508169"/>
                  </a:lnTo>
                  <a:lnTo>
                    <a:pt x="1724053" y="502479"/>
                  </a:lnTo>
                  <a:lnTo>
                    <a:pt x="1782487" y="497084"/>
                  </a:lnTo>
                  <a:lnTo>
                    <a:pt x="1840992" y="491966"/>
                  </a:lnTo>
                  <a:lnTo>
                    <a:pt x="1899016" y="487109"/>
                  </a:lnTo>
                  <a:lnTo>
                    <a:pt x="1956011" y="482496"/>
                  </a:lnTo>
                  <a:lnTo>
                    <a:pt x="2011426" y="478112"/>
                  </a:lnTo>
                  <a:lnTo>
                    <a:pt x="2064709" y="473940"/>
                  </a:lnTo>
                  <a:lnTo>
                    <a:pt x="2115312" y="469962"/>
                  </a:lnTo>
                  <a:lnTo>
                    <a:pt x="2162683" y="466164"/>
                  </a:lnTo>
                  <a:lnTo>
                    <a:pt x="2206272" y="462527"/>
                  </a:lnTo>
                  <a:lnTo>
                    <a:pt x="2245529" y="459037"/>
                  </a:lnTo>
                  <a:lnTo>
                    <a:pt x="2279904" y="455675"/>
                  </a:lnTo>
                </a:path>
              </a:pathLst>
            </a:custGeom>
            <a:ln w="22275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647988" y="1603197"/>
            <a:ext cx="660587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spc="-9" dirty="0">
                <a:solidFill>
                  <a:srgbClr val="FF0000"/>
                </a:solidFill>
                <a:latin typeface="Times New Roman"/>
                <a:cs typeface="Times New Roman"/>
              </a:rPr>
              <a:t>Repulsion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98591" y="4018284"/>
            <a:ext cx="660587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spc="-9" dirty="0">
                <a:solidFill>
                  <a:srgbClr val="0000FF"/>
                </a:solidFill>
                <a:latin typeface="Times New Roman"/>
                <a:cs typeface="Times New Roman"/>
              </a:rPr>
              <a:t>Attraction</a:t>
            </a:r>
            <a:endParaRPr sz="1235" dirty="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491778" y="1785097"/>
            <a:ext cx="308722" cy="2271432"/>
            <a:chOff x="6071615" y="2023110"/>
            <a:chExt cx="349885" cy="2574290"/>
          </a:xfrm>
        </p:grpSpPr>
        <p:sp>
          <p:nvSpPr>
            <p:cNvPr id="13" name="object 13"/>
            <p:cNvSpPr/>
            <p:nvPr/>
          </p:nvSpPr>
          <p:spPr>
            <a:xfrm>
              <a:off x="6189725" y="4479798"/>
              <a:ext cx="227965" cy="113664"/>
            </a:xfrm>
            <a:custGeom>
              <a:avLst/>
              <a:gdLst/>
              <a:ahLst/>
              <a:cxnLst/>
              <a:rect l="l" t="t" r="r" b="b"/>
              <a:pathLst>
                <a:path w="227964" h="113664">
                  <a:moveTo>
                    <a:pt x="227837" y="113537"/>
                  </a:moveTo>
                  <a:lnTo>
                    <a:pt x="0" y="0"/>
                  </a:lnTo>
                </a:path>
              </a:pathLst>
            </a:custGeom>
            <a:ln w="742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6075425" y="2026920"/>
              <a:ext cx="285115" cy="115570"/>
            </a:xfrm>
            <a:custGeom>
              <a:avLst/>
              <a:gdLst/>
              <a:ahLst/>
              <a:cxnLst/>
              <a:rect l="l" t="t" r="r" b="b"/>
              <a:pathLst>
                <a:path w="285114" h="115569">
                  <a:moveTo>
                    <a:pt x="284988" y="0"/>
                  </a:moveTo>
                  <a:lnTo>
                    <a:pt x="0" y="115062"/>
                  </a:lnTo>
                </a:path>
              </a:pathLst>
            </a:custGeom>
            <a:ln w="742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776183" y="2506840"/>
            <a:ext cx="180415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235" b="1" i="1" spc="-22" dirty="0">
                <a:solidFill>
                  <a:srgbClr val="008000"/>
                </a:solidFill>
                <a:latin typeface="Times New Roman"/>
                <a:cs typeface="Times New Roman"/>
              </a:rPr>
              <a:t>r</a:t>
            </a:r>
            <a:r>
              <a:rPr sz="1191" b="1" i="1" spc="-33" baseline="-24691" dirty="0">
                <a:solidFill>
                  <a:srgbClr val="008000"/>
                </a:solidFill>
                <a:latin typeface="Times New Roman"/>
                <a:cs typeface="Times New Roman"/>
              </a:rPr>
              <a:t>o</a:t>
            </a:r>
            <a:endParaRPr sz="1191" baseline="-24691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306881" y="2740510"/>
            <a:ext cx="2749363" cy="3227294"/>
            <a:chOff x="5862065" y="3105911"/>
            <a:chExt cx="3115945" cy="3657600"/>
          </a:xfrm>
        </p:grpSpPr>
        <p:sp>
          <p:nvSpPr>
            <p:cNvPr id="17" name="object 17"/>
            <p:cNvSpPr/>
            <p:nvPr/>
          </p:nvSpPr>
          <p:spPr>
            <a:xfrm>
              <a:off x="6360413" y="3109721"/>
              <a:ext cx="0" cy="2853055"/>
            </a:xfrm>
            <a:custGeom>
              <a:avLst/>
              <a:gdLst/>
              <a:ahLst/>
              <a:cxnLst/>
              <a:rect l="l" t="t" r="r" b="b"/>
              <a:pathLst>
                <a:path h="2853054">
                  <a:moveTo>
                    <a:pt x="0" y="0"/>
                  </a:moveTo>
                  <a:lnTo>
                    <a:pt x="0" y="2852927"/>
                  </a:lnTo>
                </a:path>
              </a:pathLst>
            </a:custGeom>
            <a:ln w="7429">
              <a:solidFill>
                <a:srgbClr val="000000"/>
              </a:solidFill>
              <a:prstDash val="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5904737" y="5862066"/>
              <a:ext cx="3073400" cy="86995"/>
            </a:xfrm>
            <a:custGeom>
              <a:avLst/>
              <a:gdLst/>
              <a:ahLst/>
              <a:cxnLst/>
              <a:rect l="l" t="t" r="r" b="b"/>
              <a:pathLst>
                <a:path w="3073400" h="86995">
                  <a:moveTo>
                    <a:pt x="3044291" y="43434"/>
                  </a:moveTo>
                  <a:lnTo>
                    <a:pt x="3031083" y="35814"/>
                  </a:lnTo>
                  <a:lnTo>
                    <a:pt x="0" y="35814"/>
                  </a:lnTo>
                  <a:lnTo>
                    <a:pt x="0" y="51054"/>
                  </a:lnTo>
                  <a:lnTo>
                    <a:pt x="3031083" y="51054"/>
                  </a:lnTo>
                  <a:lnTo>
                    <a:pt x="3044291" y="43434"/>
                  </a:lnTo>
                  <a:close/>
                </a:path>
                <a:path w="3073400" h="86995">
                  <a:moveTo>
                    <a:pt x="3073145" y="43434"/>
                  </a:moveTo>
                  <a:lnTo>
                    <a:pt x="3003041" y="2286"/>
                  </a:lnTo>
                  <a:lnTo>
                    <a:pt x="2999231" y="0"/>
                  </a:lnTo>
                  <a:lnTo>
                    <a:pt x="2994659" y="1524"/>
                  </a:lnTo>
                  <a:lnTo>
                    <a:pt x="2993135" y="5334"/>
                  </a:lnTo>
                  <a:lnTo>
                    <a:pt x="2990850" y="8382"/>
                  </a:lnTo>
                  <a:lnTo>
                    <a:pt x="2992373" y="12954"/>
                  </a:lnTo>
                  <a:lnTo>
                    <a:pt x="2995421" y="15239"/>
                  </a:lnTo>
                  <a:lnTo>
                    <a:pt x="3031083" y="35813"/>
                  </a:lnTo>
                  <a:lnTo>
                    <a:pt x="3058667" y="35814"/>
                  </a:lnTo>
                  <a:lnTo>
                    <a:pt x="3058667" y="51931"/>
                  </a:lnTo>
                  <a:lnTo>
                    <a:pt x="3073145" y="43434"/>
                  </a:lnTo>
                  <a:close/>
                </a:path>
                <a:path w="3073400" h="86995">
                  <a:moveTo>
                    <a:pt x="3058667" y="51931"/>
                  </a:moveTo>
                  <a:lnTo>
                    <a:pt x="3058667" y="51054"/>
                  </a:lnTo>
                  <a:lnTo>
                    <a:pt x="3031083" y="51054"/>
                  </a:lnTo>
                  <a:lnTo>
                    <a:pt x="2995421" y="71628"/>
                  </a:lnTo>
                  <a:lnTo>
                    <a:pt x="2992373" y="73913"/>
                  </a:lnTo>
                  <a:lnTo>
                    <a:pt x="2990850" y="78486"/>
                  </a:lnTo>
                  <a:lnTo>
                    <a:pt x="2993135" y="81534"/>
                  </a:lnTo>
                  <a:lnTo>
                    <a:pt x="2994659" y="85344"/>
                  </a:lnTo>
                  <a:lnTo>
                    <a:pt x="2999231" y="86868"/>
                  </a:lnTo>
                  <a:lnTo>
                    <a:pt x="3003041" y="84582"/>
                  </a:lnTo>
                  <a:lnTo>
                    <a:pt x="3058667" y="51931"/>
                  </a:lnTo>
                  <a:close/>
                </a:path>
                <a:path w="3073400" h="86995">
                  <a:moveTo>
                    <a:pt x="3058667" y="51054"/>
                  </a:moveTo>
                  <a:lnTo>
                    <a:pt x="3058667" y="35814"/>
                  </a:lnTo>
                  <a:lnTo>
                    <a:pt x="3031083" y="35814"/>
                  </a:lnTo>
                  <a:lnTo>
                    <a:pt x="3044291" y="43434"/>
                  </a:lnTo>
                  <a:lnTo>
                    <a:pt x="3054857" y="37337"/>
                  </a:lnTo>
                  <a:lnTo>
                    <a:pt x="3054857" y="51054"/>
                  </a:lnTo>
                  <a:lnTo>
                    <a:pt x="3058667" y="51054"/>
                  </a:lnTo>
                  <a:close/>
                </a:path>
                <a:path w="3073400" h="86995">
                  <a:moveTo>
                    <a:pt x="3054857" y="51054"/>
                  </a:moveTo>
                  <a:lnTo>
                    <a:pt x="3054857" y="49530"/>
                  </a:lnTo>
                  <a:lnTo>
                    <a:pt x="3044291" y="43434"/>
                  </a:lnTo>
                  <a:lnTo>
                    <a:pt x="3031083" y="51054"/>
                  </a:lnTo>
                  <a:lnTo>
                    <a:pt x="3054857" y="51054"/>
                  </a:lnTo>
                  <a:close/>
                </a:path>
                <a:path w="3073400" h="86995">
                  <a:moveTo>
                    <a:pt x="3054857" y="49530"/>
                  </a:moveTo>
                  <a:lnTo>
                    <a:pt x="3054857" y="37337"/>
                  </a:lnTo>
                  <a:lnTo>
                    <a:pt x="3044291" y="43434"/>
                  </a:lnTo>
                  <a:lnTo>
                    <a:pt x="3054857" y="495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6055613" y="5229605"/>
              <a:ext cx="2729230" cy="1522730"/>
            </a:xfrm>
            <a:custGeom>
              <a:avLst/>
              <a:gdLst/>
              <a:ahLst/>
              <a:cxnLst/>
              <a:rect l="l" t="t" r="r" b="b"/>
              <a:pathLst>
                <a:path w="2729229" h="1522729">
                  <a:moveTo>
                    <a:pt x="0" y="1522476"/>
                  </a:moveTo>
                  <a:lnTo>
                    <a:pt x="20838" y="1464583"/>
                  </a:lnTo>
                  <a:lnTo>
                    <a:pt x="33849" y="1428563"/>
                  </a:lnTo>
                  <a:lnTo>
                    <a:pt x="48343" y="1388466"/>
                  </a:lnTo>
                  <a:lnTo>
                    <a:pt x="64139" y="1344774"/>
                  </a:lnTo>
                  <a:lnTo>
                    <a:pt x="81054" y="1297968"/>
                  </a:lnTo>
                  <a:lnTo>
                    <a:pt x="98904" y="1248527"/>
                  </a:lnTo>
                  <a:lnTo>
                    <a:pt x="117508" y="1196933"/>
                  </a:lnTo>
                  <a:lnTo>
                    <a:pt x="136683" y="1143666"/>
                  </a:lnTo>
                  <a:lnTo>
                    <a:pt x="156246" y="1089207"/>
                  </a:lnTo>
                  <a:lnTo>
                    <a:pt x="176014" y="1034036"/>
                  </a:lnTo>
                  <a:lnTo>
                    <a:pt x="195805" y="978633"/>
                  </a:lnTo>
                  <a:lnTo>
                    <a:pt x="215436" y="923480"/>
                  </a:lnTo>
                  <a:lnTo>
                    <a:pt x="234725" y="869057"/>
                  </a:lnTo>
                  <a:lnTo>
                    <a:pt x="253488" y="815844"/>
                  </a:lnTo>
                  <a:lnTo>
                    <a:pt x="271543" y="764322"/>
                  </a:lnTo>
                  <a:lnTo>
                    <a:pt x="288708" y="714972"/>
                  </a:lnTo>
                  <a:lnTo>
                    <a:pt x="304799" y="668273"/>
                  </a:lnTo>
                  <a:lnTo>
                    <a:pt x="320708" y="622100"/>
                  </a:lnTo>
                  <a:lnTo>
                    <a:pt x="337470" y="574111"/>
                  </a:lnTo>
                  <a:lnTo>
                    <a:pt x="355120" y="524845"/>
                  </a:lnTo>
                  <a:lnTo>
                    <a:pt x="373691" y="474843"/>
                  </a:lnTo>
                  <a:lnTo>
                    <a:pt x="393219" y="424645"/>
                  </a:lnTo>
                  <a:lnTo>
                    <a:pt x="413737" y="374791"/>
                  </a:lnTo>
                  <a:lnTo>
                    <a:pt x="435281" y="325821"/>
                  </a:lnTo>
                  <a:lnTo>
                    <a:pt x="457885" y="278276"/>
                  </a:lnTo>
                  <a:lnTo>
                    <a:pt x="481583" y="232695"/>
                  </a:lnTo>
                  <a:lnTo>
                    <a:pt x="506411" y="189619"/>
                  </a:lnTo>
                  <a:lnTo>
                    <a:pt x="532401" y="149588"/>
                  </a:lnTo>
                  <a:lnTo>
                    <a:pt x="559590" y="113142"/>
                  </a:lnTo>
                  <a:lnTo>
                    <a:pt x="588011" y="80822"/>
                  </a:lnTo>
                  <a:lnTo>
                    <a:pt x="617698" y="53166"/>
                  </a:lnTo>
                  <a:lnTo>
                    <a:pt x="648687" y="30716"/>
                  </a:lnTo>
                  <a:lnTo>
                    <a:pt x="714707" y="3592"/>
                  </a:lnTo>
                  <a:lnTo>
                    <a:pt x="749807" y="0"/>
                  </a:lnTo>
                  <a:lnTo>
                    <a:pt x="781094" y="2976"/>
                  </a:lnTo>
                  <a:lnTo>
                    <a:pt x="846406" y="25234"/>
                  </a:lnTo>
                  <a:lnTo>
                    <a:pt x="880340" y="43477"/>
                  </a:lnTo>
                  <a:lnTo>
                    <a:pt x="915065" y="65768"/>
                  </a:lnTo>
                  <a:lnTo>
                    <a:pt x="950536" y="91591"/>
                  </a:lnTo>
                  <a:lnTo>
                    <a:pt x="986705" y="120424"/>
                  </a:lnTo>
                  <a:lnTo>
                    <a:pt x="1023527" y="151748"/>
                  </a:lnTo>
                  <a:lnTo>
                    <a:pt x="1060957" y="185046"/>
                  </a:lnTo>
                  <a:lnTo>
                    <a:pt x="1098948" y="219795"/>
                  </a:lnTo>
                  <a:lnTo>
                    <a:pt x="1137454" y="255479"/>
                  </a:lnTo>
                  <a:lnTo>
                    <a:pt x="1176430" y="291577"/>
                  </a:lnTo>
                  <a:lnTo>
                    <a:pt x="1215829" y="327569"/>
                  </a:lnTo>
                  <a:lnTo>
                    <a:pt x="1255606" y="362937"/>
                  </a:lnTo>
                  <a:lnTo>
                    <a:pt x="1295715" y="397161"/>
                  </a:lnTo>
                  <a:lnTo>
                    <a:pt x="1336110" y="429722"/>
                  </a:lnTo>
                  <a:lnTo>
                    <a:pt x="1376744" y="460101"/>
                  </a:lnTo>
                  <a:lnTo>
                    <a:pt x="1417573" y="487777"/>
                  </a:lnTo>
                  <a:lnTo>
                    <a:pt x="1458549" y="512232"/>
                  </a:lnTo>
                  <a:lnTo>
                    <a:pt x="1499628" y="532947"/>
                  </a:lnTo>
                  <a:lnTo>
                    <a:pt x="1540764" y="549401"/>
                  </a:lnTo>
                  <a:lnTo>
                    <a:pt x="1583421" y="561997"/>
                  </a:lnTo>
                  <a:lnTo>
                    <a:pt x="1628720" y="573171"/>
                  </a:lnTo>
                  <a:lnTo>
                    <a:pt x="1676382" y="583010"/>
                  </a:lnTo>
                  <a:lnTo>
                    <a:pt x="1726127" y="591601"/>
                  </a:lnTo>
                  <a:lnTo>
                    <a:pt x="1777677" y="599030"/>
                  </a:lnTo>
                  <a:lnTo>
                    <a:pt x="1830752" y="605385"/>
                  </a:lnTo>
                  <a:lnTo>
                    <a:pt x="1885074" y="610751"/>
                  </a:lnTo>
                  <a:lnTo>
                    <a:pt x="1940362" y="615216"/>
                  </a:lnTo>
                  <a:lnTo>
                    <a:pt x="1996338" y="618866"/>
                  </a:lnTo>
                  <a:lnTo>
                    <a:pt x="2052723" y="621787"/>
                  </a:lnTo>
                  <a:lnTo>
                    <a:pt x="2109238" y="624067"/>
                  </a:lnTo>
                  <a:lnTo>
                    <a:pt x="2165604" y="625792"/>
                  </a:lnTo>
                  <a:lnTo>
                    <a:pt x="2221540" y="627049"/>
                  </a:lnTo>
                  <a:lnTo>
                    <a:pt x="2276769" y="627924"/>
                  </a:lnTo>
                  <a:lnTo>
                    <a:pt x="2331011" y="628504"/>
                  </a:lnTo>
                  <a:lnTo>
                    <a:pt x="2383987" y="628875"/>
                  </a:lnTo>
                  <a:lnTo>
                    <a:pt x="2435418" y="629125"/>
                  </a:lnTo>
                  <a:lnTo>
                    <a:pt x="2485024" y="629340"/>
                  </a:lnTo>
                  <a:lnTo>
                    <a:pt x="2532527" y="629607"/>
                  </a:lnTo>
                  <a:lnTo>
                    <a:pt x="2577648" y="630011"/>
                  </a:lnTo>
                  <a:lnTo>
                    <a:pt x="2620107" y="630641"/>
                  </a:lnTo>
                  <a:lnTo>
                    <a:pt x="2659625" y="631582"/>
                  </a:lnTo>
                  <a:lnTo>
                    <a:pt x="2695923" y="632921"/>
                  </a:lnTo>
                  <a:lnTo>
                    <a:pt x="2728722" y="634745"/>
                  </a:lnTo>
                </a:path>
              </a:pathLst>
            </a:custGeom>
            <a:ln w="222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6800849" y="3186683"/>
              <a:ext cx="0" cy="2852420"/>
            </a:xfrm>
            <a:custGeom>
              <a:avLst/>
              <a:gdLst/>
              <a:ahLst/>
              <a:cxnLst/>
              <a:rect l="l" t="t" r="r" b="b"/>
              <a:pathLst>
                <a:path h="2852420">
                  <a:moveTo>
                    <a:pt x="0" y="0"/>
                  </a:moveTo>
                  <a:lnTo>
                    <a:pt x="0" y="2852166"/>
                  </a:lnTo>
                </a:path>
              </a:pathLst>
            </a:custGeom>
            <a:ln w="7429">
              <a:solidFill>
                <a:srgbClr val="000000"/>
              </a:solidFill>
              <a:prstDash val="dashDot"/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5862065" y="5177027"/>
              <a:ext cx="86360" cy="1583690"/>
            </a:xfrm>
            <a:custGeom>
              <a:avLst/>
              <a:gdLst/>
              <a:ahLst/>
              <a:cxnLst/>
              <a:rect l="l" t="t" r="r" b="b"/>
              <a:pathLst>
                <a:path w="86360" h="1583690">
                  <a:moveTo>
                    <a:pt x="86106" y="73913"/>
                  </a:moveTo>
                  <a:lnTo>
                    <a:pt x="83820" y="70104"/>
                  </a:lnTo>
                  <a:lnTo>
                    <a:pt x="42672" y="0"/>
                  </a:lnTo>
                  <a:lnTo>
                    <a:pt x="1524" y="70104"/>
                  </a:lnTo>
                  <a:lnTo>
                    <a:pt x="0" y="73914"/>
                  </a:lnTo>
                  <a:lnTo>
                    <a:pt x="762" y="78486"/>
                  </a:lnTo>
                  <a:lnTo>
                    <a:pt x="4572" y="80010"/>
                  </a:lnTo>
                  <a:lnTo>
                    <a:pt x="8382" y="82296"/>
                  </a:lnTo>
                  <a:lnTo>
                    <a:pt x="12954" y="80772"/>
                  </a:lnTo>
                  <a:lnTo>
                    <a:pt x="14478" y="77724"/>
                  </a:lnTo>
                  <a:lnTo>
                    <a:pt x="35813" y="41545"/>
                  </a:lnTo>
                  <a:lnTo>
                    <a:pt x="35813" y="14478"/>
                  </a:lnTo>
                  <a:lnTo>
                    <a:pt x="50291" y="14478"/>
                  </a:lnTo>
                  <a:lnTo>
                    <a:pt x="50291" y="42062"/>
                  </a:lnTo>
                  <a:lnTo>
                    <a:pt x="70866" y="77724"/>
                  </a:lnTo>
                  <a:lnTo>
                    <a:pt x="73151" y="80772"/>
                  </a:lnTo>
                  <a:lnTo>
                    <a:pt x="77724" y="82296"/>
                  </a:lnTo>
                  <a:lnTo>
                    <a:pt x="81534" y="80010"/>
                  </a:lnTo>
                  <a:lnTo>
                    <a:pt x="84582" y="78486"/>
                  </a:lnTo>
                  <a:lnTo>
                    <a:pt x="86106" y="73913"/>
                  </a:lnTo>
                  <a:close/>
                </a:path>
                <a:path w="86360" h="1583690">
                  <a:moveTo>
                    <a:pt x="50291" y="42062"/>
                  </a:moveTo>
                  <a:lnTo>
                    <a:pt x="50291" y="14478"/>
                  </a:lnTo>
                  <a:lnTo>
                    <a:pt x="35813" y="14478"/>
                  </a:lnTo>
                  <a:lnTo>
                    <a:pt x="35813" y="41545"/>
                  </a:lnTo>
                  <a:lnTo>
                    <a:pt x="36575" y="40253"/>
                  </a:lnTo>
                  <a:lnTo>
                    <a:pt x="36575" y="18287"/>
                  </a:lnTo>
                  <a:lnTo>
                    <a:pt x="49530" y="18287"/>
                  </a:lnTo>
                  <a:lnTo>
                    <a:pt x="49530" y="40741"/>
                  </a:lnTo>
                  <a:lnTo>
                    <a:pt x="50291" y="42062"/>
                  </a:lnTo>
                  <a:close/>
                </a:path>
                <a:path w="86360" h="1583690">
                  <a:moveTo>
                    <a:pt x="50292" y="1583436"/>
                  </a:moveTo>
                  <a:lnTo>
                    <a:pt x="50291" y="42062"/>
                  </a:lnTo>
                  <a:lnTo>
                    <a:pt x="42981" y="29391"/>
                  </a:lnTo>
                  <a:lnTo>
                    <a:pt x="35813" y="41545"/>
                  </a:lnTo>
                  <a:lnTo>
                    <a:pt x="35814" y="1583436"/>
                  </a:lnTo>
                  <a:lnTo>
                    <a:pt x="50292" y="1583436"/>
                  </a:lnTo>
                  <a:close/>
                </a:path>
                <a:path w="86360" h="1583690">
                  <a:moveTo>
                    <a:pt x="49530" y="18287"/>
                  </a:moveTo>
                  <a:lnTo>
                    <a:pt x="36575" y="18287"/>
                  </a:lnTo>
                  <a:lnTo>
                    <a:pt x="42981" y="29391"/>
                  </a:lnTo>
                  <a:lnTo>
                    <a:pt x="49530" y="18287"/>
                  </a:lnTo>
                  <a:close/>
                </a:path>
                <a:path w="86360" h="1583690">
                  <a:moveTo>
                    <a:pt x="42981" y="29391"/>
                  </a:moveTo>
                  <a:lnTo>
                    <a:pt x="36575" y="18287"/>
                  </a:lnTo>
                  <a:lnTo>
                    <a:pt x="36575" y="40253"/>
                  </a:lnTo>
                  <a:lnTo>
                    <a:pt x="42981" y="29391"/>
                  </a:lnTo>
                  <a:close/>
                </a:path>
                <a:path w="86360" h="1583690">
                  <a:moveTo>
                    <a:pt x="49530" y="40741"/>
                  </a:moveTo>
                  <a:lnTo>
                    <a:pt x="49530" y="18287"/>
                  </a:lnTo>
                  <a:lnTo>
                    <a:pt x="42981" y="29391"/>
                  </a:lnTo>
                  <a:lnTo>
                    <a:pt x="49530" y="407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874821" y="2759645"/>
            <a:ext cx="84044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b="1" i="1" spc="-44" dirty="0">
                <a:latin typeface="Times New Roman"/>
                <a:cs typeface="Times New Roman"/>
              </a:rPr>
              <a:t>r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94646" y="1653620"/>
            <a:ext cx="136712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b="1" i="1" spc="-44" dirty="0">
                <a:latin typeface="Times New Roman"/>
                <a:cs typeface="Times New Roman"/>
              </a:rPr>
              <a:t>U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11451" y="4584410"/>
            <a:ext cx="127747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b="1" i="1" spc="-44" dirty="0">
                <a:latin typeface="Times New Roman"/>
                <a:cs typeface="Times New Roman"/>
              </a:rPr>
              <a:t>F</a:t>
            </a:r>
            <a:endParaRPr sz="1235" dirty="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12473" y="5276263"/>
            <a:ext cx="84044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b="1" i="1" spc="-44" dirty="0">
                <a:latin typeface="Times New Roman"/>
                <a:cs typeface="Times New Roman"/>
              </a:rPr>
              <a:t>r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60942" y="5176082"/>
            <a:ext cx="84044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b="1" i="1" spc="-44" dirty="0">
                <a:solidFill>
                  <a:srgbClr val="008000"/>
                </a:solidFill>
                <a:latin typeface="Times New Roman"/>
                <a:cs typeface="Times New Roman"/>
              </a:rPr>
              <a:t>r</a:t>
            </a:r>
            <a:endParaRPr sz="1235" dirty="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21456" y="5272199"/>
            <a:ext cx="75079" cy="13748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794" b="1" i="1" spc="-44" dirty="0">
                <a:solidFill>
                  <a:srgbClr val="008000"/>
                </a:solidFill>
                <a:latin typeface="Times New Roman"/>
                <a:cs typeface="Times New Roman"/>
              </a:rPr>
              <a:t>o</a:t>
            </a:r>
            <a:endParaRPr sz="794" dirty="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612214" y="1879899"/>
            <a:ext cx="2477060" cy="3640790"/>
            <a:chOff x="6208109" y="2130551"/>
            <a:chExt cx="2807335" cy="4126229"/>
          </a:xfrm>
        </p:grpSpPr>
        <p:sp>
          <p:nvSpPr>
            <p:cNvPr id="29" name="object 29"/>
            <p:cNvSpPr/>
            <p:nvPr/>
          </p:nvSpPr>
          <p:spPr>
            <a:xfrm>
              <a:off x="6211824" y="5512307"/>
              <a:ext cx="297180" cy="741045"/>
            </a:xfrm>
            <a:custGeom>
              <a:avLst/>
              <a:gdLst/>
              <a:ahLst/>
              <a:cxnLst/>
              <a:rect l="l" t="t" r="r" b="b"/>
              <a:pathLst>
                <a:path w="297179" h="741045">
                  <a:moveTo>
                    <a:pt x="0" y="740663"/>
                  </a:moveTo>
                  <a:lnTo>
                    <a:pt x="297179" y="0"/>
                  </a:lnTo>
                </a:path>
              </a:pathLst>
            </a:custGeom>
            <a:ln w="742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6211824" y="5512307"/>
              <a:ext cx="284480" cy="0"/>
            </a:xfrm>
            <a:custGeom>
              <a:avLst/>
              <a:gdLst/>
              <a:ahLst/>
              <a:cxnLst/>
              <a:rect l="l" t="t" r="r" b="b"/>
              <a:pathLst>
                <a:path w="284479">
                  <a:moveTo>
                    <a:pt x="284225" y="0"/>
                  </a:moveTo>
                  <a:lnTo>
                    <a:pt x="0" y="0"/>
                  </a:lnTo>
                </a:path>
              </a:pathLst>
            </a:custGeom>
            <a:ln w="742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6211824" y="5512307"/>
              <a:ext cx="297180" cy="741045"/>
            </a:xfrm>
            <a:custGeom>
              <a:avLst/>
              <a:gdLst/>
              <a:ahLst/>
              <a:cxnLst/>
              <a:rect l="l" t="t" r="r" b="b"/>
              <a:pathLst>
                <a:path w="297179" h="741045">
                  <a:moveTo>
                    <a:pt x="0" y="740663"/>
                  </a:moveTo>
                  <a:lnTo>
                    <a:pt x="0" y="0"/>
                  </a:lnTo>
                </a:path>
                <a:path w="297179" h="741045">
                  <a:moveTo>
                    <a:pt x="0" y="740663"/>
                  </a:moveTo>
                  <a:lnTo>
                    <a:pt x="297179" y="0"/>
                  </a:lnTo>
                </a:path>
              </a:pathLst>
            </a:custGeom>
            <a:ln w="742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6211824" y="5512307"/>
              <a:ext cx="284480" cy="0"/>
            </a:xfrm>
            <a:custGeom>
              <a:avLst/>
              <a:gdLst/>
              <a:ahLst/>
              <a:cxnLst/>
              <a:rect l="l" t="t" r="r" b="b"/>
              <a:pathLst>
                <a:path w="284479">
                  <a:moveTo>
                    <a:pt x="284225" y="0"/>
                  </a:moveTo>
                  <a:lnTo>
                    <a:pt x="0" y="0"/>
                  </a:lnTo>
                </a:path>
              </a:pathLst>
            </a:custGeom>
            <a:ln w="742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6211824" y="5512307"/>
              <a:ext cx="0" cy="741045"/>
            </a:xfrm>
            <a:custGeom>
              <a:avLst/>
              <a:gdLst/>
              <a:ahLst/>
              <a:cxnLst/>
              <a:rect l="l" t="t" r="r" b="b"/>
              <a:pathLst>
                <a:path h="741045">
                  <a:moveTo>
                    <a:pt x="0" y="740663"/>
                  </a:moveTo>
                  <a:lnTo>
                    <a:pt x="0" y="0"/>
                  </a:lnTo>
                </a:path>
              </a:pathLst>
            </a:custGeom>
            <a:ln w="742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0" y="2130551"/>
              <a:ext cx="2157222" cy="745998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7292564" y="4922519"/>
            <a:ext cx="693644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dirty="0">
                <a:latin typeface="Times New Roman"/>
                <a:cs typeface="Times New Roman"/>
              </a:rPr>
              <a:t>F</a:t>
            </a:r>
            <a:r>
              <a:rPr sz="1235" spc="-4" dirty="0">
                <a:latin typeface="Times New Roman"/>
                <a:cs typeface="Times New Roman"/>
              </a:rPr>
              <a:t> </a:t>
            </a:r>
            <a:r>
              <a:rPr sz="1235" dirty="0">
                <a:latin typeface="Times New Roman"/>
                <a:cs typeface="Times New Roman"/>
              </a:rPr>
              <a:t>=</a:t>
            </a:r>
            <a:r>
              <a:rPr sz="1235" spc="-4" dirty="0">
                <a:latin typeface="Times New Roman"/>
                <a:cs typeface="Times New Roman"/>
              </a:rPr>
              <a:t> </a:t>
            </a:r>
            <a:r>
              <a:rPr sz="1235" dirty="0">
                <a:latin typeface="Times New Roman"/>
                <a:cs typeface="Times New Roman"/>
              </a:rPr>
              <a:t>-</a:t>
            </a:r>
            <a:r>
              <a:rPr sz="1235" spc="-9" dirty="0">
                <a:latin typeface="Times New Roman"/>
                <a:cs typeface="Times New Roman"/>
              </a:rPr>
              <a:t>dU/dr</a:t>
            </a:r>
            <a:endParaRPr sz="1235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823934" y="4125109"/>
            <a:ext cx="1243293" cy="50029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0646" marR="4483" algn="ctr">
              <a:spcBef>
                <a:spcPts val="88"/>
              </a:spcBef>
            </a:pPr>
            <a:r>
              <a:rPr sz="1059" dirty="0">
                <a:latin typeface="Times New Roman"/>
                <a:cs typeface="Times New Roman"/>
              </a:rPr>
              <a:t>F</a:t>
            </a:r>
            <a:r>
              <a:rPr sz="1059" spc="-18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is</a:t>
            </a:r>
            <a:r>
              <a:rPr sz="1059" spc="-13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maximum</a:t>
            </a:r>
            <a:r>
              <a:rPr sz="1059" spc="-13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at</a:t>
            </a:r>
            <a:r>
              <a:rPr sz="1059" spc="-13" dirty="0">
                <a:latin typeface="Times New Roman"/>
                <a:cs typeface="Times New Roman"/>
              </a:rPr>
              <a:t> </a:t>
            </a:r>
            <a:r>
              <a:rPr sz="1059" spc="-9" dirty="0">
                <a:latin typeface="Times New Roman"/>
                <a:cs typeface="Times New Roman"/>
              </a:rPr>
              <a:t>point </a:t>
            </a:r>
            <a:r>
              <a:rPr sz="1059" dirty="0">
                <a:latin typeface="Times New Roman"/>
                <a:cs typeface="Times New Roman"/>
              </a:rPr>
              <a:t>of</a:t>
            </a:r>
            <a:r>
              <a:rPr sz="1059" spc="-18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inflection</a:t>
            </a:r>
            <a:r>
              <a:rPr sz="1059" spc="-13" dirty="0">
                <a:latin typeface="Times New Roman"/>
                <a:cs typeface="Times New Roman"/>
              </a:rPr>
              <a:t> </a:t>
            </a:r>
            <a:r>
              <a:rPr sz="1059" dirty="0">
                <a:latin typeface="Times New Roman"/>
                <a:cs typeface="Times New Roman"/>
              </a:rPr>
              <a:t>in</a:t>
            </a:r>
            <a:r>
              <a:rPr sz="1059" spc="-18" dirty="0">
                <a:latin typeface="Times New Roman"/>
                <a:cs typeface="Times New Roman"/>
              </a:rPr>
              <a:t> </a:t>
            </a:r>
            <a:r>
              <a:rPr sz="1059" spc="-22" dirty="0">
                <a:latin typeface="Times New Roman"/>
                <a:cs typeface="Times New Roman"/>
              </a:rPr>
              <a:t>U/r </a:t>
            </a:r>
            <a:r>
              <a:rPr sz="1059" spc="-9" dirty="0">
                <a:latin typeface="Times New Roman"/>
                <a:cs typeface="Times New Roman"/>
              </a:rPr>
              <a:t>curve</a:t>
            </a:r>
            <a:endParaRPr sz="1059" dirty="0">
              <a:latin typeface="Times New Roman"/>
              <a:cs typeface="Times New Roman"/>
            </a:endParaRPr>
          </a:p>
        </p:txBody>
      </p:sp>
      <p:sp>
        <p:nvSpPr>
          <p:cNvPr id="37" name="object 2">
            <a:extLst>
              <a:ext uri="{FF2B5EF4-FFF2-40B4-BE49-F238E27FC236}">
                <a16:creationId xmlns:a16="http://schemas.microsoft.com/office/drawing/2014/main" id="{C5F82CDE-C5F3-437F-BD53-FAC0BCAE7445}"/>
              </a:ext>
            </a:extLst>
          </p:cNvPr>
          <p:cNvSpPr txBox="1">
            <a:spLocks/>
          </p:cNvSpPr>
          <p:nvPr/>
        </p:nvSpPr>
        <p:spPr>
          <a:xfrm>
            <a:off x="990600" y="88203"/>
            <a:ext cx="6959600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lnSpc>
                <a:spcPct val="100000"/>
              </a:lnSpc>
              <a:spcBef>
                <a:spcPts val="88"/>
              </a:spcBef>
            </a:pPr>
            <a:r>
              <a:rPr 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Elasticity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43371" y="2076916"/>
            <a:ext cx="4857750" cy="3662082"/>
            <a:chOff x="2243137" y="1530096"/>
            <a:chExt cx="5505450" cy="4150360"/>
          </a:xfrm>
        </p:grpSpPr>
        <p:sp>
          <p:nvSpPr>
            <p:cNvPr id="3" name="object 3"/>
            <p:cNvSpPr/>
            <p:nvPr/>
          </p:nvSpPr>
          <p:spPr>
            <a:xfrm>
              <a:off x="2445257" y="1597152"/>
              <a:ext cx="0" cy="3893820"/>
            </a:xfrm>
            <a:custGeom>
              <a:avLst/>
              <a:gdLst/>
              <a:ahLst/>
              <a:cxnLst/>
              <a:rect l="l" t="t" r="r" b="b"/>
              <a:pathLst>
                <a:path h="3893820">
                  <a:moveTo>
                    <a:pt x="0" y="3893820"/>
                  </a:moveTo>
                  <a:lnTo>
                    <a:pt x="0" y="0"/>
                  </a:lnTo>
                </a:path>
              </a:pathLst>
            </a:custGeom>
            <a:ln w="2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2586" y="1530096"/>
              <a:ext cx="91439" cy="1341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433065" y="5478780"/>
              <a:ext cx="5248275" cy="0"/>
            </a:xfrm>
            <a:custGeom>
              <a:avLst/>
              <a:gdLst/>
              <a:ahLst/>
              <a:cxnLst/>
              <a:rect l="l" t="t" r="r" b="b"/>
              <a:pathLst>
                <a:path w="5248275">
                  <a:moveTo>
                    <a:pt x="0" y="0"/>
                  </a:moveTo>
                  <a:lnTo>
                    <a:pt x="5247894" y="0"/>
                  </a:lnTo>
                </a:path>
              </a:pathLst>
            </a:custGeom>
            <a:ln w="2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3903" y="5430011"/>
              <a:ext cx="134111" cy="975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45257" y="5466587"/>
              <a:ext cx="0" cy="201295"/>
            </a:xfrm>
            <a:custGeom>
              <a:avLst/>
              <a:gdLst/>
              <a:ahLst/>
              <a:cxnLst/>
              <a:rect l="l" t="t" r="r" b="b"/>
              <a:pathLst>
                <a:path h="201295">
                  <a:moveTo>
                    <a:pt x="0" y="0"/>
                  </a:moveTo>
                  <a:lnTo>
                    <a:pt x="0" y="201168"/>
                  </a:lnTo>
                </a:path>
              </a:pathLst>
            </a:custGeom>
            <a:ln w="2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" name="object 8"/>
            <p:cNvSpPr/>
            <p:nvPr/>
          </p:nvSpPr>
          <p:spPr>
            <a:xfrm>
              <a:off x="3153917" y="5466587"/>
              <a:ext cx="0" cy="201295"/>
            </a:xfrm>
            <a:custGeom>
              <a:avLst/>
              <a:gdLst/>
              <a:ahLst/>
              <a:cxnLst/>
              <a:rect l="l" t="t" r="r" b="b"/>
              <a:pathLst>
                <a:path h="201295">
                  <a:moveTo>
                    <a:pt x="0" y="0"/>
                  </a:moveTo>
                  <a:lnTo>
                    <a:pt x="0" y="201168"/>
                  </a:lnTo>
                </a:path>
              </a:pathLst>
            </a:custGeom>
            <a:ln w="2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3862577" y="5466587"/>
              <a:ext cx="0" cy="201295"/>
            </a:xfrm>
            <a:custGeom>
              <a:avLst/>
              <a:gdLst/>
              <a:ahLst/>
              <a:cxnLst/>
              <a:rect l="l" t="t" r="r" b="b"/>
              <a:pathLst>
                <a:path h="201295">
                  <a:moveTo>
                    <a:pt x="0" y="0"/>
                  </a:moveTo>
                  <a:lnTo>
                    <a:pt x="0" y="201168"/>
                  </a:lnTo>
                </a:path>
              </a:pathLst>
            </a:custGeom>
            <a:ln w="2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4565142" y="5466587"/>
              <a:ext cx="0" cy="201295"/>
            </a:xfrm>
            <a:custGeom>
              <a:avLst/>
              <a:gdLst/>
              <a:ahLst/>
              <a:cxnLst/>
              <a:rect l="l" t="t" r="r" b="b"/>
              <a:pathLst>
                <a:path h="201295">
                  <a:moveTo>
                    <a:pt x="0" y="0"/>
                  </a:moveTo>
                  <a:lnTo>
                    <a:pt x="0" y="201168"/>
                  </a:lnTo>
                </a:path>
              </a:pathLst>
            </a:custGeom>
            <a:ln w="2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5273801" y="5466587"/>
              <a:ext cx="0" cy="201295"/>
            </a:xfrm>
            <a:custGeom>
              <a:avLst/>
              <a:gdLst/>
              <a:ahLst/>
              <a:cxnLst/>
              <a:rect l="l" t="t" r="r" b="b"/>
              <a:pathLst>
                <a:path h="201295">
                  <a:moveTo>
                    <a:pt x="0" y="0"/>
                  </a:moveTo>
                  <a:lnTo>
                    <a:pt x="0" y="201168"/>
                  </a:lnTo>
                </a:path>
              </a:pathLst>
            </a:custGeom>
            <a:ln w="2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5982461" y="5466587"/>
              <a:ext cx="0" cy="201295"/>
            </a:xfrm>
            <a:custGeom>
              <a:avLst/>
              <a:gdLst/>
              <a:ahLst/>
              <a:cxnLst/>
              <a:rect l="l" t="t" r="r" b="b"/>
              <a:pathLst>
                <a:path h="201295">
                  <a:moveTo>
                    <a:pt x="0" y="0"/>
                  </a:moveTo>
                  <a:lnTo>
                    <a:pt x="0" y="201168"/>
                  </a:lnTo>
                </a:path>
              </a:pathLst>
            </a:custGeom>
            <a:ln w="2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6685026" y="5466587"/>
              <a:ext cx="0" cy="201295"/>
            </a:xfrm>
            <a:custGeom>
              <a:avLst/>
              <a:gdLst/>
              <a:ahLst/>
              <a:cxnLst/>
              <a:rect l="l" t="t" r="r" b="b"/>
              <a:pathLst>
                <a:path h="201295">
                  <a:moveTo>
                    <a:pt x="0" y="0"/>
                  </a:moveTo>
                  <a:lnTo>
                    <a:pt x="0" y="201168"/>
                  </a:lnTo>
                </a:path>
              </a:pathLst>
            </a:custGeom>
            <a:ln w="2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7393685" y="5466587"/>
              <a:ext cx="0" cy="201295"/>
            </a:xfrm>
            <a:custGeom>
              <a:avLst/>
              <a:gdLst/>
              <a:ahLst/>
              <a:cxnLst/>
              <a:rect l="l" t="t" r="r" b="b"/>
              <a:pathLst>
                <a:path h="201295">
                  <a:moveTo>
                    <a:pt x="0" y="0"/>
                  </a:moveTo>
                  <a:lnTo>
                    <a:pt x="0" y="201168"/>
                  </a:lnTo>
                </a:path>
              </a:pathLst>
            </a:custGeom>
            <a:ln w="2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2255520" y="5478780"/>
              <a:ext cx="208279" cy="0"/>
            </a:xfrm>
            <a:custGeom>
              <a:avLst/>
              <a:gdLst/>
              <a:ahLst/>
              <a:cxnLst/>
              <a:rect l="l" t="t" r="r" b="b"/>
              <a:pathLst>
                <a:path w="208280">
                  <a:moveTo>
                    <a:pt x="0" y="0"/>
                  </a:moveTo>
                  <a:lnTo>
                    <a:pt x="208026" y="0"/>
                  </a:lnTo>
                </a:path>
              </a:pathLst>
            </a:custGeom>
            <a:ln w="2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2255520" y="4770881"/>
              <a:ext cx="208279" cy="0"/>
            </a:xfrm>
            <a:custGeom>
              <a:avLst/>
              <a:gdLst/>
              <a:ahLst/>
              <a:cxnLst/>
              <a:rect l="l" t="t" r="r" b="b"/>
              <a:pathLst>
                <a:path w="208280">
                  <a:moveTo>
                    <a:pt x="0" y="0"/>
                  </a:moveTo>
                  <a:lnTo>
                    <a:pt x="208026" y="0"/>
                  </a:lnTo>
                </a:path>
              </a:pathLst>
            </a:custGeom>
            <a:ln w="2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2255520" y="4056888"/>
              <a:ext cx="208279" cy="0"/>
            </a:xfrm>
            <a:custGeom>
              <a:avLst/>
              <a:gdLst/>
              <a:ahLst/>
              <a:cxnLst/>
              <a:rect l="l" t="t" r="r" b="b"/>
              <a:pathLst>
                <a:path w="208280">
                  <a:moveTo>
                    <a:pt x="0" y="0"/>
                  </a:moveTo>
                  <a:lnTo>
                    <a:pt x="208026" y="0"/>
                  </a:lnTo>
                </a:path>
              </a:pathLst>
            </a:custGeom>
            <a:ln w="2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2255520" y="3342894"/>
              <a:ext cx="208279" cy="0"/>
            </a:xfrm>
            <a:custGeom>
              <a:avLst/>
              <a:gdLst/>
              <a:ahLst/>
              <a:cxnLst/>
              <a:rect l="l" t="t" r="r" b="b"/>
              <a:pathLst>
                <a:path w="208280">
                  <a:moveTo>
                    <a:pt x="0" y="0"/>
                  </a:moveTo>
                  <a:lnTo>
                    <a:pt x="208026" y="0"/>
                  </a:lnTo>
                </a:path>
              </a:pathLst>
            </a:custGeom>
            <a:ln w="2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2255520" y="2634234"/>
              <a:ext cx="208279" cy="0"/>
            </a:xfrm>
            <a:custGeom>
              <a:avLst/>
              <a:gdLst/>
              <a:ahLst/>
              <a:cxnLst/>
              <a:rect l="l" t="t" r="r" b="b"/>
              <a:pathLst>
                <a:path w="208280">
                  <a:moveTo>
                    <a:pt x="0" y="0"/>
                  </a:moveTo>
                  <a:lnTo>
                    <a:pt x="208026" y="0"/>
                  </a:lnTo>
                </a:path>
              </a:pathLst>
            </a:custGeom>
            <a:ln w="2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2255520" y="1920240"/>
              <a:ext cx="208279" cy="0"/>
            </a:xfrm>
            <a:custGeom>
              <a:avLst/>
              <a:gdLst/>
              <a:ahLst/>
              <a:cxnLst/>
              <a:rect l="l" t="t" r="r" b="b"/>
              <a:pathLst>
                <a:path w="208280">
                  <a:moveTo>
                    <a:pt x="0" y="0"/>
                  </a:moveTo>
                  <a:lnTo>
                    <a:pt x="208026" y="0"/>
                  </a:lnTo>
                </a:path>
              </a:pathLst>
            </a:custGeom>
            <a:ln w="244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6263640" y="1645920"/>
              <a:ext cx="67310" cy="73660"/>
            </a:xfrm>
            <a:custGeom>
              <a:avLst/>
              <a:gdLst/>
              <a:ahLst/>
              <a:cxnLst/>
              <a:rect l="l" t="t" r="r" b="b"/>
              <a:pathLst>
                <a:path w="67310" h="73660">
                  <a:moveTo>
                    <a:pt x="67055" y="73151"/>
                  </a:moveTo>
                  <a:lnTo>
                    <a:pt x="67055" y="0"/>
                  </a:lnTo>
                  <a:lnTo>
                    <a:pt x="0" y="0"/>
                  </a:lnTo>
                  <a:lnTo>
                    <a:pt x="0" y="73151"/>
                  </a:lnTo>
                  <a:lnTo>
                    <a:pt x="67055" y="73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6263640" y="1645920"/>
              <a:ext cx="67310" cy="73660"/>
            </a:xfrm>
            <a:custGeom>
              <a:avLst/>
              <a:gdLst/>
              <a:ahLst/>
              <a:cxnLst/>
              <a:rect l="l" t="t" r="r" b="b"/>
              <a:pathLst>
                <a:path w="67310" h="73660">
                  <a:moveTo>
                    <a:pt x="0" y="73152"/>
                  </a:moveTo>
                  <a:lnTo>
                    <a:pt x="0" y="0"/>
                  </a:lnTo>
                  <a:lnTo>
                    <a:pt x="67056" y="0"/>
                  </a:lnTo>
                  <a:lnTo>
                    <a:pt x="67056" y="73152"/>
                  </a:lnTo>
                  <a:lnTo>
                    <a:pt x="0" y="73152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6324600" y="2335530"/>
              <a:ext cx="73660" cy="67310"/>
            </a:xfrm>
            <a:custGeom>
              <a:avLst/>
              <a:gdLst/>
              <a:ahLst/>
              <a:cxnLst/>
              <a:rect l="l" t="t" r="r" b="b"/>
              <a:pathLst>
                <a:path w="73660" h="67310">
                  <a:moveTo>
                    <a:pt x="73151" y="67056"/>
                  </a:moveTo>
                  <a:lnTo>
                    <a:pt x="73151" y="0"/>
                  </a:lnTo>
                  <a:lnTo>
                    <a:pt x="0" y="0"/>
                  </a:lnTo>
                  <a:lnTo>
                    <a:pt x="0" y="67056"/>
                  </a:lnTo>
                  <a:lnTo>
                    <a:pt x="73151" y="670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6324600" y="2335530"/>
              <a:ext cx="73660" cy="67310"/>
            </a:xfrm>
            <a:custGeom>
              <a:avLst/>
              <a:gdLst/>
              <a:ahLst/>
              <a:cxnLst/>
              <a:rect l="l" t="t" r="r" b="b"/>
              <a:pathLst>
                <a:path w="73660" h="67310">
                  <a:moveTo>
                    <a:pt x="0" y="67056"/>
                  </a:moveTo>
                  <a:lnTo>
                    <a:pt x="0" y="0"/>
                  </a:lnTo>
                  <a:lnTo>
                    <a:pt x="73152" y="0"/>
                  </a:lnTo>
                  <a:lnTo>
                    <a:pt x="73152" y="67056"/>
                  </a:lnTo>
                  <a:lnTo>
                    <a:pt x="0" y="67056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7271765" y="2085594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59" h="73660">
                  <a:moveTo>
                    <a:pt x="73151" y="73151"/>
                  </a:move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lnTo>
                    <a:pt x="73151" y="73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7271765" y="2085594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59" h="73660">
                  <a:moveTo>
                    <a:pt x="0" y="73152"/>
                  </a:moveTo>
                  <a:lnTo>
                    <a:pt x="0" y="0"/>
                  </a:lnTo>
                  <a:lnTo>
                    <a:pt x="73152" y="0"/>
                  </a:lnTo>
                  <a:lnTo>
                    <a:pt x="73152" y="73152"/>
                  </a:lnTo>
                  <a:lnTo>
                    <a:pt x="0" y="73152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7601711" y="2554986"/>
              <a:ext cx="67310" cy="73660"/>
            </a:xfrm>
            <a:custGeom>
              <a:avLst/>
              <a:gdLst/>
              <a:ahLst/>
              <a:cxnLst/>
              <a:rect l="l" t="t" r="r" b="b"/>
              <a:pathLst>
                <a:path w="67309" h="73660">
                  <a:moveTo>
                    <a:pt x="67055" y="73152"/>
                  </a:moveTo>
                  <a:lnTo>
                    <a:pt x="67055" y="0"/>
                  </a:lnTo>
                  <a:lnTo>
                    <a:pt x="0" y="0"/>
                  </a:lnTo>
                  <a:lnTo>
                    <a:pt x="0" y="73152"/>
                  </a:lnTo>
                  <a:lnTo>
                    <a:pt x="67055" y="731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7601711" y="2554986"/>
              <a:ext cx="67310" cy="73660"/>
            </a:xfrm>
            <a:custGeom>
              <a:avLst/>
              <a:gdLst/>
              <a:ahLst/>
              <a:cxnLst/>
              <a:rect l="l" t="t" r="r" b="b"/>
              <a:pathLst>
                <a:path w="67309" h="73660">
                  <a:moveTo>
                    <a:pt x="0" y="73152"/>
                  </a:moveTo>
                  <a:lnTo>
                    <a:pt x="0" y="0"/>
                  </a:lnTo>
                  <a:lnTo>
                    <a:pt x="67056" y="0"/>
                  </a:lnTo>
                  <a:lnTo>
                    <a:pt x="67056" y="73152"/>
                  </a:lnTo>
                  <a:lnTo>
                    <a:pt x="0" y="73152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6489953" y="3055620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59" h="73660">
                  <a:moveTo>
                    <a:pt x="73151" y="73151"/>
                  </a:move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lnTo>
                    <a:pt x="73151" y="73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6489953" y="3055620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59" h="73660">
                  <a:moveTo>
                    <a:pt x="0" y="73152"/>
                  </a:moveTo>
                  <a:lnTo>
                    <a:pt x="0" y="0"/>
                  </a:lnTo>
                  <a:lnTo>
                    <a:pt x="73152" y="0"/>
                  </a:lnTo>
                  <a:lnTo>
                    <a:pt x="73152" y="73152"/>
                  </a:lnTo>
                  <a:lnTo>
                    <a:pt x="0" y="73152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4607814" y="3385566"/>
              <a:ext cx="73660" cy="67310"/>
            </a:xfrm>
            <a:custGeom>
              <a:avLst/>
              <a:gdLst/>
              <a:ahLst/>
              <a:cxnLst/>
              <a:rect l="l" t="t" r="r" b="b"/>
              <a:pathLst>
                <a:path w="73660" h="67310">
                  <a:moveTo>
                    <a:pt x="73151" y="67055"/>
                  </a:moveTo>
                  <a:lnTo>
                    <a:pt x="73151" y="0"/>
                  </a:lnTo>
                  <a:lnTo>
                    <a:pt x="0" y="0"/>
                  </a:lnTo>
                  <a:lnTo>
                    <a:pt x="0" y="67055"/>
                  </a:lnTo>
                  <a:lnTo>
                    <a:pt x="73151" y="67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4607814" y="3385566"/>
              <a:ext cx="73660" cy="67310"/>
            </a:xfrm>
            <a:custGeom>
              <a:avLst/>
              <a:gdLst/>
              <a:ahLst/>
              <a:cxnLst/>
              <a:rect l="l" t="t" r="r" b="b"/>
              <a:pathLst>
                <a:path w="73660" h="67310">
                  <a:moveTo>
                    <a:pt x="0" y="67056"/>
                  </a:moveTo>
                  <a:lnTo>
                    <a:pt x="0" y="0"/>
                  </a:lnTo>
                  <a:lnTo>
                    <a:pt x="73152" y="0"/>
                  </a:lnTo>
                  <a:lnTo>
                    <a:pt x="73152" y="67056"/>
                  </a:lnTo>
                  <a:lnTo>
                    <a:pt x="0" y="67056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4552950" y="4026408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10" h="67310">
                  <a:moveTo>
                    <a:pt x="67055" y="67055"/>
                  </a:moveTo>
                  <a:lnTo>
                    <a:pt x="67055" y="0"/>
                  </a:lnTo>
                  <a:lnTo>
                    <a:pt x="0" y="0"/>
                  </a:lnTo>
                  <a:lnTo>
                    <a:pt x="0" y="67055"/>
                  </a:lnTo>
                  <a:lnTo>
                    <a:pt x="67055" y="67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4552950" y="4026408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10" h="67310">
                  <a:moveTo>
                    <a:pt x="0" y="67056"/>
                  </a:moveTo>
                  <a:lnTo>
                    <a:pt x="0" y="0"/>
                  </a:lnTo>
                  <a:lnTo>
                    <a:pt x="67056" y="0"/>
                  </a:lnTo>
                  <a:lnTo>
                    <a:pt x="67056" y="67056"/>
                  </a:lnTo>
                  <a:lnTo>
                    <a:pt x="0" y="67056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4968239" y="3922775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73151" y="73151"/>
                  </a:move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lnTo>
                    <a:pt x="73151" y="73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4968239" y="3922775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2"/>
                  </a:moveTo>
                  <a:lnTo>
                    <a:pt x="0" y="0"/>
                  </a:lnTo>
                  <a:lnTo>
                    <a:pt x="73152" y="0"/>
                  </a:lnTo>
                  <a:lnTo>
                    <a:pt x="73152" y="73152"/>
                  </a:lnTo>
                  <a:lnTo>
                    <a:pt x="0" y="73152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4852416" y="4020312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10" h="67310">
                  <a:moveTo>
                    <a:pt x="67055" y="67055"/>
                  </a:moveTo>
                  <a:lnTo>
                    <a:pt x="67055" y="0"/>
                  </a:lnTo>
                  <a:lnTo>
                    <a:pt x="0" y="0"/>
                  </a:lnTo>
                  <a:lnTo>
                    <a:pt x="0" y="67055"/>
                  </a:lnTo>
                  <a:lnTo>
                    <a:pt x="67055" y="67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4852416" y="4020312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10" h="67310">
                  <a:moveTo>
                    <a:pt x="0" y="67056"/>
                  </a:moveTo>
                  <a:lnTo>
                    <a:pt x="0" y="0"/>
                  </a:lnTo>
                  <a:lnTo>
                    <a:pt x="67056" y="0"/>
                  </a:lnTo>
                  <a:lnTo>
                    <a:pt x="67056" y="67056"/>
                  </a:lnTo>
                  <a:lnTo>
                    <a:pt x="0" y="67056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7039355" y="4105656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59" h="73660">
                  <a:moveTo>
                    <a:pt x="73151" y="73151"/>
                  </a:move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lnTo>
                    <a:pt x="73151" y="73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0" name="object 40"/>
            <p:cNvSpPr/>
            <p:nvPr/>
          </p:nvSpPr>
          <p:spPr>
            <a:xfrm>
              <a:off x="7039355" y="4105656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59" h="73660">
                  <a:moveTo>
                    <a:pt x="0" y="73152"/>
                  </a:moveTo>
                  <a:lnTo>
                    <a:pt x="0" y="0"/>
                  </a:lnTo>
                  <a:lnTo>
                    <a:pt x="73152" y="0"/>
                  </a:lnTo>
                  <a:lnTo>
                    <a:pt x="73152" y="73152"/>
                  </a:lnTo>
                  <a:lnTo>
                    <a:pt x="0" y="73152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6300215" y="4673346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73151" y="73151"/>
                  </a:move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lnTo>
                    <a:pt x="73151" y="73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2" name="object 42"/>
            <p:cNvSpPr/>
            <p:nvPr/>
          </p:nvSpPr>
          <p:spPr>
            <a:xfrm>
              <a:off x="6300215" y="4673346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2"/>
                  </a:moveTo>
                  <a:lnTo>
                    <a:pt x="0" y="0"/>
                  </a:lnTo>
                  <a:lnTo>
                    <a:pt x="73152" y="0"/>
                  </a:lnTo>
                  <a:lnTo>
                    <a:pt x="73152" y="73152"/>
                  </a:lnTo>
                  <a:lnTo>
                    <a:pt x="0" y="73152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3" name="object 43"/>
            <p:cNvSpPr/>
            <p:nvPr/>
          </p:nvSpPr>
          <p:spPr>
            <a:xfrm>
              <a:off x="5494020" y="4490466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10" h="67310">
                  <a:moveTo>
                    <a:pt x="67055" y="67055"/>
                  </a:moveTo>
                  <a:lnTo>
                    <a:pt x="67055" y="0"/>
                  </a:lnTo>
                  <a:lnTo>
                    <a:pt x="0" y="0"/>
                  </a:lnTo>
                  <a:lnTo>
                    <a:pt x="0" y="67055"/>
                  </a:lnTo>
                  <a:lnTo>
                    <a:pt x="67055" y="67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5494020" y="4490466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10" h="67310">
                  <a:moveTo>
                    <a:pt x="0" y="67056"/>
                  </a:moveTo>
                  <a:lnTo>
                    <a:pt x="0" y="0"/>
                  </a:lnTo>
                  <a:lnTo>
                    <a:pt x="67056" y="0"/>
                  </a:lnTo>
                  <a:lnTo>
                    <a:pt x="67056" y="67056"/>
                  </a:lnTo>
                  <a:lnTo>
                    <a:pt x="0" y="67056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5" name="object 45"/>
            <p:cNvSpPr/>
            <p:nvPr/>
          </p:nvSpPr>
          <p:spPr>
            <a:xfrm>
              <a:off x="5164073" y="4679441"/>
              <a:ext cx="67310" cy="73660"/>
            </a:xfrm>
            <a:custGeom>
              <a:avLst/>
              <a:gdLst/>
              <a:ahLst/>
              <a:cxnLst/>
              <a:rect l="l" t="t" r="r" b="b"/>
              <a:pathLst>
                <a:path w="67310" h="73660">
                  <a:moveTo>
                    <a:pt x="67055" y="73151"/>
                  </a:moveTo>
                  <a:lnTo>
                    <a:pt x="67055" y="0"/>
                  </a:lnTo>
                  <a:lnTo>
                    <a:pt x="0" y="0"/>
                  </a:lnTo>
                  <a:lnTo>
                    <a:pt x="0" y="73151"/>
                  </a:lnTo>
                  <a:lnTo>
                    <a:pt x="67055" y="73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6" name="object 46"/>
            <p:cNvSpPr/>
            <p:nvPr/>
          </p:nvSpPr>
          <p:spPr>
            <a:xfrm>
              <a:off x="5164073" y="4679441"/>
              <a:ext cx="67310" cy="73660"/>
            </a:xfrm>
            <a:custGeom>
              <a:avLst/>
              <a:gdLst/>
              <a:ahLst/>
              <a:cxnLst/>
              <a:rect l="l" t="t" r="r" b="b"/>
              <a:pathLst>
                <a:path w="67310" h="73660">
                  <a:moveTo>
                    <a:pt x="0" y="73152"/>
                  </a:moveTo>
                  <a:lnTo>
                    <a:pt x="0" y="0"/>
                  </a:lnTo>
                  <a:lnTo>
                    <a:pt x="67056" y="0"/>
                  </a:lnTo>
                  <a:lnTo>
                    <a:pt x="67056" y="73152"/>
                  </a:lnTo>
                  <a:lnTo>
                    <a:pt x="0" y="73152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7" name="object 47"/>
            <p:cNvSpPr/>
            <p:nvPr/>
          </p:nvSpPr>
          <p:spPr>
            <a:xfrm>
              <a:off x="5439155" y="4947666"/>
              <a:ext cx="73660" cy="67310"/>
            </a:xfrm>
            <a:custGeom>
              <a:avLst/>
              <a:gdLst/>
              <a:ahLst/>
              <a:cxnLst/>
              <a:rect l="l" t="t" r="r" b="b"/>
              <a:pathLst>
                <a:path w="73660" h="67310">
                  <a:moveTo>
                    <a:pt x="73151" y="67055"/>
                  </a:moveTo>
                  <a:lnTo>
                    <a:pt x="73151" y="0"/>
                  </a:lnTo>
                  <a:lnTo>
                    <a:pt x="0" y="0"/>
                  </a:lnTo>
                  <a:lnTo>
                    <a:pt x="0" y="67055"/>
                  </a:lnTo>
                  <a:lnTo>
                    <a:pt x="73151" y="67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8" name="object 48"/>
            <p:cNvSpPr/>
            <p:nvPr/>
          </p:nvSpPr>
          <p:spPr>
            <a:xfrm>
              <a:off x="5439155" y="4947666"/>
              <a:ext cx="73660" cy="67310"/>
            </a:xfrm>
            <a:custGeom>
              <a:avLst/>
              <a:gdLst/>
              <a:ahLst/>
              <a:cxnLst/>
              <a:rect l="l" t="t" r="r" b="b"/>
              <a:pathLst>
                <a:path w="73660" h="67310">
                  <a:moveTo>
                    <a:pt x="0" y="67056"/>
                  </a:moveTo>
                  <a:lnTo>
                    <a:pt x="0" y="0"/>
                  </a:lnTo>
                  <a:lnTo>
                    <a:pt x="73152" y="0"/>
                  </a:lnTo>
                  <a:lnTo>
                    <a:pt x="73152" y="67056"/>
                  </a:lnTo>
                  <a:lnTo>
                    <a:pt x="0" y="67056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9" name="object 49"/>
            <p:cNvSpPr/>
            <p:nvPr/>
          </p:nvSpPr>
          <p:spPr>
            <a:xfrm>
              <a:off x="4332732" y="4545330"/>
              <a:ext cx="74295" cy="73660"/>
            </a:xfrm>
            <a:custGeom>
              <a:avLst/>
              <a:gdLst/>
              <a:ahLst/>
              <a:cxnLst/>
              <a:rect l="l" t="t" r="r" b="b"/>
              <a:pathLst>
                <a:path w="74295" h="73660">
                  <a:moveTo>
                    <a:pt x="73913" y="73151"/>
                  </a:moveTo>
                  <a:lnTo>
                    <a:pt x="73913" y="0"/>
                  </a:lnTo>
                  <a:lnTo>
                    <a:pt x="0" y="0"/>
                  </a:lnTo>
                  <a:lnTo>
                    <a:pt x="0" y="73151"/>
                  </a:lnTo>
                  <a:lnTo>
                    <a:pt x="73913" y="73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0" name="object 50"/>
            <p:cNvSpPr/>
            <p:nvPr/>
          </p:nvSpPr>
          <p:spPr>
            <a:xfrm>
              <a:off x="4332732" y="4545330"/>
              <a:ext cx="74295" cy="73660"/>
            </a:xfrm>
            <a:custGeom>
              <a:avLst/>
              <a:gdLst/>
              <a:ahLst/>
              <a:cxnLst/>
              <a:rect l="l" t="t" r="r" b="b"/>
              <a:pathLst>
                <a:path w="74295" h="73660">
                  <a:moveTo>
                    <a:pt x="0" y="73152"/>
                  </a:moveTo>
                  <a:lnTo>
                    <a:pt x="0" y="0"/>
                  </a:lnTo>
                  <a:lnTo>
                    <a:pt x="73914" y="0"/>
                  </a:lnTo>
                  <a:lnTo>
                    <a:pt x="73914" y="73152"/>
                  </a:lnTo>
                  <a:lnTo>
                    <a:pt x="0" y="73152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1" name="object 51"/>
            <p:cNvSpPr/>
            <p:nvPr/>
          </p:nvSpPr>
          <p:spPr>
            <a:xfrm>
              <a:off x="4302251" y="487451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73151" y="73151"/>
                  </a:move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lnTo>
                    <a:pt x="73151" y="73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2" name="object 52"/>
            <p:cNvSpPr/>
            <p:nvPr/>
          </p:nvSpPr>
          <p:spPr>
            <a:xfrm>
              <a:off x="4302251" y="487451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2"/>
                  </a:moveTo>
                  <a:lnTo>
                    <a:pt x="0" y="0"/>
                  </a:lnTo>
                  <a:lnTo>
                    <a:pt x="73152" y="0"/>
                  </a:lnTo>
                  <a:lnTo>
                    <a:pt x="73152" y="73152"/>
                  </a:lnTo>
                  <a:lnTo>
                    <a:pt x="0" y="73152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3" name="object 53"/>
            <p:cNvSpPr/>
            <p:nvPr/>
          </p:nvSpPr>
          <p:spPr>
            <a:xfrm>
              <a:off x="4162044" y="4844034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73151" y="73151"/>
                  </a:move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lnTo>
                    <a:pt x="73151" y="73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4" name="object 54"/>
            <p:cNvSpPr/>
            <p:nvPr/>
          </p:nvSpPr>
          <p:spPr>
            <a:xfrm>
              <a:off x="4162044" y="4844034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2"/>
                  </a:moveTo>
                  <a:lnTo>
                    <a:pt x="0" y="0"/>
                  </a:lnTo>
                  <a:lnTo>
                    <a:pt x="73152" y="0"/>
                  </a:lnTo>
                  <a:lnTo>
                    <a:pt x="73152" y="73152"/>
                  </a:lnTo>
                  <a:lnTo>
                    <a:pt x="0" y="73152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5" name="object 55"/>
            <p:cNvSpPr/>
            <p:nvPr/>
          </p:nvSpPr>
          <p:spPr>
            <a:xfrm>
              <a:off x="3740658" y="4947666"/>
              <a:ext cx="73660" cy="67310"/>
            </a:xfrm>
            <a:custGeom>
              <a:avLst/>
              <a:gdLst/>
              <a:ahLst/>
              <a:cxnLst/>
              <a:rect l="l" t="t" r="r" b="b"/>
              <a:pathLst>
                <a:path w="73660" h="67310">
                  <a:moveTo>
                    <a:pt x="73151" y="67055"/>
                  </a:moveTo>
                  <a:lnTo>
                    <a:pt x="73151" y="0"/>
                  </a:lnTo>
                  <a:lnTo>
                    <a:pt x="0" y="0"/>
                  </a:lnTo>
                  <a:lnTo>
                    <a:pt x="0" y="67055"/>
                  </a:lnTo>
                  <a:lnTo>
                    <a:pt x="73151" y="67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6" name="object 56"/>
            <p:cNvSpPr/>
            <p:nvPr/>
          </p:nvSpPr>
          <p:spPr>
            <a:xfrm>
              <a:off x="3740658" y="4947666"/>
              <a:ext cx="73660" cy="67310"/>
            </a:xfrm>
            <a:custGeom>
              <a:avLst/>
              <a:gdLst/>
              <a:ahLst/>
              <a:cxnLst/>
              <a:rect l="l" t="t" r="r" b="b"/>
              <a:pathLst>
                <a:path w="73660" h="67310">
                  <a:moveTo>
                    <a:pt x="0" y="67056"/>
                  </a:moveTo>
                  <a:lnTo>
                    <a:pt x="0" y="0"/>
                  </a:lnTo>
                  <a:lnTo>
                    <a:pt x="73152" y="0"/>
                  </a:lnTo>
                  <a:lnTo>
                    <a:pt x="73152" y="67056"/>
                  </a:lnTo>
                  <a:lnTo>
                    <a:pt x="0" y="67056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7" name="object 57"/>
            <p:cNvSpPr/>
            <p:nvPr/>
          </p:nvSpPr>
          <p:spPr>
            <a:xfrm>
              <a:off x="3716274" y="5119116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73151" y="73151"/>
                  </a:move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lnTo>
                    <a:pt x="73151" y="73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8" name="object 58"/>
            <p:cNvSpPr/>
            <p:nvPr/>
          </p:nvSpPr>
          <p:spPr>
            <a:xfrm>
              <a:off x="3716274" y="5119116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2"/>
                  </a:moveTo>
                  <a:lnTo>
                    <a:pt x="0" y="0"/>
                  </a:lnTo>
                  <a:lnTo>
                    <a:pt x="73152" y="0"/>
                  </a:lnTo>
                  <a:lnTo>
                    <a:pt x="73152" y="73152"/>
                  </a:lnTo>
                  <a:lnTo>
                    <a:pt x="0" y="73152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9" name="object 59"/>
            <p:cNvSpPr/>
            <p:nvPr/>
          </p:nvSpPr>
          <p:spPr>
            <a:xfrm>
              <a:off x="3398519" y="4776978"/>
              <a:ext cx="73660" cy="67310"/>
            </a:xfrm>
            <a:custGeom>
              <a:avLst/>
              <a:gdLst/>
              <a:ahLst/>
              <a:cxnLst/>
              <a:rect l="l" t="t" r="r" b="b"/>
              <a:pathLst>
                <a:path w="73660" h="67310">
                  <a:moveTo>
                    <a:pt x="73151" y="67055"/>
                  </a:moveTo>
                  <a:lnTo>
                    <a:pt x="73151" y="0"/>
                  </a:lnTo>
                  <a:lnTo>
                    <a:pt x="0" y="0"/>
                  </a:lnTo>
                  <a:lnTo>
                    <a:pt x="0" y="67055"/>
                  </a:lnTo>
                  <a:lnTo>
                    <a:pt x="73151" y="67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0" name="object 60"/>
            <p:cNvSpPr/>
            <p:nvPr/>
          </p:nvSpPr>
          <p:spPr>
            <a:xfrm>
              <a:off x="3398519" y="4776978"/>
              <a:ext cx="73660" cy="67310"/>
            </a:xfrm>
            <a:custGeom>
              <a:avLst/>
              <a:gdLst/>
              <a:ahLst/>
              <a:cxnLst/>
              <a:rect l="l" t="t" r="r" b="b"/>
              <a:pathLst>
                <a:path w="73660" h="67310">
                  <a:moveTo>
                    <a:pt x="0" y="67056"/>
                  </a:moveTo>
                  <a:lnTo>
                    <a:pt x="0" y="0"/>
                  </a:lnTo>
                  <a:lnTo>
                    <a:pt x="73152" y="0"/>
                  </a:lnTo>
                  <a:lnTo>
                    <a:pt x="73152" y="67056"/>
                  </a:lnTo>
                  <a:lnTo>
                    <a:pt x="0" y="67056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1" name="object 61"/>
            <p:cNvSpPr/>
            <p:nvPr/>
          </p:nvSpPr>
          <p:spPr>
            <a:xfrm>
              <a:off x="3129533" y="5069586"/>
              <a:ext cx="73660" cy="67945"/>
            </a:xfrm>
            <a:custGeom>
              <a:avLst/>
              <a:gdLst/>
              <a:ahLst/>
              <a:cxnLst/>
              <a:rect l="l" t="t" r="r" b="b"/>
              <a:pathLst>
                <a:path w="73660" h="67945">
                  <a:moveTo>
                    <a:pt x="73151" y="67817"/>
                  </a:moveTo>
                  <a:lnTo>
                    <a:pt x="73151" y="0"/>
                  </a:lnTo>
                  <a:lnTo>
                    <a:pt x="0" y="0"/>
                  </a:lnTo>
                  <a:lnTo>
                    <a:pt x="0" y="67817"/>
                  </a:lnTo>
                  <a:lnTo>
                    <a:pt x="73151" y="678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2" name="object 62"/>
            <p:cNvSpPr/>
            <p:nvPr/>
          </p:nvSpPr>
          <p:spPr>
            <a:xfrm>
              <a:off x="3129533" y="5069586"/>
              <a:ext cx="73660" cy="67945"/>
            </a:xfrm>
            <a:custGeom>
              <a:avLst/>
              <a:gdLst/>
              <a:ahLst/>
              <a:cxnLst/>
              <a:rect l="l" t="t" r="r" b="b"/>
              <a:pathLst>
                <a:path w="73660" h="67945">
                  <a:moveTo>
                    <a:pt x="0" y="67818"/>
                  </a:moveTo>
                  <a:lnTo>
                    <a:pt x="0" y="0"/>
                  </a:lnTo>
                  <a:lnTo>
                    <a:pt x="73152" y="0"/>
                  </a:lnTo>
                  <a:lnTo>
                    <a:pt x="73152" y="67818"/>
                  </a:lnTo>
                  <a:lnTo>
                    <a:pt x="0" y="67818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3" name="object 63"/>
            <p:cNvSpPr/>
            <p:nvPr/>
          </p:nvSpPr>
          <p:spPr>
            <a:xfrm>
              <a:off x="3257550" y="5326380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73151" y="73151"/>
                  </a:moveTo>
                  <a:lnTo>
                    <a:pt x="73151" y="0"/>
                  </a:lnTo>
                  <a:lnTo>
                    <a:pt x="0" y="0"/>
                  </a:lnTo>
                  <a:lnTo>
                    <a:pt x="0" y="73151"/>
                  </a:lnTo>
                  <a:lnTo>
                    <a:pt x="73151" y="731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4" name="object 64"/>
            <p:cNvSpPr/>
            <p:nvPr/>
          </p:nvSpPr>
          <p:spPr>
            <a:xfrm>
              <a:off x="3257550" y="5326380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152"/>
                  </a:moveTo>
                  <a:lnTo>
                    <a:pt x="0" y="0"/>
                  </a:lnTo>
                  <a:lnTo>
                    <a:pt x="73152" y="0"/>
                  </a:lnTo>
                  <a:lnTo>
                    <a:pt x="73152" y="73152"/>
                  </a:lnTo>
                  <a:lnTo>
                    <a:pt x="0" y="73152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5" name="object 65"/>
            <p:cNvSpPr/>
            <p:nvPr/>
          </p:nvSpPr>
          <p:spPr>
            <a:xfrm>
              <a:off x="2945891" y="5393436"/>
              <a:ext cx="73660" cy="67310"/>
            </a:xfrm>
            <a:custGeom>
              <a:avLst/>
              <a:gdLst/>
              <a:ahLst/>
              <a:cxnLst/>
              <a:rect l="l" t="t" r="r" b="b"/>
              <a:pathLst>
                <a:path w="73660" h="67310">
                  <a:moveTo>
                    <a:pt x="73151" y="67055"/>
                  </a:moveTo>
                  <a:lnTo>
                    <a:pt x="73151" y="0"/>
                  </a:lnTo>
                  <a:lnTo>
                    <a:pt x="0" y="0"/>
                  </a:lnTo>
                  <a:lnTo>
                    <a:pt x="0" y="67055"/>
                  </a:lnTo>
                  <a:lnTo>
                    <a:pt x="73151" y="670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6" name="object 66"/>
            <p:cNvSpPr/>
            <p:nvPr/>
          </p:nvSpPr>
          <p:spPr>
            <a:xfrm>
              <a:off x="2945891" y="5393436"/>
              <a:ext cx="73660" cy="67310"/>
            </a:xfrm>
            <a:custGeom>
              <a:avLst/>
              <a:gdLst/>
              <a:ahLst/>
              <a:cxnLst/>
              <a:rect l="l" t="t" r="r" b="b"/>
              <a:pathLst>
                <a:path w="73660" h="67310">
                  <a:moveTo>
                    <a:pt x="0" y="67056"/>
                  </a:moveTo>
                  <a:lnTo>
                    <a:pt x="0" y="0"/>
                  </a:lnTo>
                  <a:lnTo>
                    <a:pt x="73152" y="0"/>
                  </a:lnTo>
                  <a:lnTo>
                    <a:pt x="73152" y="67056"/>
                  </a:lnTo>
                  <a:lnTo>
                    <a:pt x="0" y="67056"/>
                  </a:lnTo>
                  <a:close/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1935515" y="5431960"/>
            <a:ext cx="111498" cy="22578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68" spc="-44" dirty="0">
                <a:latin typeface="Times New Roman"/>
                <a:cs typeface="Times New Roman"/>
              </a:rPr>
              <a:t>0</a:t>
            </a:r>
            <a:endParaRPr sz="1368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758017" y="4801971"/>
            <a:ext cx="289112" cy="22578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68" spc="-22" dirty="0">
                <a:latin typeface="Times New Roman"/>
                <a:cs typeface="Times New Roman"/>
              </a:rPr>
              <a:t>100</a:t>
            </a:r>
            <a:endParaRPr sz="1368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758017" y="4165922"/>
            <a:ext cx="289112" cy="22578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68" spc="-22" dirty="0">
                <a:latin typeface="Times New Roman"/>
                <a:cs typeface="Times New Roman"/>
              </a:rPr>
              <a:t>200</a:t>
            </a:r>
            <a:endParaRPr sz="1368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758017" y="3546686"/>
            <a:ext cx="289112" cy="22578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68" spc="-22" dirty="0">
                <a:latin typeface="Times New Roman"/>
                <a:cs typeface="Times New Roman"/>
              </a:rPr>
              <a:t>300</a:t>
            </a:r>
            <a:endParaRPr sz="1368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758017" y="2916697"/>
            <a:ext cx="289112" cy="22578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68" spc="-22" dirty="0">
                <a:latin typeface="Times New Roman"/>
                <a:cs typeface="Times New Roman"/>
              </a:rPr>
              <a:t>400</a:t>
            </a:r>
            <a:endParaRPr sz="1368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167483" y="5695540"/>
            <a:ext cx="111498" cy="22578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68" spc="-44" dirty="0">
                <a:latin typeface="Times New Roman"/>
                <a:cs typeface="Times New Roman"/>
              </a:rPr>
              <a:t>0</a:t>
            </a:r>
            <a:endParaRPr sz="1368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701326" y="5695540"/>
            <a:ext cx="4073899" cy="22578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  <a:tabLst>
                <a:tab pos="582177" algn="l"/>
                <a:tab pos="1207498" algn="l"/>
                <a:tab pos="1832820" algn="l"/>
                <a:tab pos="2458141" algn="l"/>
                <a:tab pos="3083462" algn="l"/>
                <a:tab pos="3703742" algn="l"/>
              </a:tabLst>
            </a:pPr>
            <a:r>
              <a:rPr sz="1368" spc="-22" dirty="0">
                <a:latin typeface="Times New Roman"/>
                <a:cs typeface="Times New Roman"/>
              </a:rPr>
              <a:t>500</a:t>
            </a:r>
            <a:r>
              <a:rPr sz="1368" dirty="0">
                <a:latin typeface="Times New Roman"/>
                <a:cs typeface="Times New Roman"/>
              </a:rPr>
              <a:t>	</a:t>
            </a:r>
            <a:r>
              <a:rPr sz="1368" spc="-18" dirty="0">
                <a:latin typeface="Times New Roman"/>
                <a:cs typeface="Times New Roman"/>
              </a:rPr>
              <a:t>1000</a:t>
            </a:r>
            <a:r>
              <a:rPr sz="1368" dirty="0">
                <a:latin typeface="Times New Roman"/>
                <a:cs typeface="Times New Roman"/>
              </a:rPr>
              <a:t>	</a:t>
            </a:r>
            <a:r>
              <a:rPr sz="1368" spc="-18" dirty="0">
                <a:latin typeface="Times New Roman"/>
                <a:cs typeface="Times New Roman"/>
              </a:rPr>
              <a:t>1500</a:t>
            </a:r>
            <a:r>
              <a:rPr sz="1368" dirty="0">
                <a:latin typeface="Times New Roman"/>
                <a:cs typeface="Times New Roman"/>
              </a:rPr>
              <a:t>	</a:t>
            </a:r>
            <a:r>
              <a:rPr sz="1368" spc="-18" dirty="0">
                <a:latin typeface="Times New Roman"/>
                <a:cs typeface="Times New Roman"/>
              </a:rPr>
              <a:t>2000</a:t>
            </a:r>
            <a:r>
              <a:rPr sz="1368" dirty="0">
                <a:latin typeface="Times New Roman"/>
                <a:cs typeface="Times New Roman"/>
              </a:rPr>
              <a:t>	</a:t>
            </a:r>
            <a:r>
              <a:rPr sz="1368" spc="-18" dirty="0">
                <a:latin typeface="Times New Roman"/>
                <a:cs typeface="Times New Roman"/>
              </a:rPr>
              <a:t>2500</a:t>
            </a:r>
            <a:r>
              <a:rPr sz="1368" dirty="0">
                <a:latin typeface="Times New Roman"/>
                <a:cs typeface="Times New Roman"/>
              </a:rPr>
              <a:t>	</a:t>
            </a:r>
            <a:r>
              <a:rPr sz="1368" spc="-18" dirty="0">
                <a:latin typeface="Times New Roman"/>
                <a:cs typeface="Times New Roman"/>
              </a:rPr>
              <a:t>3000</a:t>
            </a:r>
            <a:r>
              <a:rPr sz="1368" dirty="0">
                <a:latin typeface="Times New Roman"/>
                <a:cs typeface="Times New Roman"/>
              </a:rPr>
              <a:t>	</a:t>
            </a:r>
            <a:r>
              <a:rPr sz="1368" spc="-18" dirty="0">
                <a:latin typeface="Times New Roman"/>
                <a:cs typeface="Times New Roman"/>
              </a:rPr>
              <a:t>3500</a:t>
            </a:r>
            <a:endParaRPr sz="1368">
              <a:latin typeface="Times New Roman"/>
              <a:cs typeface="Times New Roman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2210949" y="3089474"/>
            <a:ext cx="4695265" cy="2477060"/>
            <a:chOff x="2433059" y="2677661"/>
            <a:chExt cx="5321300" cy="2807335"/>
          </a:xfrm>
        </p:grpSpPr>
        <p:sp>
          <p:nvSpPr>
            <p:cNvPr id="75" name="object 75"/>
            <p:cNvSpPr/>
            <p:nvPr/>
          </p:nvSpPr>
          <p:spPr>
            <a:xfrm>
              <a:off x="2439161" y="5417819"/>
              <a:ext cx="116205" cy="60960"/>
            </a:xfrm>
            <a:custGeom>
              <a:avLst/>
              <a:gdLst/>
              <a:ahLst/>
              <a:cxnLst/>
              <a:rect l="l" t="t" r="r" b="b"/>
              <a:pathLst>
                <a:path w="116205" h="60960">
                  <a:moveTo>
                    <a:pt x="0" y="60960"/>
                  </a:moveTo>
                  <a:lnTo>
                    <a:pt x="115823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6" name="object 76"/>
            <p:cNvSpPr/>
            <p:nvPr/>
          </p:nvSpPr>
          <p:spPr>
            <a:xfrm>
              <a:off x="2622041" y="5326379"/>
              <a:ext cx="110489" cy="55244"/>
            </a:xfrm>
            <a:custGeom>
              <a:avLst/>
              <a:gdLst/>
              <a:ahLst/>
              <a:cxnLst/>
              <a:rect l="l" t="t" r="r" b="b"/>
              <a:pathLst>
                <a:path w="110489" h="55245">
                  <a:moveTo>
                    <a:pt x="0" y="54863"/>
                  </a:moveTo>
                  <a:lnTo>
                    <a:pt x="110489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7" name="object 77"/>
            <p:cNvSpPr/>
            <p:nvPr/>
          </p:nvSpPr>
          <p:spPr>
            <a:xfrm>
              <a:off x="2799587" y="5228843"/>
              <a:ext cx="116205" cy="60960"/>
            </a:xfrm>
            <a:custGeom>
              <a:avLst/>
              <a:gdLst/>
              <a:ahLst/>
              <a:cxnLst/>
              <a:rect l="l" t="t" r="r" b="b"/>
              <a:pathLst>
                <a:path w="116205" h="60960">
                  <a:moveTo>
                    <a:pt x="0" y="60960"/>
                  </a:moveTo>
                  <a:lnTo>
                    <a:pt x="115823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8" name="object 78"/>
            <p:cNvSpPr/>
            <p:nvPr/>
          </p:nvSpPr>
          <p:spPr>
            <a:xfrm>
              <a:off x="2982468" y="5131307"/>
              <a:ext cx="110489" cy="60960"/>
            </a:xfrm>
            <a:custGeom>
              <a:avLst/>
              <a:gdLst/>
              <a:ahLst/>
              <a:cxnLst/>
              <a:rect l="l" t="t" r="r" b="b"/>
              <a:pathLst>
                <a:path w="110489" h="60960">
                  <a:moveTo>
                    <a:pt x="0" y="60960"/>
                  </a:moveTo>
                  <a:lnTo>
                    <a:pt x="110489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79" name="object 79"/>
            <p:cNvSpPr/>
            <p:nvPr/>
          </p:nvSpPr>
          <p:spPr>
            <a:xfrm>
              <a:off x="3160013" y="5039105"/>
              <a:ext cx="116205" cy="62230"/>
            </a:xfrm>
            <a:custGeom>
              <a:avLst/>
              <a:gdLst/>
              <a:ahLst/>
              <a:cxnLst/>
              <a:rect l="l" t="t" r="r" b="b"/>
              <a:pathLst>
                <a:path w="116204" h="62229">
                  <a:moveTo>
                    <a:pt x="0" y="61722"/>
                  </a:moveTo>
                  <a:lnTo>
                    <a:pt x="115823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0" name="object 80"/>
            <p:cNvSpPr/>
            <p:nvPr/>
          </p:nvSpPr>
          <p:spPr>
            <a:xfrm>
              <a:off x="3342894" y="4941569"/>
              <a:ext cx="110489" cy="60960"/>
            </a:xfrm>
            <a:custGeom>
              <a:avLst/>
              <a:gdLst/>
              <a:ahLst/>
              <a:cxnLst/>
              <a:rect l="l" t="t" r="r" b="b"/>
              <a:pathLst>
                <a:path w="110489" h="60960">
                  <a:moveTo>
                    <a:pt x="0" y="60960"/>
                  </a:moveTo>
                  <a:lnTo>
                    <a:pt x="110489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1" name="object 81"/>
            <p:cNvSpPr/>
            <p:nvPr/>
          </p:nvSpPr>
          <p:spPr>
            <a:xfrm>
              <a:off x="3520439" y="4850129"/>
              <a:ext cx="116205" cy="60960"/>
            </a:xfrm>
            <a:custGeom>
              <a:avLst/>
              <a:gdLst/>
              <a:ahLst/>
              <a:cxnLst/>
              <a:rect l="l" t="t" r="r" b="b"/>
              <a:pathLst>
                <a:path w="116204" h="60960">
                  <a:moveTo>
                    <a:pt x="0" y="60960"/>
                  </a:moveTo>
                  <a:lnTo>
                    <a:pt x="115823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2" name="object 82"/>
            <p:cNvSpPr/>
            <p:nvPr/>
          </p:nvSpPr>
          <p:spPr>
            <a:xfrm>
              <a:off x="3703319" y="4752593"/>
              <a:ext cx="110489" cy="60960"/>
            </a:xfrm>
            <a:custGeom>
              <a:avLst/>
              <a:gdLst/>
              <a:ahLst/>
              <a:cxnLst/>
              <a:rect l="l" t="t" r="r" b="b"/>
              <a:pathLst>
                <a:path w="110489" h="60960">
                  <a:moveTo>
                    <a:pt x="0" y="60960"/>
                  </a:moveTo>
                  <a:lnTo>
                    <a:pt x="110489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3" name="object 83"/>
            <p:cNvSpPr/>
            <p:nvPr/>
          </p:nvSpPr>
          <p:spPr>
            <a:xfrm>
              <a:off x="3880866" y="4661153"/>
              <a:ext cx="116205" cy="55244"/>
            </a:xfrm>
            <a:custGeom>
              <a:avLst/>
              <a:gdLst/>
              <a:ahLst/>
              <a:cxnLst/>
              <a:rect l="l" t="t" r="r" b="b"/>
              <a:pathLst>
                <a:path w="116204" h="55245">
                  <a:moveTo>
                    <a:pt x="0" y="54863"/>
                  </a:moveTo>
                  <a:lnTo>
                    <a:pt x="115823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4" name="object 84"/>
            <p:cNvSpPr/>
            <p:nvPr/>
          </p:nvSpPr>
          <p:spPr>
            <a:xfrm>
              <a:off x="4064507" y="4563617"/>
              <a:ext cx="109855" cy="60960"/>
            </a:xfrm>
            <a:custGeom>
              <a:avLst/>
              <a:gdLst/>
              <a:ahLst/>
              <a:cxnLst/>
              <a:rect l="l" t="t" r="r" b="b"/>
              <a:pathLst>
                <a:path w="109854" h="60960">
                  <a:moveTo>
                    <a:pt x="0" y="60960"/>
                  </a:moveTo>
                  <a:lnTo>
                    <a:pt x="109728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5" name="object 85"/>
            <p:cNvSpPr/>
            <p:nvPr/>
          </p:nvSpPr>
          <p:spPr>
            <a:xfrm>
              <a:off x="4241291" y="4471415"/>
              <a:ext cx="116205" cy="55880"/>
            </a:xfrm>
            <a:custGeom>
              <a:avLst/>
              <a:gdLst/>
              <a:ahLst/>
              <a:cxnLst/>
              <a:rect l="l" t="t" r="r" b="b"/>
              <a:pathLst>
                <a:path w="116204" h="55879">
                  <a:moveTo>
                    <a:pt x="0" y="55625"/>
                  </a:moveTo>
                  <a:lnTo>
                    <a:pt x="115823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6" name="object 86"/>
            <p:cNvSpPr/>
            <p:nvPr/>
          </p:nvSpPr>
          <p:spPr>
            <a:xfrm>
              <a:off x="4424933" y="4373879"/>
              <a:ext cx="109855" cy="60960"/>
            </a:xfrm>
            <a:custGeom>
              <a:avLst/>
              <a:gdLst/>
              <a:ahLst/>
              <a:cxnLst/>
              <a:rect l="l" t="t" r="r" b="b"/>
              <a:pathLst>
                <a:path w="109854" h="60960">
                  <a:moveTo>
                    <a:pt x="0" y="60960"/>
                  </a:moveTo>
                  <a:lnTo>
                    <a:pt x="109728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7" name="object 87"/>
            <p:cNvSpPr/>
            <p:nvPr/>
          </p:nvSpPr>
          <p:spPr>
            <a:xfrm>
              <a:off x="4601717" y="4282439"/>
              <a:ext cx="116205" cy="55244"/>
            </a:xfrm>
            <a:custGeom>
              <a:avLst/>
              <a:gdLst/>
              <a:ahLst/>
              <a:cxnLst/>
              <a:rect l="l" t="t" r="r" b="b"/>
              <a:pathLst>
                <a:path w="116204" h="55245">
                  <a:moveTo>
                    <a:pt x="0" y="54863"/>
                  </a:moveTo>
                  <a:lnTo>
                    <a:pt x="115823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8" name="object 88"/>
            <p:cNvSpPr/>
            <p:nvPr/>
          </p:nvSpPr>
          <p:spPr>
            <a:xfrm>
              <a:off x="4785360" y="4184903"/>
              <a:ext cx="109855" cy="60960"/>
            </a:xfrm>
            <a:custGeom>
              <a:avLst/>
              <a:gdLst/>
              <a:ahLst/>
              <a:cxnLst/>
              <a:rect l="l" t="t" r="r" b="b"/>
              <a:pathLst>
                <a:path w="109854" h="60960">
                  <a:moveTo>
                    <a:pt x="0" y="60960"/>
                  </a:moveTo>
                  <a:lnTo>
                    <a:pt x="109728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89" name="object 89"/>
            <p:cNvSpPr/>
            <p:nvPr/>
          </p:nvSpPr>
          <p:spPr>
            <a:xfrm>
              <a:off x="4962144" y="4087367"/>
              <a:ext cx="116205" cy="60960"/>
            </a:xfrm>
            <a:custGeom>
              <a:avLst/>
              <a:gdLst/>
              <a:ahLst/>
              <a:cxnLst/>
              <a:rect l="l" t="t" r="r" b="b"/>
              <a:pathLst>
                <a:path w="116204" h="60960">
                  <a:moveTo>
                    <a:pt x="0" y="60960"/>
                  </a:moveTo>
                  <a:lnTo>
                    <a:pt x="115823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0" name="object 90"/>
            <p:cNvSpPr/>
            <p:nvPr/>
          </p:nvSpPr>
          <p:spPr>
            <a:xfrm>
              <a:off x="5145785" y="3995927"/>
              <a:ext cx="109855" cy="60960"/>
            </a:xfrm>
            <a:custGeom>
              <a:avLst/>
              <a:gdLst/>
              <a:ahLst/>
              <a:cxnLst/>
              <a:rect l="l" t="t" r="r" b="b"/>
              <a:pathLst>
                <a:path w="109854" h="60960">
                  <a:moveTo>
                    <a:pt x="0" y="60960"/>
                  </a:moveTo>
                  <a:lnTo>
                    <a:pt x="109728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1" name="object 91"/>
            <p:cNvSpPr/>
            <p:nvPr/>
          </p:nvSpPr>
          <p:spPr>
            <a:xfrm>
              <a:off x="5322569" y="3898391"/>
              <a:ext cx="116839" cy="60960"/>
            </a:xfrm>
            <a:custGeom>
              <a:avLst/>
              <a:gdLst/>
              <a:ahLst/>
              <a:cxnLst/>
              <a:rect l="l" t="t" r="r" b="b"/>
              <a:pathLst>
                <a:path w="116839" h="60960">
                  <a:moveTo>
                    <a:pt x="0" y="60960"/>
                  </a:moveTo>
                  <a:lnTo>
                    <a:pt x="116586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2" name="object 92"/>
            <p:cNvSpPr/>
            <p:nvPr/>
          </p:nvSpPr>
          <p:spPr>
            <a:xfrm>
              <a:off x="5506211" y="3806189"/>
              <a:ext cx="109855" cy="55244"/>
            </a:xfrm>
            <a:custGeom>
              <a:avLst/>
              <a:gdLst/>
              <a:ahLst/>
              <a:cxnLst/>
              <a:rect l="l" t="t" r="r" b="b"/>
              <a:pathLst>
                <a:path w="109854" h="55245">
                  <a:moveTo>
                    <a:pt x="0" y="54863"/>
                  </a:moveTo>
                  <a:lnTo>
                    <a:pt x="109728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3" name="object 93"/>
            <p:cNvSpPr/>
            <p:nvPr/>
          </p:nvSpPr>
          <p:spPr>
            <a:xfrm>
              <a:off x="5682995" y="3708653"/>
              <a:ext cx="110489" cy="60960"/>
            </a:xfrm>
            <a:custGeom>
              <a:avLst/>
              <a:gdLst/>
              <a:ahLst/>
              <a:cxnLst/>
              <a:rect l="l" t="t" r="r" b="b"/>
              <a:pathLst>
                <a:path w="110489" h="60960">
                  <a:moveTo>
                    <a:pt x="0" y="60960"/>
                  </a:moveTo>
                  <a:lnTo>
                    <a:pt x="110489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4" name="object 94"/>
            <p:cNvSpPr/>
            <p:nvPr/>
          </p:nvSpPr>
          <p:spPr>
            <a:xfrm>
              <a:off x="5866638" y="3617213"/>
              <a:ext cx="109855" cy="55244"/>
            </a:xfrm>
            <a:custGeom>
              <a:avLst/>
              <a:gdLst/>
              <a:ahLst/>
              <a:cxnLst/>
              <a:rect l="l" t="t" r="r" b="b"/>
              <a:pathLst>
                <a:path w="109854" h="55245">
                  <a:moveTo>
                    <a:pt x="0" y="54863"/>
                  </a:moveTo>
                  <a:lnTo>
                    <a:pt x="109728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5" name="object 95"/>
            <p:cNvSpPr/>
            <p:nvPr/>
          </p:nvSpPr>
          <p:spPr>
            <a:xfrm>
              <a:off x="6043421" y="3519677"/>
              <a:ext cx="110489" cy="60960"/>
            </a:xfrm>
            <a:custGeom>
              <a:avLst/>
              <a:gdLst/>
              <a:ahLst/>
              <a:cxnLst/>
              <a:rect l="l" t="t" r="r" b="b"/>
              <a:pathLst>
                <a:path w="110489" h="60960">
                  <a:moveTo>
                    <a:pt x="0" y="60960"/>
                  </a:moveTo>
                  <a:lnTo>
                    <a:pt x="110489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6" name="object 96"/>
            <p:cNvSpPr/>
            <p:nvPr/>
          </p:nvSpPr>
          <p:spPr>
            <a:xfrm>
              <a:off x="6227064" y="3428237"/>
              <a:ext cx="109855" cy="55244"/>
            </a:xfrm>
            <a:custGeom>
              <a:avLst/>
              <a:gdLst/>
              <a:ahLst/>
              <a:cxnLst/>
              <a:rect l="l" t="t" r="r" b="b"/>
              <a:pathLst>
                <a:path w="109854" h="55245">
                  <a:moveTo>
                    <a:pt x="0" y="54863"/>
                  </a:moveTo>
                  <a:lnTo>
                    <a:pt x="109728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7" name="object 97"/>
            <p:cNvSpPr/>
            <p:nvPr/>
          </p:nvSpPr>
          <p:spPr>
            <a:xfrm>
              <a:off x="6403847" y="3330701"/>
              <a:ext cx="110489" cy="60960"/>
            </a:xfrm>
            <a:custGeom>
              <a:avLst/>
              <a:gdLst/>
              <a:ahLst/>
              <a:cxnLst/>
              <a:rect l="l" t="t" r="r" b="b"/>
              <a:pathLst>
                <a:path w="110490" h="60960">
                  <a:moveTo>
                    <a:pt x="0" y="60960"/>
                  </a:moveTo>
                  <a:lnTo>
                    <a:pt x="110489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8" name="object 98"/>
            <p:cNvSpPr/>
            <p:nvPr/>
          </p:nvSpPr>
          <p:spPr>
            <a:xfrm>
              <a:off x="6581394" y="3232403"/>
              <a:ext cx="116205" cy="62230"/>
            </a:xfrm>
            <a:custGeom>
              <a:avLst/>
              <a:gdLst/>
              <a:ahLst/>
              <a:cxnLst/>
              <a:rect l="l" t="t" r="r" b="b"/>
              <a:pathLst>
                <a:path w="116204" h="62229">
                  <a:moveTo>
                    <a:pt x="0" y="61722"/>
                  </a:moveTo>
                  <a:lnTo>
                    <a:pt x="115823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9" name="object 99"/>
            <p:cNvSpPr/>
            <p:nvPr/>
          </p:nvSpPr>
          <p:spPr>
            <a:xfrm>
              <a:off x="6764273" y="3140963"/>
              <a:ext cx="110489" cy="60960"/>
            </a:xfrm>
            <a:custGeom>
              <a:avLst/>
              <a:gdLst/>
              <a:ahLst/>
              <a:cxnLst/>
              <a:rect l="l" t="t" r="r" b="b"/>
              <a:pathLst>
                <a:path w="110490" h="60960">
                  <a:moveTo>
                    <a:pt x="0" y="60960"/>
                  </a:moveTo>
                  <a:lnTo>
                    <a:pt x="110489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941820" y="3043427"/>
              <a:ext cx="116205" cy="60960"/>
            </a:xfrm>
            <a:custGeom>
              <a:avLst/>
              <a:gdLst/>
              <a:ahLst/>
              <a:cxnLst/>
              <a:rect l="l" t="t" r="r" b="b"/>
              <a:pathLst>
                <a:path w="116204" h="60960">
                  <a:moveTo>
                    <a:pt x="0" y="60960"/>
                  </a:moveTo>
                  <a:lnTo>
                    <a:pt x="115823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124700" y="2951987"/>
              <a:ext cx="110489" cy="55244"/>
            </a:xfrm>
            <a:custGeom>
              <a:avLst/>
              <a:gdLst/>
              <a:ahLst/>
              <a:cxnLst/>
              <a:rect l="l" t="t" r="r" b="b"/>
              <a:pathLst>
                <a:path w="110490" h="55244">
                  <a:moveTo>
                    <a:pt x="0" y="54863"/>
                  </a:moveTo>
                  <a:lnTo>
                    <a:pt x="110489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302246" y="2854451"/>
              <a:ext cx="116205" cy="60960"/>
            </a:xfrm>
            <a:custGeom>
              <a:avLst/>
              <a:gdLst/>
              <a:ahLst/>
              <a:cxnLst/>
              <a:rect l="l" t="t" r="r" b="b"/>
              <a:pathLst>
                <a:path w="116204" h="60960">
                  <a:moveTo>
                    <a:pt x="0" y="60960"/>
                  </a:moveTo>
                  <a:lnTo>
                    <a:pt x="115823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485888" y="2763011"/>
              <a:ext cx="109855" cy="55244"/>
            </a:xfrm>
            <a:custGeom>
              <a:avLst/>
              <a:gdLst/>
              <a:ahLst/>
              <a:cxnLst/>
              <a:rect l="l" t="t" r="r" b="b"/>
              <a:pathLst>
                <a:path w="109854" h="55244">
                  <a:moveTo>
                    <a:pt x="0" y="54863"/>
                  </a:moveTo>
                  <a:lnTo>
                    <a:pt x="109728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662671" y="2683763"/>
              <a:ext cx="85725" cy="43180"/>
            </a:xfrm>
            <a:custGeom>
              <a:avLst/>
              <a:gdLst/>
              <a:ahLst/>
              <a:cxnLst/>
              <a:rect l="l" t="t" r="r" b="b"/>
              <a:pathLst>
                <a:path w="85725" h="43180">
                  <a:moveTo>
                    <a:pt x="0" y="42672"/>
                  </a:moveTo>
                  <a:lnTo>
                    <a:pt x="85344" y="0"/>
                  </a:lnTo>
                </a:path>
              </a:pathLst>
            </a:custGeom>
            <a:ln w="122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6404644" y="2587907"/>
            <a:ext cx="221316" cy="22578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68" spc="-22" dirty="0">
                <a:latin typeface="Times New Roman"/>
                <a:cs typeface="Times New Roman"/>
              </a:rPr>
              <a:t>Re</a:t>
            </a:r>
            <a:endParaRPr sz="1368">
              <a:latin typeface="Times New Roman"/>
              <a:cs typeface="Times New Roman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6701147" y="2739185"/>
            <a:ext cx="190500" cy="22578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68" spc="-44" dirty="0">
                <a:latin typeface="Times New Roman"/>
                <a:cs typeface="Times New Roman"/>
              </a:rPr>
              <a:t>W</a:t>
            </a:r>
            <a:endParaRPr sz="1368">
              <a:latin typeface="Times New Roman"/>
              <a:cs typeface="Times New Roman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677156" y="3460629"/>
            <a:ext cx="276225" cy="22578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68" spc="-22" dirty="0">
                <a:latin typeface="Times New Roman"/>
                <a:cs typeface="Times New Roman"/>
              </a:rPr>
              <a:t>Mo</a:t>
            </a:r>
            <a:endParaRPr sz="1368">
              <a:latin typeface="Times New Roman"/>
              <a:cs typeface="Times New Roman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4043331" y="3735618"/>
            <a:ext cx="553010" cy="449112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68" spc="-22" dirty="0">
                <a:latin typeface="Times New Roman"/>
                <a:cs typeface="Times New Roman"/>
              </a:rPr>
              <a:t>Be</a:t>
            </a:r>
            <a:endParaRPr sz="1368">
              <a:latin typeface="Times New Roman"/>
              <a:cs typeface="Times New Roman"/>
            </a:endParaRPr>
          </a:p>
          <a:p>
            <a:pPr marL="367012">
              <a:spcBef>
                <a:spcPts val="93"/>
              </a:spcBef>
            </a:pPr>
            <a:r>
              <a:rPr sz="1368" spc="-22" dirty="0">
                <a:latin typeface="Times New Roman"/>
                <a:cs typeface="Times New Roman"/>
              </a:rPr>
              <a:t>Fe</a:t>
            </a:r>
            <a:endParaRPr sz="1368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3795909" y="4301076"/>
            <a:ext cx="682438" cy="436393"/>
          </a:xfrm>
          <a:prstGeom prst="rect">
            <a:avLst/>
          </a:prstGeom>
        </p:spPr>
        <p:txBody>
          <a:bodyPr vert="horz" wrap="square" lIns="0" tIns="25773" rIns="0" bIns="0" rtlCol="0">
            <a:spAutoFit/>
          </a:bodyPr>
          <a:lstStyle/>
          <a:p>
            <a:pPr marL="11206" marR="4483" indent="172019">
              <a:lnSpc>
                <a:spcPts val="1606"/>
              </a:lnSpc>
              <a:spcBef>
                <a:spcPts val="202"/>
              </a:spcBef>
            </a:pPr>
            <a:r>
              <a:rPr sz="1368" dirty="0">
                <a:latin typeface="Times New Roman"/>
                <a:cs typeface="Times New Roman"/>
              </a:rPr>
              <a:t>Mn</a:t>
            </a:r>
            <a:r>
              <a:rPr sz="1368" spc="163" dirty="0">
                <a:latin typeface="Times New Roman"/>
                <a:cs typeface="Times New Roman"/>
              </a:rPr>
              <a:t> </a:t>
            </a:r>
            <a:r>
              <a:rPr sz="2052" spc="-33" baseline="1792" dirty="0">
                <a:latin typeface="Times New Roman"/>
                <a:cs typeface="Times New Roman"/>
              </a:rPr>
              <a:t>Ni </a:t>
            </a:r>
            <a:r>
              <a:rPr sz="1368" spc="31" dirty="0">
                <a:latin typeface="Times New Roman"/>
                <a:cs typeface="Times New Roman"/>
              </a:rPr>
              <a:t>Cu</a:t>
            </a:r>
            <a:endParaRPr sz="1368" dirty="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390263" y="4850397"/>
            <a:ext cx="723340" cy="399996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lnSpc>
                <a:spcPts val="1500"/>
              </a:lnSpc>
              <a:spcBef>
                <a:spcPts val="119"/>
              </a:spcBef>
            </a:pPr>
            <a:r>
              <a:rPr sz="1368" spc="-22" dirty="0">
                <a:latin typeface="Times New Roman"/>
                <a:cs typeface="Times New Roman"/>
              </a:rPr>
              <a:t>Al</a:t>
            </a:r>
            <a:endParaRPr sz="1368">
              <a:latin typeface="Times New Roman"/>
              <a:cs typeface="Times New Roman"/>
            </a:endParaRPr>
          </a:p>
          <a:p>
            <a:pPr marL="206198">
              <a:lnSpc>
                <a:spcPts val="1500"/>
              </a:lnSpc>
            </a:pPr>
            <a:r>
              <a:rPr sz="1368" dirty="0">
                <a:latin typeface="Times New Roman"/>
                <a:cs typeface="Times New Roman"/>
              </a:rPr>
              <a:t>Ag</a:t>
            </a:r>
            <a:r>
              <a:rPr sz="1368" spc="57" dirty="0">
                <a:latin typeface="Times New Roman"/>
                <a:cs typeface="Times New Roman"/>
              </a:rPr>
              <a:t> </a:t>
            </a:r>
            <a:r>
              <a:rPr sz="2052" spc="-33" baseline="-16129" dirty="0">
                <a:latin typeface="Times New Roman"/>
                <a:cs typeface="Times New Roman"/>
              </a:rPr>
              <a:t>Au</a:t>
            </a:r>
            <a:endParaRPr sz="2052" baseline="-16129">
              <a:latin typeface="Times New Roman"/>
              <a:cs typeface="Times New Roma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2986185" y="5275329"/>
            <a:ext cx="569259" cy="22578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sz="2052" baseline="-21505" dirty="0">
                <a:latin typeface="Times New Roman"/>
                <a:cs typeface="Times New Roman"/>
              </a:rPr>
              <a:t>Pb</a:t>
            </a:r>
            <a:r>
              <a:rPr sz="2052" spc="231" baseline="-21505" dirty="0">
                <a:latin typeface="Times New Roman"/>
                <a:cs typeface="Times New Roman"/>
              </a:rPr>
              <a:t> </a:t>
            </a:r>
            <a:r>
              <a:rPr sz="1368" spc="-22" dirty="0">
                <a:latin typeface="Times New Roman"/>
                <a:cs typeface="Times New Roman"/>
              </a:rPr>
              <a:t>Mg</a:t>
            </a:r>
            <a:endParaRPr sz="1368">
              <a:latin typeface="Times New Roman"/>
              <a:cs typeface="Times New Roman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2970951" y="4693753"/>
            <a:ext cx="217954" cy="22578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68" spc="-22" dirty="0">
                <a:latin typeface="Times New Roman"/>
                <a:cs typeface="Times New Roman"/>
              </a:rPr>
              <a:t>Zn</a:t>
            </a:r>
            <a:endParaRPr sz="1368">
              <a:latin typeface="Times New Roman"/>
              <a:cs typeface="Times New Roman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2663687" y="4864650"/>
            <a:ext cx="303119" cy="58540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 indent="85730">
              <a:lnSpc>
                <a:spcPct val="144500"/>
              </a:lnSpc>
              <a:spcBef>
                <a:spcPts val="79"/>
              </a:spcBef>
            </a:pPr>
            <a:r>
              <a:rPr sz="1368" spc="-22" dirty="0">
                <a:latin typeface="Times New Roman"/>
                <a:cs typeface="Times New Roman"/>
              </a:rPr>
              <a:t>Sn Na</a:t>
            </a:r>
            <a:endParaRPr sz="1368">
              <a:latin typeface="Times New Roman"/>
              <a:cs typeface="Times New Roman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4555692" y="4888073"/>
            <a:ext cx="168088" cy="22578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68" spc="-22" dirty="0">
                <a:latin typeface="Times New Roman"/>
                <a:cs typeface="Times New Roman"/>
              </a:rPr>
              <a:t>Ti</a:t>
            </a:r>
            <a:endParaRPr sz="1368">
              <a:latin typeface="Times New Roman"/>
              <a:cs typeface="Times New Roman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4836067" y="4726044"/>
            <a:ext cx="200025" cy="22578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68" spc="-22" dirty="0">
                <a:latin typeface="Times New Roman"/>
                <a:cs typeface="Times New Roman"/>
              </a:rPr>
              <a:t>Cr</a:t>
            </a:r>
            <a:endParaRPr sz="1368">
              <a:latin typeface="Times New Roman"/>
              <a:cs typeface="Times New Roman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4803789" y="5135516"/>
            <a:ext cx="188259" cy="22578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68" spc="-22" dirty="0">
                <a:latin typeface="Times New Roman"/>
                <a:cs typeface="Times New Roman"/>
              </a:rPr>
              <a:t>Zr</a:t>
            </a:r>
            <a:endParaRPr sz="1368">
              <a:latin typeface="Times New Roman"/>
              <a:cs typeface="Times New Roman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5525908" y="4898843"/>
            <a:ext cx="242607" cy="22578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68" spc="-22" dirty="0">
                <a:latin typeface="Times New Roman"/>
                <a:cs typeface="Times New Roman"/>
              </a:rPr>
              <a:t>Nb</a:t>
            </a:r>
            <a:endParaRPr sz="1368">
              <a:latin typeface="Times New Roman"/>
              <a:cs typeface="Times New Roman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6200275" y="4424840"/>
            <a:ext cx="187138" cy="22578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68" spc="-57" dirty="0">
                <a:latin typeface="Times New Roman"/>
                <a:cs typeface="Times New Roman"/>
              </a:rPr>
              <a:t>Ta</a:t>
            </a:r>
            <a:endParaRPr sz="1368">
              <a:latin typeface="Times New Roman"/>
              <a:cs typeface="Times New Roman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5547425" y="2819941"/>
            <a:ext cx="241487" cy="22578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68" spc="35" dirty="0">
                <a:latin typeface="Times New Roman"/>
                <a:cs typeface="Times New Roman"/>
              </a:rPr>
              <a:t>Ru</a:t>
            </a:r>
            <a:endParaRPr sz="1368">
              <a:latin typeface="Times New Roman"/>
              <a:cs typeface="Times New Roman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5536666" y="2232979"/>
            <a:ext cx="130549" cy="22578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368" spc="-22" dirty="0">
                <a:latin typeface="Times New Roman"/>
                <a:cs typeface="Times New Roman"/>
              </a:rPr>
              <a:t>Ir</a:t>
            </a:r>
            <a:endParaRPr sz="1368">
              <a:latin typeface="Times New Roman"/>
              <a:cs typeface="Times New Roman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542174" y="1890789"/>
            <a:ext cx="642657" cy="615447"/>
          </a:xfrm>
          <a:prstGeom prst="rect">
            <a:avLst/>
          </a:prstGeom>
        </p:spPr>
        <p:txBody>
          <a:bodyPr vert="horz" wrap="square" lIns="0" tIns="103654" rIns="0" bIns="0" rtlCol="0">
            <a:spAutoFit/>
          </a:bodyPr>
          <a:lstStyle/>
          <a:p>
            <a:pPr marL="11206">
              <a:spcBef>
                <a:spcPts val="816"/>
              </a:spcBef>
            </a:pPr>
            <a:r>
              <a:rPr sz="1368" b="1" dirty="0">
                <a:latin typeface="Times New Roman"/>
                <a:cs typeface="Times New Roman"/>
              </a:rPr>
              <a:t>E</a:t>
            </a:r>
            <a:r>
              <a:rPr sz="1368" b="1" spc="57" dirty="0">
                <a:latin typeface="Times New Roman"/>
                <a:cs typeface="Times New Roman"/>
              </a:rPr>
              <a:t> </a:t>
            </a:r>
            <a:r>
              <a:rPr sz="1368" b="1" spc="-9" dirty="0">
                <a:latin typeface="Times New Roman"/>
                <a:cs typeface="Times New Roman"/>
              </a:rPr>
              <a:t>(GPa)</a:t>
            </a:r>
            <a:endParaRPr sz="1368">
              <a:latin typeface="Times New Roman"/>
              <a:cs typeface="Times New Roman"/>
            </a:endParaRPr>
          </a:p>
          <a:p>
            <a:pPr marL="226931">
              <a:spcBef>
                <a:spcPts val="737"/>
              </a:spcBef>
            </a:pPr>
            <a:r>
              <a:rPr sz="1368" spc="-22" dirty="0">
                <a:latin typeface="Times New Roman"/>
                <a:cs typeface="Times New Roman"/>
              </a:rPr>
              <a:t>500</a:t>
            </a:r>
            <a:endParaRPr sz="1368">
              <a:latin typeface="Times New Roman"/>
              <a:cs typeface="Times New Roman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4220646" y="6024374"/>
            <a:ext cx="676835" cy="225783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33619">
              <a:spcBef>
                <a:spcPts val="119"/>
              </a:spcBef>
            </a:pPr>
            <a:r>
              <a:rPr sz="1368" b="1" dirty="0">
                <a:latin typeface="Times New Roman"/>
                <a:cs typeface="Times New Roman"/>
              </a:rPr>
              <a:t>T</a:t>
            </a:r>
            <a:r>
              <a:rPr sz="1588" b="1" baseline="-25462" dirty="0">
                <a:latin typeface="Times New Roman"/>
                <a:cs typeface="Times New Roman"/>
              </a:rPr>
              <a:t>mp</a:t>
            </a:r>
            <a:r>
              <a:rPr sz="1588" b="1" spc="146" baseline="-25462" dirty="0">
                <a:latin typeface="Times New Roman"/>
                <a:cs typeface="Times New Roman"/>
              </a:rPr>
              <a:t> </a:t>
            </a:r>
            <a:r>
              <a:rPr sz="1368" b="1" spc="-22" dirty="0">
                <a:latin typeface="Times New Roman"/>
                <a:cs typeface="Times New Roman"/>
              </a:rPr>
              <a:t>(K)</a:t>
            </a:r>
            <a:endParaRPr sz="1368">
              <a:latin typeface="Times New Roman"/>
              <a:cs typeface="Times New Roman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1665005" y="1467988"/>
            <a:ext cx="5671297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1588" b="1" dirty="0">
                <a:latin typeface="Times New Roman"/>
                <a:cs typeface="Times New Roman"/>
              </a:rPr>
              <a:t>Young’s</a:t>
            </a:r>
            <a:r>
              <a:rPr sz="1588" b="1" spc="-31" dirty="0">
                <a:latin typeface="Times New Roman"/>
                <a:cs typeface="Times New Roman"/>
              </a:rPr>
              <a:t> </a:t>
            </a:r>
            <a:r>
              <a:rPr sz="1588" b="1" dirty="0">
                <a:latin typeface="Times New Roman"/>
                <a:cs typeface="Times New Roman"/>
              </a:rPr>
              <a:t>modulus</a:t>
            </a:r>
            <a:r>
              <a:rPr sz="1588" b="1" spc="-26" dirty="0">
                <a:latin typeface="Times New Roman"/>
                <a:cs typeface="Times New Roman"/>
              </a:rPr>
              <a:t> </a:t>
            </a:r>
            <a:r>
              <a:rPr sz="1588" b="1" dirty="0">
                <a:latin typeface="Times New Roman"/>
                <a:cs typeface="Times New Roman"/>
              </a:rPr>
              <a:t>also</a:t>
            </a:r>
            <a:r>
              <a:rPr sz="1588" b="1" spc="-26" dirty="0">
                <a:latin typeface="Times New Roman"/>
                <a:cs typeface="Times New Roman"/>
              </a:rPr>
              <a:t> </a:t>
            </a:r>
            <a:r>
              <a:rPr sz="1588" b="1" dirty="0">
                <a:latin typeface="Times New Roman"/>
                <a:cs typeface="Times New Roman"/>
              </a:rPr>
              <a:t>tends</a:t>
            </a:r>
            <a:r>
              <a:rPr sz="1588" b="1" spc="-31" dirty="0">
                <a:latin typeface="Times New Roman"/>
                <a:cs typeface="Times New Roman"/>
              </a:rPr>
              <a:t> </a:t>
            </a:r>
            <a:r>
              <a:rPr sz="1588" b="1" dirty="0">
                <a:latin typeface="Times New Roman"/>
                <a:cs typeface="Times New Roman"/>
              </a:rPr>
              <a:t>to</a:t>
            </a:r>
            <a:r>
              <a:rPr sz="1588" b="1" spc="-26" dirty="0">
                <a:latin typeface="Times New Roman"/>
                <a:cs typeface="Times New Roman"/>
              </a:rPr>
              <a:t> </a:t>
            </a:r>
            <a:r>
              <a:rPr sz="1588" b="1" dirty="0">
                <a:latin typeface="Times New Roman"/>
                <a:cs typeface="Times New Roman"/>
              </a:rPr>
              <a:t>scale</a:t>
            </a:r>
            <a:r>
              <a:rPr sz="1588" b="1" spc="-26" dirty="0">
                <a:latin typeface="Times New Roman"/>
                <a:cs typeface="Times New Roman"/>
              </a:rPr>
              <a:t> </a:t>
            </a:r>
            <a:r>
              <a:rPr sz="1588" b="1" dirty="0">
                <a:latin typeface="Times New Roman"/>
                <a:cs typeface="Times New Roman"/>
              </a:rPr>
              <a:t>with</a:t>
            </a:r>
            <a:r>
              <a:rPr sz="1588" b="1" spc="-26" dirty="0">
                <a:latin typeface="Times New Roman"/>
                <a:cs typeface="Times New Roman"/>
              </a:rPr>
              <a:t> </a:t>
            </a:r>
            <a:r>
              <a:rPr sz="1588" b="1" dirty="0">
                <a:latin typeface="Times New Roman"/>
                <a:cs typeface="Times New Roman"/>
              </a:rPr>
              <a:t>T</a:t>
            </a:r>
            <a:r>
              <a:rPr sz="1588" b="1" baseline="-23148" dirty="0">
                <a:latin typeface="Times New Roman"/>
                <a:cs typeface="Times New Roman"/>
              </a:rPr>
              <a:t>mp</a:t>
            </a:r>
            <a:r>
              <a:rPr sz="1588" b="1" spc="146" baseline="-23148" dirty="0">
                <a:latin typeface="Times New Roman"/>
                <a:cs typeface="Times New Roman"/>
              </a:rPr>
              <a:t> </a:t>
            </a:r>
            <a:r>
              <a:rPr sz="1588" b="1" dirty="0">
                <a:latin typeface="Times New Roman"/>
                <a:cs typeface="Times New Roman"/>
              </a:rPr>
              <a:t>for</a:t>
            </a:r>
            <a:r>
              <a:rPr sz="1588" b="1" spc="-22" dirty="0">
                <a:latin typeface="Times New Roman"/>
                <a:cs typeface="Times New Roman"/>
              </a:rPr>
              <a:t> </a:t>
            </a:r>
            <a:r>
              <a:rPr sz="1588" b="1" dirty="0">
                <a:latin typeface="Times New Roman"/>
                <a:cs typeface="Times New Roman"/>
              </a:rPr>
              <a:t>similar</a:t>
            </a:r>
            <a:r>
              <a:rPr sz="1588" b="1" spc="-22" dirty="0">
                <a:latin typeface="Times New Roman"/>
                <a:cs typeface="Times New Roman"/>
              </a:rPr>
              <a:t> </a:t>
            </a:r>
            <a:r>
              <a:rPr sz="1588" b="1" spc="-9" dirty="0">
                <a:latin typeface="Times New Roman"/>
                <a:cs typeface="Times New Roman"/>
              </a:rPr>
              <a:t>reasons.</a:t>
            </a:r>
            <a:endParaRPr sz="1588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88460" y="177009"/>
            <a:ext cx="6350001" cy="56531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838423">
              <a:lnSpc>
                <a:spcPct val="100000"/>
              </a:lnSpc>
              <a:spcBef>
                <a:spcPts val="88"/>
              </a:spcBef>
            </a:pPr>
            <a:r>
              <a:rPr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Influence of alloying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6973" y="1586978"/>
            <a:ext cx="3452532" cy="136881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13781" marR="4483" indent="-303135">
              <a:spcBef>
                <a:spcPts val="84"/>
              </a:spcBef>
              <a:buChar char="•"/>
              <a:tabLst>
                <a:tab pos="313781" algn="l"/>
                <a:tab pos="1408094" algn="l"/>
              </a:tabLst>
            </a:pPr>
            <a:r>
              <a:rPr sz="1765" dirty="0">
                <a:latin typeface="Arial"/>
                <a:cs typeface="Arial"/>
              </a:rPr>
              <a:t>Alloying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generally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has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little </a:t>
            </a:r>
            <a:r>
              <a:rPr sz="1765" dirty="0">
                <a:latin typeface="Arial"/>
                <a:cs typeface="Arial"/>
              </a:rPr>
              <a:t>influence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on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stiffness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of </a:t>
            </a:r>
            <a:r>
              <a:rPr sz="1765" spc="-9" dirty="0">
                <a:latin typeface="Arial"/>
                <a:cs typeface="Arial"/>
              </a:rPr>
              <a:t>materials.</a:t>
            </a:r>
            <a:r>
              <a:rPr sz="1765" dirty="0">
                <a:latin typeface="Arial"/>
                <a:cs typeface="Arial"/>
              </a:rPr>
              <a:t>	This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is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because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the </a:t>
            </a:r>
            <a:r>
              <a:rPr sz="1765" dirty="0">
                <a:latin typeface="Arial"/>
                <a:cs typeface="Arial"/>
              </a:rPr>
              <a:t>solubility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of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alloying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elements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is </a:t>
            </a:r>
            <a:r>
              <a:rPr sz="1765" dirty="0">
                <a:latin typeface="Arial"/>
                <a:cs typeface="Arial"/>
              </a:rPr>
              <a:t>generally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very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small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(&lt;10%).</a:t>
            </a:r>
            <a:endParaRPr sz="1765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973" y="3307532"/>
            <a:ext cx="3416113" cy="136881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13781" marR="4483" indent="-303135">
              <a:spcBef>
                <a:spcPts val="84"/>
              </a:spcBef>
              <a:buChar char="•"/>
              <a:tabLst>
                <a:tab pos="313781" algn="l"/>
              </a:tabLst>
            </a:pPr>
            <a:r>
              <a:rPr sz="1765" dirty="0">
                <a:latin typeface="Arial"/>
                <a:cs typeface="Arial"/>
              </a:rPr>
              <a:t>As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noted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by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Roesler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et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al.,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the </a:t>
            </a:r>
            <a:r>
              <a:rPr sz="1765" dirty="0">
                <a:latin typeface="Arial"/>
                <a:cs typeface="Arial"/>
              </a:rPr>
              <a:t>elastic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modulus</a:t>
            </a:r>
            <a:r>
              <a:rPr sz="1765" spc="-35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for</a:t>
            </a:r>
            <a:r>
              <a:rPr sz="1765" spc="-31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Al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alloys </a:t>
            </a:r>
            <a:r>
              <a:rPr sz="1765" dirty="0">
                <a:latin typeface="Arial"/>
                <a:cs typeface="Arial"/>
              </a:rPr>
              <a:t>varies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by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roughly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10%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while </a:t>
            </a:r>
            <a:r>
              <a:rPr sz="1765" dirty="0">
                <a:latin typeface="Arial"/>
                <a:cs typeface="Arial"/>
              </a:rPr>
              <a:t>their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strengths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can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be </a:t>
            </a:r>
            <a:r>
              <a:rPr sz="1765" dirty="0">
                <a:latin typeface="Arial"/>
                <a:cs typeface="Arial"/>
              </a:rPr>
              <a:t>significantly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altered</a:t>
            </a:r>
            <a:r>
              <a:rPr sz="1765" spc="-5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by</a:t>
            </a:r>
            <a:r>
              <a:rPr sz="1765" spc="-57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alloying.</a:t>
            </a:r>
            <a:endParaRPr sz="1765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973" y="5027415"/>
            <a:ext cx="2962834" cy="825588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13781" marR="4483" indent="-303135">
              <a:spcBef>
                <a:spcPts val="84"/>
              </a:spcBef>
              <a:buChar char="•"/>
              <a:tabLst>
                <a:tab pos="313781" algn="l"/>
                <a:tab pos="2515855" algn="l"/>
              </a:tabLst>
            </a:pPr>
            <a:r>
              <a:rPr sz="1765" dirty="0">
                <a:latin typeface="Arial"/>
                <a:cs typeface="Arial"/>
              </a:rPr>
              <a:t>The</a:t>
            </a:r>
            <a:r>
              <a:rPr sz="1765" spc="-13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Cu-</a:t>
            </a:r>
            <a:r>
              <a:rPr sz="1765" dirty="0">
                <a:latin typeface="Arial"/>
                <a:cs typeface="Arial"/>
              </a:rPr>
              <a:t>Ni</a:t>
            </a:r>
            <a:r>
              <a:rPr sz="1765" spc="-13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system</a:t>
            </a:r>
            <a:r>
              <a:rPr sz="1765" spc="-9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is</a:t>
            </a:r>
            <a:r>
              <a:rPr sz="1765" spc="-13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an </a:t>
            </a:r>
            <a:r>
              <a:rPr sz="1765" dirty="0">
                <a:latin typeface="Arial"/>
                <a:cs typeface="Arial"/>
              </a:rPr>
              <a:t>exception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to</a:t>
            </a:r>
            <a:r>
              <a:rPr sz="1765" spc="-44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the</a:t>
            </a:r>
            <a:r>
              <a:rPr sz="1765" spc="-49" dirty="0">
                <a:latin typeface="Arial"/>
                <a:cs typeface="Arial"/>
              </a:rPr>
              <a:t> </a:t>
            </a:r>
            <a:r>
              <a:rPr sz="1765" spc="-9" dirty="0">
                <a:latin typeface="Arial"/>
                <a:cs typeface="Arial"/>
              </a:rPr>
              <a:t>rule.</a:t>
            </a:r>
            <a:r>
              <a:rPr sz="1765" dirty="0">
                <a:latin typeface="Arial"/>
                <a:cs typeface="Arial"/>
              </a:rPr>
              <a:t>	Ni</a:t>
            </a:r>
            <a:r>
              <a:rPr sz="1765" spc="-26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is </a:t>
            </a:r>
            <a:r>
              <a:rPr sz="1765" dirty="0">
                <a:latin typeface="Arial"/>
                <a:cs typeface="Arial"/>
              </a:rPr>
              <a:t>100%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soluble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dirty="0">
                <a:latin typeface="Arial"/>
                <a:cs typeface="Arial"/>
              </a:rPr>
              <a:t>in</a:t>
            </a:r>
            <a:r>
              <a:rPr sz="1765" spc="-40" dirty="0">
                <a:latin typeface="Arial"/>
                <a:cs typeface="Arial"/>
              </a:rPr>
              <a:t> </a:t>
            </a:r>
            <a:r>
              <a:rPr sz="1765" spc="-22" dirty="0">
                <a:latin typeface="Arial"/>
                <a:cs typeface="Arial"/>
              </a:rPr>
              <a:t>Ni.</a:t>
            </a:r>
            <a:endParaRPr sz="1765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3471" y="2353040"/>
            <a:ext cx="3600361" cy="237767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45561" y="3119941"/>
            <a:ext cx="284069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spc="-22" dirty="0">
                <a:latin typeface="Arial"/>
                <a:cs typeface="Arial"/>
              </a:rPr>
              <a:t>121</a:t>
            </a:r>
            <a:endParaRPr sz="1235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71148" y="2111407"/>
            <a:ext cx="284069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spc="-22" dirty="0">
                <a:latin typeface="Arial"/>
                <a:cs typeface="Arial"/>
              </a:rPr>
              <a:t>207</a:t>
            </a:r>
            <a:endParaRPr sz="1235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95375" y="3859525"/>
            <a:ext cx="1083609" cy="20080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>
              <a:spcBef>
                <a:spcPts val="84"/>
              </a:spcBef>
            </a:pPr>
            <a:r>
              <a:rPr sz="1235" dirty="0">
                <a:latin typeface="Arial"/>
                <a:cs typeface="Arial"/>
              </a:rPr>
              <a:t>[Roesler,</a:t>
            </a:r>
            <a:r>
              <a:rPr sz="1235" spc="-26" dirty="0">
                <a:latin typeface="Arial"/>
                <a:cs typeface="Arial"/>
              </a:rPr>
              <a:t> </a:t>
            </a:r>
            <a:r>
              <a:rPr sz="1235" dirty="0">
                <a:latin typeface="Arial"/>
                <a:cs typeface="Arial"/>
              </a:rPr>
              <a:t>p.</a:t>
            </a:r>
            <a:r>
              <a:rPr sz="1235" spc="-22" dirty="0">
                <a:latin typeface="Arial"/>
                <a:cs typeface="Arial"/>
              </a:rPr>
              <a:t> 41]</a:t>
            </a:r>
            <a:endParaRPr sz="123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图示&#10;&#10;描述已自动生成">
            <a:extLst>
              <a:ext uri="{FF2B5EF4-FFF2-40B4-BE49-F238E27FC236}">
                <a16:creationId xmlns:a16="http://schemas.microsoft.com/office/drawing/2014/main" id="{4A9AF728-7B3D-4550-9CF0-BD0A59B0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44" y="1610627"/>
            <a:ext cx="4786347" cy="476729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25D8789-3E7E-4B36-A353-3F410AC92BDA}"/>
              </a:ext>
            </a:extLst>
          </p:cNvPr>
          <p:cNvSpPr txBox="1"/>
          <p:nvPr/>
        </p:nvSpPr>
        <p:spPr>
          <a:xfrm>
            <a:off x="2164862" y="95434"/>
            <a:ext cx="4911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材料的弹性性质模拟</a:t>
            </a:r>
          </a:p>
        </p:txBody>
      </p:sp>
    </p:spTree>
    <p:extLst>
      <p:ext uri="{BB962C8B-B14F-4D97-AF65-F5344CB8AC3E}">
        <p14:creationId xmlns:p14="http://schemas.microsoft.com/office/powerpoint/2010/main" val="2004203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744B25-C666-4105-AD21-A7D2EC108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0" y="1860499"/>
            <a:ext cx="3350419" cy="290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346D988-E341-4291-BCB3-AE7D16F38AFD}"/>
                  </a:ext>
                </a:extLst>
              </p:cNvPr>
              <p:cNvSpPr txBox="1"/>
              <p:nvPr/>
            </p:nvSpPr>
            <p:spPr>
              <a:xfrm>
                <a:off x="4872038" y="3772358"/>
                <a:ext cx="3233738" cy="763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ij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ijk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346D988-E341-4291-BCB3-AE7D16F38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038" y="3772358"/>
                <a:ext cx="3233738" cy="763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0F149F9-302F-4F07-B712-C9C52FEE8092}"/>
                  </a:ext>
                </a:extLst>
              </p:cNvPr>
              <p:cNvSpPr txBox="1"/>
              <p:nvPr/>
            </p:nvSpPr>
            <p:spPr>
              <a:xfrm>
                <a:off x="4186237" y="2285021"/>
                <a:ext cx="2657475" cy="6640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350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0F149F9-302F-4F07-B712-C9C52FEE8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237" y="2285021"/>
                <a:ext cx="2657475" cy="6640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5D10437-D522-4F61-9AAC-67449420583D}"/>
              </a:ext>
            </a:extLst>
          </p:cNvPr>
          <p:cNvSpPr txBox="1"/>
          <p:nvPr/>
        </p:nvSpPr>
        <p:spPr>
          <a:xfrm>
            <a:off x="6881813" y="1976671"/>
            <a:ext cx="128587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50" dirty="0">
                <a:latin typeface="微软雅黑" panose="020B0503020204020204" pitchFamily="34" charset="-122"/>
                <a:cs typeface="Times New Roman" panose="02020603050405020304" pitchFamily="18" charset="0"/>
              </a:rPr>
              <a:t>Strain tensor</a:t>
            </a:r>
            <a:endParaRPr lang="zh-CN" alt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A5D0B2A-6C62-4176-9E29-29012465189A}"/>
                  </a:ext>
                </a:extLst>
              </p:cNvPr>
              <p:cNvSpPr txBox="1"/>
              <p:nvPr/>
            </p:nvSpPr>
            <p:spPr>
              <a:xfrm>
                <a:off x="6310312" y="2276753"/>
                <a:ext cx="2405153" cy="6655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13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13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zh-CN" altLang="en-US" sz="135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A5D0B2A-6C62-4176-9E29-290124651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312" y="2276753"/>
                <a:ext cx="2405153" cy="6655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A9F73754-E679-4CF2-8B99-90D3CF45945C}"/>
              </a:ext>
            </a:extLst>
          </p:cNvPr>
          <p:cNvSpPr txBox="1"/>
          <p:nvPr/>
        </p:nvSpPr>
        <p:spPr>
          <a:xfrm>
            <a:off x="4872038" y="1989615"/>
            <a:ext cx="128587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50" dirty="0">
                <a:latin typeface="微软雅黑" panose="020B0503020204020204" pitchFamily="34" charset="-122"/>
                <a:cs typeface="Times New Roman" panose="02020603050405020304" pitchFamily="18" charset="0"/>
              </a:rPr>
              <a:t>Stress tensor</a:t>
            </a:r>
            <a:endParaRPr lang="zh-CN" altLang="en-US" sz="135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05440B-474A-483A-8E06-690D3108F959}"/>
              </a:ext>
            </a:extLst>
          </p:cNvPr>
          <p:cNvSpPr txBox="1"/>
          <p:nvPr/>
        </p:nvSpPr>
        <p:spPr>
          <a:xfrm>
            <a:off x="6110288" y="4580231"/>
            <a:ext cx="20574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50" dirty="0">
                <a:latin typeface="微软雅黑" panose="020B0503020204020204" pitchFamily="34" charset="-122"/>
                <a:cs typeface="Times New Roman" panose="02020603050405020304" pitchFamily="18" charset="0"/>
              </a:rPr>
              <a:t>Elastic constant</a:t>
            </a:r>
            <a:endParaRPr lang="zh-CN" altLang="en-US" sz="135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F3F8F7-526B-45C0-AD5D-D5E4085D1165}"/>
              </a:ext>
            </a:extLst>
          </p:cNvPr>
          <p:cNvSpPr txBox="1"/>
          <p:nvPr/>
        </p:nvSpPr>
        <p:spPr>
          <a:xfrm>
            <a:off x="4875335" y="3401436"/>
            <a:ext cx="265747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50" dirty="0">
                <a:latin typeface="微软雅黑" panose="020B0503020204020204" pitchFamily="34" charset="-122"/>
                <a:cs typeface="Times New Roman" panose="02020603050405020304" pitchFamily="18" charset="0"/>
              </a:rPr>
              <a:t>Stress-Strain relation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2136577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&#10;&#10;描述已自动生成">
            <a:extLst>
              <a:ext uri="{FF2B5EF4-FFF2-40B4-BE49-F238E27FC236}">
                <a16:creationId xmlns:a16="http://schemas.microsoft.com/office/drawing/2014/main" id="{D8D9F1D1-E183-43F8-965A-A2156FD46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63" y="1819863"/>
            <a:ext cx="4668475" cy="21324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1F7F8F-C1A5-437D-89F1-D1684443D6C8}"/>
              </a:ext>
            </a:extLst>
          </p:cNvPr>
          <p:cNvSpPr txBox="1"/>
          <p:nvPr/>
        </p:nvSpPr>
        <p:spPr>
          <a:xfrm>
            <a:off x="3467100" y="4238625"/>
            <a:ext cx="17478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Deformed</a:t>
            </a:r>
            <a:endParaRPr lang="zh-CN" altLang="en-US" sz="135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29140D-BED1-47D3-9061-D0BFC8EB99EC}"/>
              </a:ext>
            </a:extLst>
          </p:cNvPr>
          <p:cNvSpPr txBox="1"/>
          <p:nvPr/>
        </p:nvSpPr>
        <p:spPr>
          <a:xfrm>
            <a:off x="1452562" y="4238625"/>
            <a:ext cx="17478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Unstrained</a:t>
            </a:r>
            <a:endParaRPr lang="zh-CN" altLang="en-US" sz="135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A7A94D-7010-4D79-B290-DB37B1E2209F}"/>
              </a:ext>
            </a:extLst>
          </p:cNvPr>
          <p:cNvSpPr txBox="1"/>
          <p:nvPr/>
        </p:nvSpPr>
        <p:spPr>
          <a:xfrm>
            <a:off x="5305551" y="3523044"/>
            <a:ext cx="356488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50" dirty="0"/>
              <a:t> define the deformation; they are dimensionless and have values &lt;&lt; 1 if the strain is small</a:t>
            </a:r>
            <a:endParaRPr lang="zh-CN" alt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3DAF7C9-43C9-4A32-9DF8-46DB6DC48F01}"/>
                  </a:ext>
                </a:extLst>
              </p:cNvPr>
              <p:cNvSpPr txBox="1"/>
              <p:nvPr/>
            </p:nvSpPr>
            <p:spPr>
              <a:xfrm>
                <a:off x="5025293" y="3494231"/>
                <a:ext cx="403476" cy="318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35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350" b="1" i="1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zh-CN" altLang="en-US" sz="1350" i="1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3DAF7C9-43C9-4A32-9DF8-46DB6DC48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293" y="3494231"/>
                <a:ext cx="403476" cy="318549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20FE2D9-BC48-4EE0-8582-4FC2A95809BC}"/>
                  </a:ext>
                </a:extLst>
              </p:cNvPr>
              <p:cNvSpPr txBox="1"/>
              <p:nvPr/>
            </p:nvSpPr>
            <p:spPr>
              <a:xfrm>
                <a:off x="5149362" y="2114942"/>
                <a:ext cx="3506177" cy="1008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𝑥𝑥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𝑥𝑦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𝐲</m:t>
                          </m:r>
                        </m:e>
                      </m:acc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𝑥𝑧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𝐳</m:t>
                          </m:r>
                        </m:e>
                      </m:acc>
                      <m:r>
                        <a:rPr lang="en-US" altLang="zh-CN" sz="1800" b="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;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𝐲</m:t>
                          </m:r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𝑦𝑥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𝑦𝑦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𝐲</m:t>
                          </m:r>
                        </m:e>
                      </m:acc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𝑦𝑧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𝐳</m:t>
                          </m:r>
                        </m:e>
                      </m:acc>
                      <m:r>
                        <a:rPr lang="en-US" altLang="zh-CN" sz="1800" b="0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;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𝐳</m:t>
                          </m:r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𝑧𝑥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𝑧𝑦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𝐲</m:t>
                          </m:r>
                        </m:e>
                      </m:acc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𝑧𝑧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1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𝐳</m:t>
                          </m:r>
                        </m:e>
                      </m:acc>
                      <m:r>
                        <a:rPr lang="en-US" altLang="zh-CN" sz="1800" b="1" i="1" kern="100" smtClean="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20FE2D9-BC48-4EE0-8582-4FC2A9580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362" y="2114942"/>
                <a:ext cx="3506177" cy="1008866"/>
              </a:xfrm>
              <a:prstGeom prst="rect">
                <a:avLst/>
              </a:prstGeom>
              <a:blipFill>
                <a:blip r:embed="rId4"/>
                <a:stretch>
                  <a:fillRect t="-1818" r="-1391" b="-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6272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5C99E329-5792-41BC-8B6B-6AABD5236F4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94420" y="1926419"/>
            <a:ext cx="8306596" cy="3093242"/>
            <a:chOff x="634684" y="1657189"/>
            <a:chExt cx="11075461" cy="4124324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D233DBBB-6D5D-46BF-AF15-92F49096D333}"/>
                </a:ext>
              </a:extLst>
            </p:cNvPr>
            <p:cNvGrpSpPr/>
            <p:nvPr/>
          </p:nvGrpSpPr>
          <p:grpSpPr>
            <a:xfrm>
              <a:off x="634684" y="1777003"/>
              <a:ext cx="2668224" cy="2525511"/>
              <a:chOff x="634684" y="1777003"/>
              <a:chExt cx="2668224" cy="2525511"/>
            </a:xfrm>
          </p:grpSpPr>
          <p:sp>
            <p:nvSpPr>
              <p:cNvPr id="87" name="1">
                <a:extLst>
                  <a:ext uri="{FF2B5EF4-FFF2-40B4-BE49-F238E27FC236}">
                    <a16:creationId xmlns:a16="http://schemas.microsoft.com/office/drawing/2014/main" id="{91AC6B4E-E39F-485B-8FC7-5DF4A8B31F3C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 bwMode="auto">
              <a:xfrm rot="5400000">
                <a:off x="812429" y="3259527"/>
                <a:ext cx="1266825" cy="819150"/>
              </a:xfrm>
              <a:custGeom>
                <a:avLst/>
                <a:gdLst>
                  <a:gd name="T0" fmla="*/ 34 w 336"/>
                  <a:gd name="T1" fmla="*/ 217 h 217"/>
                  <a:gd name="T2" fmla="*/ 132 w 336"/>
                  <a:gd name="T3" fmla="*/ 119 h 217"/>
                  <a:gd name="T4" fmla="*/ 204 w 336"/>
                  <a:gd name="T5" fmla="*/ 119 h 217"/>
                  <a:gd name="T6" fmla="*/ 302 w 336"/>
                  <a:gd name="T7" fmla="*/ 217 h 217"/>
                  <a:gd name="T8" fmla="*/ 319 w 336"/>
                  <a:gd name="T9" fmla="*/ 199 h 217"/>
                  <a:gd name="T10" fmla="*/ 319 w 336"/>
                  <a:gd name="T11" fmla="*/ 138 h 217"/>
                  <a:gd name="T12" fmla="*/ 199 w 336"/>
                  <a:gd name="T13" fmla="*/ 17 h 217"/>
                  <a:gd name="T14" fmla="*/ 137 w 336"/>
                  <a:gd name="T15" fmla="*/ 17 h 217"/>
                  <a:gd name="T16" fmla="*/ 17 w 336"/>
                  <a:gd name="T17" fmla="*/ 138 h 217"/>
                  <a:gd name="T18" fmla="*/ 17 w 336"/>
                  <a:gd name="T19" fmla="*/ 199 h 217"/>
                  <a:gd name="T20" fmla="*/ 34 w 336"/>
                  <a:gd name="T2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6" h="217">
                    <a:moveTo>
                      <a:pt x="34" y="217"/>
                    </a:moveTo>
                    <a:cubicBezTo>
                      <a:pt x="132" y="119"/>
                      <a:pt x="132" y="119"/>
                      <a:pt x="132" y="119"/>
                    </a:cubicBezTo>
                    <a:cubicBezTo>
                      <a:pt x="152" y="99"/>
                      <a:pt x="184" y="99"/>
                      <a:pt x="204" y="119"/>
                    </a:cubicBezTo>
                    <a:cubicBezTo>
                      <a:pt x="302" y="217"/>
                      <a:pt x="302" y="217"/>
                      <a:pt x="302" y="217"/>
                    </a:cubicBezTo>
                    <a:cubicBezTo>
                      <a:pt x="319" y="199"/>
                      <a:pt x="319" y="199"/>
                      <a:pt x="319" y="199"/>
                    </a:cubicBezTo>
                    <a:cubicBezTo>
                      <a:pt x="336" y="182"/>
                      <a:pt x="336" y="155"/>
                      <a:pt x="319" y="138"/>
                    </a:cubicBezTo>
                    <a:cubicBezTo>
                      <a:pt x="199" y="17"/>
                      <a:pt x="199" y="17"/>
                      <a:pt x="199" y="17"/>
                    </a:cubicBezTo>
                    <a:cubicBezTo>
                      <a:pt x="182" y="0"/>
                      <a:pt x="154" y="0"/>
                      <a:pt x="137" y="17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0" y="155"/>
                      <a:pt x="0" y="182"/>
                      <a:pt x="17" y="199"/>
                    </a:cubicBezTo>
                    <a:lnTo>
                      <a:pt x="34" y="2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b="1"/>
              </a:p>
            </p:txBody>
          </p:sp>
          <p:sp>
            <p:nvSpPr>
              <p:cNvPr id="88" name="Index-1">
                <a:extLst>
                  <a:ext uri="{FF2B5EF4-FFF2-40B4-BE49-F238E27FC236}">
                    <a16:creationId xmlns:a16="http://schemas.microsoft.com/office/drawing/2014/main" id="{BB17BC00-C048-4380-A7E5-357C45F19C98}"/>
                  </a:ext>
                </a:extLst>
              </p:cNvPr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739888" y="3506905"/>
                <a:ext cx="53262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rPr>
                  <a:t>01</a:t>
                </a:r>
                <a:endParaRPr lang="zh-CN" altLang="en-US" sz="15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9" name="Title-1">
                <a:extLst>
                  <a:ext uri="{FF2B5EF4-FFF2-40B4-BE49-F238E27FC236}">
                    <a16:creationId xmlns:a16="http://schemas.microsoft.com/office/drawing/2014/main" id="{B4347ADE-01EA-4B32-A352-D9B565A8F106}"/>
                  </a:ext>
                </a:extLst>
              </p:cNvPr>
              <p:cNvSpPr>
                <a:spLocks/>
              </p:cNvSpPr>
              <p:nvPr>
                <p:custDataLst>
                  <p:tags r:id="rId23"/>
                </p:custDataLst>
              </p:nvPr>
            </p:nvSpPr>
            <p:spPr>
              <a:xfrm>
                <a:off x="634684" y="1777003"/>
                <a:ext cx="1601424" cy="19726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1000" tIns="81000" rIns="81000" bIns="8100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>
                  <a:lnSpc>
                    <a:spcPct val="130000"/>
                  </a:lnSpc>
                </a:pPr>
                <a:r>
                  <a:rPr lang="zh-CN" altLang="en-US" sz="1350" b="1" dirty="0">
                    <a:solidFill>
                      <a:schemeClr val="accent1"/>
                    </a:solidFill>
                    <a:sym typeface="Arial" panose="020B0604020202020204" pitchFamily="34" charset="0"/>
                  </a:rPr>
                  <a:t>确定平衡结构</a:t>
                </a:r>
                <a:endParaRPr lang="en-US" altLang="zh-CN" sz="1350" b="1" dirty="0">
                  <a:solidFill>
                    <a:schemeClr val="accent1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90" name="Body-1">
                <a:extLst>
                  <a:ext uri="{FF2B5EF4-FFF2-40B4-BE49-F238E27FC236}">
                    <a16:creationId xmlns:a16="http://schemas.microsoft.com/office/drawing/2014/main" id="{C26DE9ED-132B-4CAF-B677-E8BE2B7F3292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634684" y="1974270"/>
                <a:ext cx="2668224" cy="788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1000" tIns="81000" rIns="81000" bIns="8100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324">
                  <a:lnSpc>
                    <a:spcPct val="130000"/>
                  </a:lnSpc>
                  <a:buSzPct val="100000"/>
                  <a:defRPr/>
                </a:pPr>
                <a:r>
                  <a:rPr lang="en-US" altLang="zh-CN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 K   Lattice Relaxation</a:t>
                </a:r>
              </a:p>
              <a:p>
                <a:pPr defTabSz="685324">
                  <a:lnSpc>
                    <a:spcPct val="130000"/>
                  </a:lnSpc>
                  <a:buSzPct val="100000"/>
                  <a:defRPr/>
                </a:pPr>
                <a:r>
                  <a:rPr lang="en-US" altLang="zh-CN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Finite Temperature NPT MD  </a:t>
                </a:r>
                <a:endParaRPr lang="en-GB" altLang="zh-CN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05E32AFE-4ED7-496E-BC50-6C64A8D54075}"/>
                </a:ext>
              </a:extLst>
            </p:cNvPr>
            <p:cNvGrpSpPr/>
            <p:nvPr/>
          </p:nvGrpSpPr>
          <p:grpSpPr>
            <a:xfrm>
              <a:off x="4083911" y="1662472"/>
              <a:ext cx="2355224" cy="2640043"/>
              <a:chOff x="4083911" y="1662472"/>
              <a:chExt cx="2355224" cy="2640043"/>
            </a:xfrm>
          </p:grpSpPr>
          <p:sp>
            <p:nvSpPr>
              <p:cNvPr id="83" name="3">
                <a:extLst>
                  <a:ext uri="{FF2B5EF4-FFF2-40B4-BE49-F238E27FC236}">
                    <a16:creationId xmlns:a16="http://schemas.microsoft.com/office/drawing/2014/main" id="{F4158356-F3E4-4A6A-A4C1-01AFB5C09A17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 bwMode="auto">
              <a:xfrm rot="5400000" flipV="1">
                <a:off x="4371517" y="3261115"/>
                <a:ext cx="1266825" cy="815975"/>
              </a:xfrm>
              <a:custGeom>
                <a:avLst/>
                <a:gdLst>
                  <a:gd name="T0" fmla="*/ 302 w 337"/>
                  <a:gd name="T1" fmla="*/ 0 h 216"/>
                  <a:gd name="T2" fmla="*/ 205 w 337"/>
                  <a:gd name="T3" fmla="*/ 98 h 216"/>
                  <a:gd name="T4" fmla="*/ 132 w 337"/>
                  <a:gd name="T5" fmla="*/ 98 h 216"/>
                  <a:gd name="T6" fmla="*/ 34 w 337"/>
                  <a:gd name="T7" fmla="*/ 0 h 216"/>
                  <a:gd name="T8" fmla="*/ 17 w 337"/>
                  <a:gd name="T9" fmla="*/ 17 h 216"/>
                  <a:gd name="T10" fmla="*/ 17 w 337"/>
                  <a:gd name="T11" fmla="*/ 79 h 216"/>
                  <a:gd name="T12" fmla="*/ 137 w 337"/>
                  <a:gd name="T13" fmla="*/ 199 h 216"/>
                  <a:gd name="T14" fmla="*/ 199 w 337"/>
                  <a:gd name="T15" fmla="*/ 199 h 216"/>
                  <a:gd name="T16" fmla="*/ 319 w 337"/>
                  <a:gd name="T17" fmla="*/ 79 h 216"/>
                  <a:gd name="T18" fmla="*/ 319 w 337"/>
                  <a:gd name="T19" fmla="*/ 17 h 216"/>
                  <a:gd name="T20" fmla="*/ 302 w 337"/>
                  <a:gd name="T2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216">
                    <a:moveTo>
                      <a:pt x="302" y="0"/>
                    </a:moveTo>
                    <a:cubicBezTo>
                      <a:pt x="205" y="98"/>
                      <a:pt x="205" y="98"/>
                      <a:pt x="205" y="98"/>
                    </a:cubicBezTo>
                    <a:cubicBezTo>
                      <a:pt x="185" y="118"/>
                      <a:pt x="152" y="118"/>
                      <a:pt x="132" y="9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0" y="34"/>
                      <a:pt x="0" y="62"/>
                      <a:pt x="17" y="79"/>
                    </a:cubicBezTo>
                    <a:cubicBezTo>
                      <a:pt x="137" y="199"/>
                      <a:pt x="137" y="199"/>
                      <a:pt x="137" y="199"/>
                    </a:cubicBezTo>
                    <a:cubicBezTo>
                      <a:pt x="155" y="216"/>
                      <a:pt x="182" y="216"/>
                      <a:pt x="199" y="199"/>
                    </a:cubicBezTo>
                    <a:cubicBezTo>
                      <a:pt x="319" y="79"/>
                      <a:pt x="319" y="79"/>
                      <a:pt x="319" y="79"/>
                    </a:cubicBezTo>
                    <a:cubicBezTo>
                      <a:pt x="337" y="62"/>
                      <a:pt x="337" y="34"/>
                      <a:pt x="319" y="17"/>
                    </a:cubicBezTo>
                    <a:lnTo>
                      <a:pt x="30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20000"/>
                      <a:lumOff val="80000"/>
                    </a:schemeClr>
                  </a:gs>
                  <a:gs pos="59000">
                    <a:schemeClr val="accent3"/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b="1" dirty="0"/>
              </a:p>
            </p:txBody>
          </p:sp>
          <p:sp>
            <p:nvSpPr>
              <p:cNvPr id="84" name="Index-3">
                <a:extLst>
                  <a:ext uri="{FF2B5EF4-FFF2-40B4-BE49-F238E27FC236}">
                    <a16:creationId xmlns:a16="http://schemas.microsoft.com/office/drawing/2014/main" id="{8117C918-25EB-454A-BBE2-C058267EC52C}"/>
                  </a:ext>
                </a:extLst>
              </p:cNvPr>
              <p:cNvSpPr txBox="1">
                <a:spLocks/>
              </p:cNvSpPr>
              <p:nvPr>
                <p:custDataLst>
                  <p:tags r:id="rId18"/>
                </p:custDataLst>
              </p:nvPr>
            </p:nvSpPr>
            <p:spPr>
              <a:xfrm>
                <a:off x="4299928" y="3506904"/>
                <a:ext cx="53262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solidFill>
                      <a:schemeClr val="accent3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rPr>
                  <a:t>03</a:t>
                </a:r>
                <a:endParaRPr lang="zh-CN" altLang="en-US" sz="1500" b="1" dirty="0">
                  <a:solidFill>
                    <a:schemeClr val="accent3"/>
                  </a:solidFill>
                  <a:latin typeface="Arial" panose="020B060402020202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5" name="Title-3">
                <a:extLst>
                  <a:ext uri="{FF2B5EF4-FFF2-40B4-BE49-F238E27FC236}">
                    <a16:creationId xmlns:a16="http://schemas.microsoft.com/office/drawing/2014/main" id="{24ED67FB-2FF2-4886-B145-856712187223}"/>
                  </a:ext>
                </a:extLst>
              </p:cNvPr>
              <p:cNvSpPr>
                <a:spLocks/>
              </p:cNvSpPr>
              <p:nvPr>
                <p:custDataLst>
                  <p:tags r:id="rId19"/>
                </p:custDataLst>
              </p:nvPr>
            </p:nvSpPr>
            <p:spPr>
              <a:xfrm>
                <a:off x="4083911" y="1662472"/>
                <a:ext cx="2355224" cy="4115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1000" tIns="81000" rIns="81000" bIns="8100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350" b="1" dirty="0">
                    <a:solidFill>
                      <a:schemeClr val="accent3"/>
                    </a:solidFill>
                    <a:sym typeface="Arial" panose="020B0604020202020204" pitchFamily="34" charset="0"/>
                  </a:rPr>
                  <a:t>计算</a:t>
                </a:r>
                <a:r>
                  <a:rPr lang="en-US" altLang="zh-CN" sz="1350" b="1" dirty="0">
                    <a:solidFill>
                      <a:schemeClr val="accent3"/>
                    </a:solidFill>
                    <a:sym typeface="Arial" panose="020B0604020202020204" pitchFamily="34" charset="0"/>
                  </a:rPr>
                  <a:t>Stress Tensor</a:t>
                </a:r>
              </a:p>
            </p:txBody>
          </p:sp>
          <p:sp>
            <p:nvSpPr>
              <p:cNvPr id="86" name="Body-3">
                <a:extLst>
                  <a:ext uri="{FF2B5EF4-FFF2-40B4-BE49-F238E27FC236}">
                    <a16:creationId xmlns:a16="http://schemas.microsoft.com/office/drawing/2014/main" id="{E8CDB0DE-CB1A-4280-9C86-439AB5C79F78}"/>
                  </a:ext>
                </a:extLst>
              </p:cNvPr>
              <p:cNvSpPr>
                <a:spLocks/>
              </p:cNvSpPr>
              <p:nvPr>
                <p:custDataLst>
                  <p:tags r:id="rId20"/>
                </p:custDataLst>
              </p:nvPr>
            </p:nvSpPr>
            <p:spPr>
              <a:xfrm>
                <a:off x="4083911" y="1986456"/>
                <a:ext cx="2118319" cy="7883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1000" tIns="81000" rIns="81000" bIns="8100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324">
                  <a:lnSpc>
                    <a:spcPct val="130000"/>
                  </a:lnSpc>
                  <a:buSzPct val="100000"/>
                  <a:defRPr/>
                </a:pPr>
                <a:r>
                  <a:rPr lang="zh-CN" alt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基于经验势计算</a:t>
                </a:r>
                <a:endParaRPr lang="en-GB" altLang="zh-CN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1038D2B1-480F-4602-9F56-AC4FD326499D}"/>
                </a:ext>
              </a:extLst>
            </p:cNvPr>
            <p:cNvGrpSpPr/>
            <p:nvPr/>
          </p:nvGrpSpPr>
          <p:grpSpPr>
            <a:xfrm>
              <a:off x="6952831" y="1657189"/>
              <a:ext cx="2953468" cy="2646914"/>
              <a:chOff x="6952831" y="1657189"/>
              <a:chExt cx="2953468" cy="2646914"/>
            </a:xfrm>
          </p:grpSpPr>
          <p:sp>
            <p:nvSpPr>
              <p:cNvPr id="79" name="5">
                <a:extLst>
                  <a:ext uri="{FF2B5EF4-FFF2-40B4-BE49-F238E27FC236}">
                    <a16:creationId xmlns:a16="http://schemas.microsoft.com/office/drawing/2014/main" id="{02413727-10BF-4230-A50C-8AAE1AE6BF45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 bwMode="auto">
              <a:xfrm rot="5400000" flipV="1">
                <a:off x="7930605" y="3261115"/>
                <a:ext cx="1270000" cy="815975"/>
              </a:xfrm>
              <a:custGeom>
                <a:avLst/>
                <a:gdLst>
                  <a:gd name="T0" fmla="*/ 302 w 336"/>
                  <a:gd name="T1" fmla="*/ 0 h 216"/>
                  <a:gd name="T2" fmla="*/ 205 w 336"/>
                  <a:gd name="T3" fmla="*/ 98 h 216"/>
                  <a:gd name="T4" fmla="*/ 132 w 336"/>
                  <a:gd name="T5" fmla="*/ 98 h 216"/>
                  <a:gd name="T6" fmla="*/ 34 w 336"/>
                  <a:gd name="T7" fmla="*/ 0 h 216"/>
                  <a:gd name="T8" fmla="*/ 17 w 336"/>
                  <a:gd name="T9" fmla="*/ 17 h 216"/>
                  <a:gd name="T10" fmla="*/ 17 w 336"/>
                  <a:gd name="T11" fmla="*/ 79 h 216"/>
                  <a:gd name="T12" fmla="*/ 137 w 336"/>
                  <a:gd name="T13" fmla="*/ 199 h 216"/>
                  <a:gd name="T14" fmla="*/ 199 w 336"/>
                  <a:gd name="T15" fmla="*/ 199 h 216"/>
                  <a:gd name="T16" fmla="*/ 319 w 336"/>
                  <a:gd name="T17" fmla="*/ 79 h 216"/>
                  <a:gd name="T18" fmla="*/ 319 w 336"/>
                  <a:gd name="T19" fmla="*/ 17 h 216"/>
                  <a:gd name="T20" fmla="*/ 302 w 336"/>
                  <a:gd name="T2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6" h="216">
                    <a:moveTo>
                      <a:pt x="302" y="0"/>
                    </a:moveTo>
                    <a:cubicBezTo>
                      <a:pt x="205" y="98"/>
                      <a:pt x="205" y="98"/>
                      <a:pt x="205" y="98"/>
                    </a:cubicBezTo>
                    <a:cubicBezTo>
                      <a:pt x="184" y="118"/>
                      <a:pt x="152" y="118"/>
                      <a:pt x="132" y="9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0" y="34"/>
                      <a:pt x="0" y="62"/>
                      <a:pt x="17" y="79"/>
                    </a:cubicBezTo>
                    <a:cubicBezTo>
                      <a:pt x="137" y="199"/>
                      <a:pt x="137" y="199"/>
                      <a:pt x="137" y="199"/>
                    </a:cubicBezTo>
                    <a:cubicBezTo>
                      <a:pt x="154" y="216"/>
                      <a:pt x="182" y="216"/>
                      <a:pt x="199" y="199"/>
                    </a:cubicBezTo>
                    <a:cubicBezTo>
                      <a:pt x="319" y="79"/>
                      <a:pt x="319" y="79"/>
                      <a:pt x="319" y="79"/>
                    </a:cubicBezTo>
                    <a:cubicBezTo>
                      <a:pt x="336" y="62"/>
                      <a:pt x="336" y="34"/>
                      <a:pt x="319" y="17"/>
                    </a:cubicBezTo>
                    <a:lnTo>
                      <a:pt x="30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60000">
                    <a:schemeClr val="accent5"/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b="1"/>
              </a:p>
            </p:txBody>
          </p:sp>
          <p:sp>
            <p:nvSpPr>
              <p:cNvPr id="80" name="Index-5">
                <a:extLst>
                  <a:ext uri="{FF2B5EF4-FFF2-40B4-BE49-F238E27FC236}">
                    <a16:creationId xmlns:a16="http://schemas.microsoft.com/office/drawing/2014/main" id="{173624D1-5A6B-4854-8A9E-93A87C1270B7}"/>
                  </a:ext>
                </a:extLst>
              </p:cNvPr>
              <p:cNvSpPr txBox="1">
                <a:spLocks/>
              </p:cNvSpPr>
              <p:nvPr>
                <p:custDataLst>
                  <p:tags r:id="rId15"/>
                </p:custDataLst>
              </p:nvPr>
            </p:nvSpPr>
            <p:spPr>
              <a:xfrm>
                <a:off x="7859968" y="3506904"/>
                <a:ext cx="53262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solidFill>
                      <a:schemeClr val="accent5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rPr>
                  <a:t>05</a:t>
                </a:r>
                <a:endParaRPr lang="zh-CN" altLang="en-US" sz="1500" b="1" dirty="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" name="Title-5">
                <a:extLst>
                  <a:ext uri="{FF2B5EF4-FFF2-40B4-BE49-F238E27FC236}">
                    <a16:creationId xmlns:a16="http://schemas.microsoft.com/office/drawing/2014/main" id="{8F31A8B8-8246-4BEF-AB45-C91E3AD35C3F}"/>
                  </a:ext>
                </a:extLst>
              </p:cNvPr>
              <p:cNvSpPr>
                <a:spLocks/>
              </p:cNvSpPr>
              <p:nvPr>
                <p:custDataLst>
                  <p:tags r:id="rId16"/>
                </p:custDataLst>
              </p:nvPr>
            </p:nvSpPr>
            <p:spPr>
              <a:xfrm>
                <a:off x="6952831" y="1657189"/>
                <a:ext cx="2953468" cy="4001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1000" tIns="81000" rIns="81000" bIns="8100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350" b="1" dirty="0">
                    <a:solidFill>
                      <a:schemeClr val="accent5"/>
                    </a:solidFill>
                    <a:sym typeface="Arial" panose="020B0604020202020204" pitchFamily="34" charset="0"/>
                  </a:rPr>
                  <a:t>构建 </a:t>
                </a:r>
                <a:r>
                  <a:rPr lang="en-US" altLang="zh-CN" sz="1350" b="1" dirty="0">
                    <a:solidFill>
                      <a:schemeClr val="accent5"/>
                    </a:solidFill>
                    <a:sym typeface="Arial" panose="020B0604020202020204" pitchFamily="34" charset="0"/>
                  </a:rPr>
                  <a:t>Strain Stress relation</a:t>
                </a:r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2385AA7E-86EE-4A6A-AD9E-C53F0126C895}"/>
                </a:ext>
              </a:extLst>
            </p:cNvPr>
            <p:cNvGrpSpPr/>
            <p:nvPr/>
          </p:nvGrpSpPr>
          <p:grpSpPr>
            <a:xfrm>
              <a:off x="2519908" y="3051753"/>
              <a:ext cx="1801617" cy="2729758"/>
              <a:chOff x="2519908" y="3051753"/>
              <a:chExt cx="1801617" cy="2729758"/>
            </a:xfrm>
          </p:grpSpPr>
          <p:sp>
            <p:nvSpPr>
              <p:cNvPr id="75" name="2">
                <a:extLst>
                  <a:ext uri="{FF2B5EF4-FFF2-40B4-BE49-F238E27FC236}">
                    <a16:creationId xmlns:a16="http://schemas.microsoft.com/office/drawing/2014/main" id="{6735F4B3-0D1A-4546-A0A4-D04665707F85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 bwMode="auto">
              <a:xfrm rot="16200000">
                <a:off x="2592767" y="3277178"/>
                <a:ext cx="1266825" cy="815975"/>
              </a:xfrm>
              <a:custGeom>
                <a:avLst/>
                <a:gdLst>
                  <a:gd name="T0" fmla="*/ 302 w 336"/>
                  <a:gd name="T1" fmla="*/ 0 h 216"/>
                  <a:gd name="T2" fmla="*/ 205 w 336"/>
                  <a:gd name="T3" fmla="*/ 98 h 216"/>
                  <a:gd name="T4" fmla="*/ 132 w 336"/>
                  <a:gd name="T5" fmla="*/ 98 h 216"/>
                  <a:gd name="T6" fmla="*/ 34 w 336"/>
                  <a:gd name="T7" fmla="*/ 0 h 216"/>
                  <a:gd name="T8" fmla="*/ 17 w 336"/>
                  <a:gd name="T9" fmla="*/ 17 h 216"/>
                  <a:gd name="T10" fmla="*/ 17 w 336"/>
                  <a:gd name="T11" fmla="*/ 79 h 216"/>
                  <a:gd name="T12" fmla="*/ 137 w 336"/>
                  <a:gd name="T13" fmla="*/ 199 h 216"/>
                  <a:gd name="T14" fmla="*/ 199 w 336"/>
                  <a:gd name="T15" fmla="*/ 199 h 216"/>
                  <a:gd name="T16" fmla="*/ 319 w 336"/>
                  <a:gd name="T17" fmla="*/ 79 h 216"/>
                  <a:gd name="T18" fmla="*/ 319 w 336"/>
                  <a:gd name="T19" fmla="*/ 17 h 216"/>
                  <a:gd name="T20" fmla="*/ 302 w 336"/>
                  <a:gd name="T21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6" h="216">
                    <a:moveTo>
                      <a:pt x="302" y="0"/>
                    </a:moveTo>
                    <a:cubicBezTo>
                      <a:pt x="205" y="98"/>
                      <a:pt x="205" y="98"/>
                      <a:pt x="205" y="98"/>
                    </a:cubicBezTo>
                    <a:cubicBezTo>
                      <a:pt x="184" y="118"/>
                      <a:pt x="152" y="118"/>
                      <a:pt x="132" y="9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0" y="34"/>
                      <a:pt x="0" y="62"/>
                      <a:pt x="17" y="79"/>
                    </a:cubicBezTo>
                    <a:cubicBezTo>
                      <a:pt x="137" y="199"/>
                      <a:pt x="137" y="199"/>
                      <a:pt x="137" y="199"/>
                    </a:cubicBezTo>
                    <a:cubicBezTo>
                      <a:pt x="154" y="216"/>
                      <a:pt x="182" y="216"/>
                      <a:pt x="199" y="199"/>
                    </a:cubicBezTo>
                    <a:cubicBezTo>
                      <a:pt x="319" y="79"/>
                      <a:pt x="319" y="79"/>
                      <a:pt x="319" y="79"/>
                    </a:cubicBezTo>
                    <a:cubicBezTo>
                      <a:pt x="336" y="62"/>
                      <a:pt x="336" y="34"/>
                      <a:pt x="319" y="17"/>
                    </a:cubicBezTo>
                    <a:lnTo>
                      <a:pt x="30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60000">
                    <a:schemeClr val="accent2"/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b="1"/>
              </a:p>
            </p:txBody>
          </p:sp>
          <p:sp>
            <p:nvSpPr>
              <p:cNvPr id="76" name="Index-2">
                <a:extLst>
                  <a:ext uri="{FF2B5EF4-FFF2-40B4-BE49-F238E27FC236}">
                    <a16:creationId xmlns:a16="http://schemas.microsoft.com/office/drawing/2014/main" id="{1BB6E97B-8E99-48A9-A171-2D065D1FB7A4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519908" y="3506904"/>
                <a:ext cx="53262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solidFill>
                      <a:schemeClr val="accent2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rPr>
                  <a:t>02</a:t>
                </a:r>
                <a:endParaRPr lang="zh-CN" altLang="en-US" sz="1500" b="1" dirty="0">
                  <a:solidFill>
                    <a:schemeClr val="accent2"/>
                  </a:solidFill>
                  <a:latin typeface="Arial" panose="020B060402020202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7" name="Body-2">
                <a:extLst>
                  <a:ext uri="{FF2B5EF4-FFF2-40B4-BE49-F238E27FC236}">
                    <a16:creationId xmlns:a16="http://schemas.microsoft.com/office/drawing/2014/main" id="{0E68C133-40C4-41AA-A4FA-E0A712B7E3D1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>
              <a:xfrm>
                <a:off x="2588996" y="4993275"/>
                <a:ext cx="1732529" cy="7882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1000" tIns="81000" rIns="81000" bIns="8100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324">
                  <a:lnSpc>
                    <a:spcPct val="130000"/>
                  </a:lnSpc>
                  <a:buSzPct val="100000"/>
                  <a:defRPr/>
                </a:pPr>
                <a:r>
                  <a:rPr lang="zh-CN" alt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通常是</a:t>
                </a:r>
                <a:r>
                  <a:rPr lang="en-US" altLang="zh-CN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zh-CN" alt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个</a:t>
                </a:r>
                <a:r>
                  <a:rPr lang="en-US" altLang="zh-CN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tensile</a:t>
                </a:r>
                <a:r>
                  <a:rPr lang="zh-CN" alt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、</a:t>
                </a:r>
                <a:r>
                  <a:rPr lang="en-US" altLang="zh-CN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defTabSz="685324">
                  <a:lnSpc>
                    <a:spcPct val="130000"/>
                  </a:lnSpc>
                  <a:buSzPct val="100000"/>
                  <a:defRPr/>
                </a:pPr>
                <a:r>
                  <a:rPr lang="en-US" altLang="zh-CN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zh-CN" alt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个 </a:t>
                </a:r>
                <a:r>
                  <a:rPr lang="en-US" altLang="zh-CN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Shear</a:t>
                </a:r>
                <a:r>
                  <a:rPr lang="en-US" altLang="zh-CN" sz="1050" dirty="0">
                    <a:solidFill>
                      <a:schemeClr val="tx1"/>
                    </a:solidFill>
                  </a:rPr>
                  <a:t>	</a:t>
                </a:r>
                <a:endParaRPr lang="en-GB" altLang="zh-CN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Title-2">
                <a:extLst>
                  <a:ext uri="{FF2B5EF4-FFF2-40B4-BE49-F238E27FC236}">
                    <a16:creationId xmlns:a16="http://schemas.microsoft.com/office/drawing/2014/main" id="{E3442520-BBE3-476D-B3ED-6A5CE06FC77E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>
              <a:xfrm>
                <a:off x="2573444" y="4654502"/>
                <a:ext cx="1305472" cy="2266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1000" tIns="81000" rIns="81000" bIns="8100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350" b="1" dirty="0">
                    <a:solidFill>
                      <a:schemeClr val="accent2"/>
                    </a:solidFill>
                    <a:sym typeface="Arial" panose="020B0604020202020204" pitchFamily="34" charset="0"/>
                  </a:rPr>
                  <a:t>微扰晶胞</a:t>
                </a:r>
                <a:endParaRPr lang="en-US" altLang="zh-CN" sz="1350" b="1" dirty="0">
                  <a:solidFill>
                    <a:schemeClr val="accent2"/>
                  </a:solidFill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AEBC4C0C-DFEE-494B-95E6-424FC2BC9A5D}"/>
                </a:ext>
              </a:extLst>
            </p:cNvPr>
            <p:cNvGrpSpPr/>
            <p:nvPr/>
          </p:nvGrpSpPr>
          <p:grpSpPr>
            <a:xfrm>
              <a:off x="5770972" y="3051752"/>
              <a:ext cx="2118318" cy="2729761"/>
              <a:chOff x="5770972" y="3051752"/>
              <a:chExt cx="2118318" cy="2729761"/>
            </a:xfrm>
          </p:grpSpPr>
          <p:sp>
            <p:nvSpPr>
              <p:cNvPr id="71" name="4">
                <a:extLst>
                  <a:ext uri="{FF2B5EF4-FFF2-40B4-BE49-F238E27FC236}">
                    <a16:creationId xmlns:a16="http://schemas.microsoft.com/office/drawing/2014/main" id="{38B8A3B0-D734-4428-BFD9-4A6D43FB9634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 bwMode="auto">
              <a:xfrm rot="16200000" flipV="1">
                <a:off x="6151854" y="3275590"/>
                <a:ext cx="1266825" cy="819150"/>
              </a:xfrm>
              <a:custGeom>
                <a:avLst/>
                <a:gdLst>
                  <a:gd name="T0" fmla="*/ 34 w 337"/>
                  <a:gd name="T1" fmla="*/ 217 h 217"/>
                  <a:gd name="T2" fmla="*/ 132 w 337"/>
                  <a:gd name="T3" fmla="*/ 119 h 217"/>
                  <a:gd name="T4" fmla="*/ 205 w 337"/>
                  <a:gd name="T5" fmla="*/ 119 h 217"/>
                  <a:gd name="T6" fmla="*/ 302 w 337"/>
                  <a:gd name="T7" fmla="*/ 217 h 217"/>
                  <a:gd name="T8" fmla="*/ 320 w 337"/>
                  <a:gd name="T9" fmla="*/ 199 h 217"/>
                  <a:gd name="T10" fmla="*/ 320 w 337"/>
                  <a:gd name="T11" fmla="*/ 138 h 217"/>
                  <a:gd name="T12" fmla="*/ 199 w 337"/>
                  <a:gd name="T13" fmla="*/ 17 h 217"/>
                  <a:gd name="T14" fmla="*/ 138 w 337"/>
                  <a:gd name="T15" fmla="*/ 17 h 217"/>
                  <a:gd name="T16" fmla="*/ 17 w 337"/>
                  <a:gd name="T17" fmla="*/ 138 h 217"/>
                  <a:gd name="T18" fmla="*/ 17 w 337"/>
                  <a:gd name="T19" fmla="*/ 199 h 217"/>
                  <a:gd name="T20" fmla="*/ 34 w 337"/>
                  <a:gd name="T2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7" h="217">
                    <a:moveTo>
                      <a:pt x="34" y="217"/>
                    </a:moveTo>
                    <a:cubicBezTo>
                      <a:pt x="132" y="119"/>
                      <a:pt x="132" y="119"/>
                      <a:pt x="132" y="119"/>
                    </a:cubicBezTo>
                    <a:cubicBezTo>
                      <a:pt x="152" y="99"/>
                      <a:pt x="185" y="99"/>
                      <a:pt x="205" y="119"/>
                    </a:cubicBezTo>
                    <a:cubicBezTo>
                      <a:pt x="302" y="217"/>
                      <a:pt x="302" y="217"/>
                      <a:pt x="302" y="217"/>
                    </a:cubicBezTo>
                    <a:cubicBezTo>
                      <a:pt x="320" y="199"/>
                      <a:pt x="320" y="199"/>
                      <a:pt x="320" y="199"/>
                    </a:cubicBezTo>
                    <a:cubicBezTo>
                      <a:pt x="337" y="182"/>
                      <a:pt x="337" y="155"/>
                      <a:pt x="320" y="138"/>
                    </a:cubicBezTo>
                    <a:cubicBezTo>
                      <a:pt x="199" y="17"/>
                      <a:pt x="199" y="17"/>
                      <a:pt x="199" y="17"/>
                    </a:cubicBezTo>
                    <a:cubicBezTo>
                      <a:pt x="182" y="0"/>
                      <a:pt x="155" y="0"/>
                      <a:pt x="138" y="17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0" y="155"/>
                      <a:pt x="0" y="182"/>
                      <a:pt x="17" y="199"/>
                    </a:cubicBezTo>
                    <a:lnTo>
                      <a:pt x="34" y="2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20000"/>
                      <a:lumOff val="80000"/>
                    </a:schemeClr>
                  </a:gs>
                  <a:gs pos="60000">
                    <a:schemeClr val="accent4"/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b="1" dirty="0"/>
              </a:p>
            </p:txBody>
          </p:sp>
          <p:sp>
            <p:nvSpPr>
              <p:cNvPr id="72" name="Index-4">
                <a:extLst>
                  <a:ext uri="{FF2B5EF4-FFF2-40B4-BE49-F238E27FC236}">
                    <a16:creationId xmlns:a16="http://schemas.microsoft.com/office/drawing/2014/main" id="{5A8762A1-339F-47D7-8CDB-6664F1256A53}"/>
                  </a:ext>
                </a:extLst>
              </p:cNvPr>
              <p:cNvSpPr txBox="1">
                <a:spLocks/>
              </p:cNvSpPr>
              <p:nvPr>
                <p:custDataLst>
                  <p:tags r:id="rId7"/>
                </p:custDataLst>
              </p:nvPr>
            </p:nvSpPr>
            <p:spPr>
              <a:xfrm>
                <a:off x="6079948" y="3506904"/>
                <a:ext cx="53262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solidFill>
                      <a:schemeClr val="accent4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rPr>
                  <a:t>04</a:t>
                </a:r>
                <a:endParaRPr lang="zh-CN" altLang="en-US" sz="1500" b="1" dirty="0">
                  <a:solidFill>
                    <a:schemeClr val="accent4"/>
                  </a:solidFill>
                  <a:latin typeface="Arial" panose="020B060402020202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3" name="Title-4">
                <a:extLst>
                  <a:ext uri="{FF2B5EF4-FFF2-40B4-BE49-F238E27FC236}">
                    <a16:creationId xmlns:a16="http://schemas.microsoft.com/office/drawing/2014/main" id="{BC97AD8F-2850-45A8-B7E3-6DDA261A81AE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>
              <a:xfrm>
                <a:off x="5770972" y="4530542"/>
                <a:ext cx="2008057" cy="5094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1000" tIns="81000" rIns="81000" bIns="8100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350" b="1" dirty="0">
                    <a:solidFill>
                      <a:schemeClr val="accent4"/>
                    </a:solidFill>
                    <a:sym typeface="Arial" panose="020B0604020202020204" pitchFamily="34" charset="0"/>
                  </a:rPr>
                  <a:t>确定</a:t>
                </a:r>
                <a:r>
                  <a:rPr lang="en-US" altLang="zh-CN" sz="1350" b="1" dirty="0">
                    <a:solidFill>
                      <a:schemeClr val="accent4"/>
                    </a:solidFill>
                    <a:sym typeface="Arial" panose="020B0604020202020204" pitchFamily="34" charset="0"/>
                  </a:rPr>
                  <a:t>Strain tensor</a:t>
                </a:r>
              </a:p>
            </p:txBody>
          </p:sp>
          <p:sp>
            <p:nvSpPr>
              <p:cNvPr id="74" name="Body-4">
                <a:extLst>
                  <a:ext uri="{FF2B5EF4-FFF2-40B4-BE49-F238E27FC236}">
                    <a16:creationId xmlns:a16="http://schemas.microsoft.com/office/drawing/2014/main" id="{1C892E73-FC5A-4B4A-800B-60FCE3E83352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>
              <a:xfrm>
                <a:off x="5770972" y="4993277"/>
                <a:ext cx="2118318" cy="7882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1000" tIns="81000" rIns="81000" bIns="8100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324">
                  <a:lnSpc>
                    <a:spcPct val="130000"/>
                  </a:lnSpc>
                  <a:buSzPct val="100000"/>
                  <a:defRPr/>
                </a:pPr>
                <a:r>
                  <a:rPr lang="zh-CN" alt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注意</a:t>
                </a:r>
                <a:r>
                  <a:rPr lang="en-US" altLang="zh-CN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Strain tensor </a:t>
                </a:r>
                <a:r>
                  <a:rPr lang="zh-CN" alt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三个</a:t>
                </a:r>
                <a:r>
                  <a:rPr lang="en-US" altLang="zh-CN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Shear </a:t>
                </a:r>
                <a:r>
                  <a:rPr lang="zh-CN" alt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分量</a:t>
                </a:r>
                <a:endParaRPr lang="en-GB" altLang="zh-CN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16A622AC-2868-4B70-9B0D-6860DA516E5C}"/>
                </a:ext>
              </a:extLst>
            </p:cNvPr>
            <p:cNvGrpSpPr/>
            <p:nvPr/>
          </p:nvGrpSpPr>
          <p:grpSpPr>
            <a:xfrm>
              <a:off x="9591827" y="3050165"/>
              <a:ext cx="2118318" cy="2552671"/>
              <a:chOff x="9591827" y="3050165"/>
              <a:chExt cx="2118318" cy="2552671"/>
            </a:xfrm>
          </p:grpSpPr>
          <p:sp>
            <p:nvSpPr>
              <p:cNvPr id="67" name="6">
                <a:extLst>
                  <a:ext uri="{FF2B5EF4-FFF2-40B4-BE49-F238E27FC236}">
                    <a16:creationId xmlns:a16="http://schemas.microsoft.com/office/drawing/2014/main" id="{59DB3FEC-E0B6-42B5-8E91-DB629DCEC501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 bwMode="auto">
              <a:xfrm rot="16200000" flipV="1">
                <a:off x="9710941" y="3275590"/>
                <a:ext cx="1270000" cy="819150"/>
              </a:xfrm>
              <a:custGeom>
                <a:avLst/>
                <a:gdLst>
                  <a:gd name="T0" fmla="*/ 34 w 336"/>
                  <a:gd name="T1" fmla="*/ 217 h 217"/>
                  <a:gd name="T2" fmla="*/ 131 w 336"/>
                  <a:gd name="T3" fmla="*/ 119 h 217"/>
                  <a:gd name="T4" fmla="*/ 204 w 336"/>
                  <a:gd name="T5" fmla="*/ 119 h 217"/>
                  <a:gd name="T6" fmla="*/ 302 w 336"/>
                  <a:gd name="T7" fmla="*/ 217 h 217"/>
                  <a:gd name="T8" fmla="*/ 319 w 336"/>
                  <a:gd name="T9" fmla="*/ 199 h 217"/>
                  <a:gd name="T10" fmla="*/ 319 w 336"/>
                  <a:gd name="T11" fmla="*/ 138 h 217"/>
                  <a:gd name="T12" fmla="*/ 199 w 336"/>
                  <a:gd name="T13" fmla="*/ 17 h 217"/>
                  <a:gd name="T14" fmla="*/ 137 w 336"/>
                  <a:gd name="T15" fmla="*/ 17 h 217"/>
                  <a:gd name="T16" fmla="*/ 17 w 336"/>
                  <a:gd name="T17" fmla="*/ 138 h 217"/>
                  <a:gd name="T18" fmla="*/ 17 w 336"/>
                  <a:gd name="T19" fmla="*/ 199 h 217"/>
                  <a:gd name="T20" fmla="*/ 34 w 336"/>
                  <a:gd name="T21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6" h="217">
                    <a:moveTo>
                      <a:pt x="34" y="217"/>
                    </a:moveTo>
                    <a:cubicBezTo>
                      <a:pt x="131" y="119"/>
                      <a:pt x="131" y="119"/>
                      <a:pt x="131" y="119"/>
                    </a:cubicBezTo>
                    <a:cubicBezTo>
                      <a:pt x="151" y="99"/>
                      <a:pt x="184" y="99"/>
                      <a:pt x="204" y="119"/>
                    </a:cubicBezTo>
                    <a:cubicBezTo>
                      <a:pt x="302" y="217"/>
                      <a:pt x="302" y="217"/>
                      <a:pt x="302" y="217"/>
                    </a:cubicBezTo>
                    <a:cubicBezTo>
                      <a:pt x="319" y="199"/>
                      <a:pt x="319" y="199"/>
                      <a:pt x="319" y="199"/>
                    </a:cubicBezTo>
                    <a:cubicBezTo>
                      <a:pt x="336" y="182"/>
                      <a:pt x="336" y="155"/>
                      <a:pt x="319" y="138"/>
                    </a:cubicBezTo>
                    <a:cubicBezTo>
                      <a:pt x="199" y="17"/>
                      <a:pt x="199" y="17"/>
                      <a:pt x="199" y="17"/>
                    </a:cubicBezTo>
                    <a:cubicBezTo>
                      <a:pt x="182" y="0"/>
                      <a:pt x="154" y="0"/>
                      <a:pt x="137" y="17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0" y="155"/>
                      <a:pt x="0" y="182"/>
                      <a:pt x="17" y="199"/>
                    </a:cubicBezTo>
                    <a:lnTo>
                      <a:pt x="34" y="21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60000">
                    <a:schemeClr val="accent6"/>
                  </a:gs>
                </a:gsLst>
                <a:lin ang="27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200" b="1"/>
              </a:p>
            </p:txBody>
          </p:sp>
          <p:sp>
            <p:nvSpPr>
              <p:cNvPr id="68" name="Title-6">
                <a:extLst>
                  <a:ext uri="{FF2B5EF4-FFF2-40B4-BE49-F238E27FC236}">
                    <a16:creationId xmlns:a16="http://schemas.microsoft.com/office/drawing/2014/main" id="{F3E6D299-290A-43A6-9242-4DF797C2D515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>
              <a:xfrm>
                <a:off x="9591827" y="4673360"/>
                <a:ext cx="1915118" cy="226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1000" tIns="81000" rIns="81000" bIns="8100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350" b="1" dirty="0">
                    <a:solidFill>
                      <a:schemeClr val="accent6"/>
                    </a:solidFill>
                    <a:sym typeface="Arial" panose="020B0604020202020204" pitchFamily="34" charset="0"/>
                  </a:rPr>
                  <a:t>重复</a:t>
                </a:r>
                <a:r>
                  <a:rPr lang="en-US" altLang="zh-CN" sz="1350" b="1" dirty="0">
                    <a:solidFill>
                      <a:schemeClr val="accent6"/>
                    </a:solidFill>
                    <a:sym typeface="Arial" panose="020B0604020202020204" pitchFamily="34" charset="0"/>
                  </a:rPr>
                  <a:t>02-05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1350" b="1" dirty="0">
                    <a:solidFill>
                      <a:schemeClr val="accent6"/>
                    </a:solidFill>
                    <a:sym typeface="Arial" panose="020B0604020202020204" pitchFamily="34" charset="0"/>
                  </a:rPr>
                  <a:t>求解弹性常数</a:t>
                </a:r>
                <a:endParaRPr lang="en-US" altLang="zh-CN" sz="1350" b="1" dirty="0">
                  <a:solidFill>
                    <a:schemeClr val="accent6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69" name="Body-6">
                <a:extLst>
                  <a:ext uri="{FF2B5EF4-FFF2-40B4-BE49-F238E27FC236}">
                    <a16:creationId xmlns:a16="http://schemas.microsoft.com/office/drawing/2014/main" id="{FE5095AA-14F0-49F0-9371-74B719DDA5B7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9591827" y="5171948"/>
                <a:ext cx="2118318" cy="4308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81000" tIns="81000" rIns="81000" bIns="8100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324">
                  <a:lnSpc>
                    <a:spcPct val="130000"/>
                  </a:lnSpc>
                  <a:buSzPct val="100000"/>
                  <a:defRPr/>
                </a:pPr>
                <a:r>
                  <a:rPr lang="zh-CN" altLang="en-US" sz="10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最少需要六次</a:t>
                </a:r>
                <a:endParaRPr lang="en-GB" altLang="zh-CN" sz="10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Index-6">
                <a:extLst>
                  <a:ext uri="{FF2B5EF4-FFF2-40B4-BE49-F238E27FC236}">
                    <a16:creationId xmlns:a16="http://schemas.microsoft.com/office/drawing/2014/main" id="{DDFE4A2B-B08A-4D7F-ADE9-95FF4DC88595}"/>
                  </a:ext>
                </a:extLst>
              </p:cNvPr>
              <p:cNvSpPr txBox="1">
                <a:spLocks/>
              </p:cNvSpPr>
              <p:nvPr>
                <p:custDataLst>
                  <p:tags r:id="rId5"/>
                </p:custDataLst>
              </p:nvPr>
            </p:nvSpPr>
            <p:spPr>
              <a:xfrm>
                <a:off x="9639987" y="3506904"/>
                <a:ext cx="53262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500" b="1" dirty="0">
                    <a:solidFill>
                      <a:schemeClr val="accent6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rPr>
                  <a:t>06</a:t>
                </a:r>
                <a:endParaRPr lang="zh-CN" altLang="en-US" sz="1500" b="1" dirty="0">
                  <a:solidFill>
                    <a:schemeClr val="accent6"/>
                  </a:solidFill>
                  <a:latin typeface="Arial" panose="020B0604020202020204" pitchFamily="34" charset="0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276010DF-A0A1-458B-838C-E9D11171E116}"/>
              </a:ext>
            </a:extLst>
          </p:cNvPr>
          <p:cNvSpPr txBox="1"/>
          <p:nvPr/>
        </p:nvSpPr>
        <p:spPr>
          <a:xfrm>
            <a:off x="3453745" y="11341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模拟流程</a:t>
            </a:r>
          </a:p>
        </p:txBody>
      </p:sp>
    </p:spTree>
    <p:extLst>
      <p:ext uri="{BB962C8B-B14F-4D97-AF65-F5344CB8AC3E}">
        <p14:creationId xmlns:p14="http://schemas.microsoft.com/office/powerpoint/2010/main" val="24996245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lor online) The crystal structures (inset) and lattice parameter... |  Download Scientific Diagram">
            <a:extLst>
              <a:ext uri="{FF2B5EF4-FFF2-40B4-BE49-F238E27FC236}">
                <a16:creationId xmlns:a16="http://schemas.microsoft.com/office/drawing/2014/main" id="{4F682438-A1B4-4D68-9115-6C948514B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98" y="2395538"/>
            <a:ext cx="3411364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nimation of particles in a classical molecular dynamics simulation">
            <a:extLst>
              <a:ext uri="{FF2B5EF4-FFF2-40B4-BE49-F238E27FC236}">
                <a16:creationId xmlns:a16="http://schemas.microsoft.com/office/drawing/2014/main" id="{719CB81F-8077-4C26-A6A1-706FEB3F96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31" y="2101602"/>
            <a:ext cx="4073128" cy="305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6CDBC02-0840-4746-AEB3-B1678206B4D6}"/>
              </a:ext>
            </a:extLst>
          </p:cNvPr>
          <p:cNvSpPr txBox="1"/>
          <p:nvPr/>
        </p:nvSpPr>
        <p:spPr>
          <a:xfrm>
            <a:off x="3209925" y="904875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获取平衡结构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5F2E02-B012-42FF-9833-4857490F21B5}"/>
              </a:ext>
            </a:extLst>
          </p:cNvPr>
          <p:cNvSpPr txBox="1"/>
          <p:nvPr/>
        </p:nvSpPr>
        <p:spPr>
          <a:xfrm>
            <a:off x="1347788" y="1847850"/>
            <a:ext cx="19094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dirty="0"/>
              <a:t>0 K - </a:t>
            </a:r>
            <a:r>
              <a:rPr lang="zh-CN" altLang="en-US" sz="2100" dirty="0"/>
              <a:t>晶胞优化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C6F9DB-94E7-459E-AD03-8EE4D1502EAF}"/>
              </a:ext>
            </a:extLst>
          </p:cNvPr>
          <p:cNvSpPr txBox="1"/>
          <p:nvPr/>
        </p:nvSpPr>
        <p:spPr>
          <a:xfrm>
            <a:off x="5198295" y="1844736"/>
            <a:ext cx="33746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dirty="0"/>
              <a:t>有限温度</a:t>
            </a:r>
            <a:r>
              <a:rPr lang="en-US" altLang="zh-CN" sz="2100" dirty="0"/>
              <a:t>- NPT </a:t>
            </a:r>
            <a:r>
              <a:rPr lang="zh-CN" altLang="en-US" sz="2100" dirty="0"/>
              <a:t>分子动力学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3F0FC6-6D33-422E-AC57-EA9148E74E82}"/>
              </a:ext>
            </a:extLst>
          </p:cNvPr>
          <p:cNvSpPr txBox="1"/>
          <p:nvPr/>
        </p:nvSpPr>
        <p:spPr>
          <a:xfrm>
            <a:off x="2577996" y="69622"/>
            <a:ext cx="3839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确定平衡结构</a:t>
            </a:r>
          </a:p>
        </p:txBody>
      </p:sp>
    </p:spTree>
    <p:extLst>
      <p:ext uri="{BB962C8B-B14F-4D97-AF65-F5344CB8AC3E}">
        <p14:creationId xmlns:p14="http://schemas.microsoft.com/office/powerpoint/2010/main" val="33134102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F114CF8-A3A9-4947-8927-5182B845F1A8}"/>
              </a:ext>
            </a:extLst>
          </p:cNvPr>
          <p:cNvSpPr txBox="1"/>
          <p:nvPr/>
        </p:nvSpPr>
        <p:spPr>
          <a:xfrm>
            <a:off x="3543301" y="862013"/>
            <a:ext cx="1784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微扰晶胞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0271A0E-8A75-441F-8868-8767D7E0FE40}"/>
                  </a:ext>
                </a:extLst>
              </p:cNvPr>
              <p:cNvSpPr txBox="1"/>
              <p:nvPr/>
            </p:nvSpPr>
            <p:spPr>
              <a:xfrm>
                <a:off x="302052" y="1671640"/>
                <a:ext cx="4576763" cy="1395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350" kern="100" dirty="0"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定义一个</a:t>
                </a:r>
                <a:r>
                  <a:rPr lang="en-US" altLang="zh-CN" sz="1350" kern="100" dirty="0"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350" kern="1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deformation gradient </a:t>
                </a:r>
                <a:r>
                  <a:rPr lang="zh-CN" altLang="zh-CN" sz="1350" kern="100" dirty="0"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1350" i="1" kern="10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zh-CN" sz="1350" kern="100" dirty="0"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endParaRPr lang="en-US" altLang="zh-CN" sz="135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i="1" kern="10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altLang="zh-CN" sz="1350" i="1" kern="10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35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35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1350" i="1" kern="10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35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35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35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0271A0E-8A75-441F-8868-8767D7E0F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52" y="1671640"/>
                <a:ext cx="4576763" cy="1395382"/>
              </a:xfrm>
              <a:prstGeom prst="rect">
                <a:avLst/>
              </a:prstGeom>
              <a:blipFill>
                <a:blip r:embed="rId2"/>
                <a:stretch>
                  <a:fillRect l="-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1A12767-19F3-472A-9707-079AD7DE5845}"/>
                  </a:ext>
                </a:extLst>
              </p:cNvPr>
              <p:cNvSpPr txBox="1"/>
              <p:nvPr/>
            </p:nvSpPr>
            <p:spPr>
              <a:xfrm>
                <a:off x="4567237" y="1637796"/>
                <a:ext cx="4576763" cy="1395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350" kern="100" dirty="0"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1350" i="1" kern="10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zh-CN" altLang="zh-CN" sz="1350" kern="100" dirty="0"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与原始晶胞相乘得到</a:t>
                </a:r>
                <a:r>
                  <a:rPr lang="en-US" altLang="zh-CN" sz="1350" kern="1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deform</a:t>
                </a:r>
                <a:r>
                  <a:rPr lang="zh-CN" altLang="zh-CN" sz="1350" kern="100" dirty="0"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以后的新晶胞，</a:t>
                </a:r>
                <a:endParaRPr lang="zh-CN" altLang="zh-CN" sz="135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135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35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1350" i="1" kern="10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35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35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135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35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350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1350" i="1" kern="10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35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1A12767-19F3-472A-9707-079AD7DE5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7" y="1637796"/>
                <a:ext cx="4576763" cy="1395382"/>
              </a:xfrm>
              <a:prstGeom prst="rect">
                <a:avLst/>
              </a:prstGeom>
              <a:blipFill>
                <a:blip r:embed="rId3"/>
                <a:stretch>
                  <a:fillRect l="-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F85C26F-110B-43B3-B899-34E108556035}"/>
                  </a:ext>
                </a:extLst>
              </p:cNvPr>
              <p:cNvSpPr txBox="1"/>
              <p:nvPr/>
            </p:nvSpPr>
            <p:spPr>
              <a:xfrm>
                <a:off x="331363" y="3681331"/>
                <a:ext cx="4518139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350" kern="100" dirty="0"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以</a:t>
                </a:r>
                <a:r>
                  <a:rPr lang="en-US" altLang="zh-CN" kern="1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fcc</a:t>
                </a:r>
                <a:r>
                  <a:rPr lang="zh-CN" altLang="zh-CN" sz="1350" kern="100" dirty="0"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为例，</a:t>
                </a:r>
                <a:endParaRPr lang="zh-CN" altLang="zh-CN" sz="135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zh-CN" sz="135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35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350" i="1" kern="10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35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35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135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35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350" i="1" kern="1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35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F85C26F-110B-43B3-B899-34E108556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63" y="3681331"/>
                <a:ext cx="4518139" cy="1338828"/>
              </a:xfrm>
              <a:prstGeom prst="rect">
                <a:avLst/>
              </a:prstGeom>
              <a:blipFill>
                <a:blip r:embed="rId4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9D2D323-5603-4E03-9E3F-BE017C4AEC47}"/>
              </a:ext>
            </a:extLst>
          </p:cNvPr>
          <p:cNvSpPr txBox="1"/>
          <p:nvPr/>
        </p:nvSpPr>
        <p:spPr>
          <a:xfrm>
            <a:off x="4703030" y="4086187"/>
            <a:ext cx="38972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 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微扰完晶胞需要对原子位置进行优化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0K  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结构优化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有限温度  </a:t>
            </a:r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NVT </a:t>
            </a:r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分子动力学</a:t>
            </a:r>
            <a:endParaRPr lang="en-US" altLang="zh-CN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A5A14FF-BCC1-4A25-9344-33B2EA25E385}"/>
              </a:ext>
            </a:extLst>
          </p:cNvPr>
          <p:cNvSpPr txBox="1"/>
          <p:nvPr/>
        </p:nvSpPr>
        <p:spPr>
          <a:xfrm>
            <a:off x="3028736" y="87452"/>
            <a:ext cx="2813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微扰晶胞</a:t>
            </a:r>
          </a:p>
        </p:txBody>
      </p:sp>
    </p:spTree>
    <p:extLst>
      <p:ext uri="{BB962C8B-B14F-4D97-AF65-F5344CB8AC3E}">
        <p14:creationId xmlns:p14="http://schemas.microsoft.com/office/powerpoint/2010/main" val="6591595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6094009-1D83-461B-838A-FD7AB3D6D053}"/>
              </a:ext>
            </a:extLst>
          </p:cNvPr>
          <p:cNvSpPr txBox="1"/>
          <p:nvPr/>
        </p:nvSpPr>
        <p:spPr>
          <a:xfrm>
            <a:off x="2017202" y="112015"/>
            <a:ext cx="51183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 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Stress Tensor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542A83-482A-4788-97C2-0D7C7C68C0F0}"/>
              </a:ext>
            </a:extLst>
          </p:cNvPr>
          <p:cNvSpPr txBox="1"/>
          <p:nvPr/>
        </p:nvSpPr>
        <p:spPr>
          <a:xfrm>
            <a:off x="571162" y="2368945"/>
            <a:ext cx="72190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Numerical : Finite difference</a:t>
            </a:r>
          </a:p>
          <a:p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1600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endParaRPr lang="en-US" altLang="zh-CN" sz="1600" kern="100" dirty="0"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600" kern="100" dirty="0"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/>
              <a:t>Analytical : Depends on the energy functional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2207FAA-978E-4181-AEEC-51DD17CE76C8}"/>
                  </a:ext>
                </a:extLst>
              </p:cNvPr>
              <p:cNvSpPr txBox="1"/>
              <p:nvPr/>
            </p:nvSpPr>
            <p:spPr>
              <a:xfrm>
                <a:off x="2283070" y="5126511"/>
                <a:ext cx="4577860" cy="699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2207FAA-978E-4181-AEEC-51DD17CE7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070" y="5126511"/>
                <a:ext cx="4577860" cy="699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CA07F47D-2EB2-4A4D-9122-C497FCDD5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47" y="1206267"/>
                <a:ext cx="704786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2000" kern="100" dirty="0"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对晶格施加微小应变，计算应变后的总能量 </a:t>
                </a:r>
                <a14:m>
                  <m:oMath xmlns:m="http://schemas.openxmlformats.org/officeDocument/2006/math">
                    <m:r>
                      <a:rPr lang="en-US" altLang="zh-CN" sz="2000" kern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kern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kern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zh-CN" sz="2000" kern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kern="100" dirty="0"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endParaRPr lang="zh-CN" altLang="zh-CN" sz="2000" kern="100" dirty="0"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zh-CN" altLang="zh-CN" sz="2000" kern="100" dirty="0"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计算</a:t>
                </a:r>
                <a:r>
                  <a:rPr lang="en-US" altLang="zh-CN" sz="2000" kern="100" dirty="0"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/>
                  <a:t>Stress Tensor</a:t>
                </a:r>
                <a:r>
                  <a:rPr lang="zh-CN" altLang="zh-CN" sz="2000" dirty="0"/>
                  <a:t>： </a:t>
                </a:r>
              </a:p>
            </p:txBody>
          </p:sp>
        </mc:Choice>
        <mc:Fallback xmlns=""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CA07F47D-2EB2-4A4D-9122-C497FCDD5B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047" y="1206267"/>
                <a:ext cx="7047861" cy="1015663"/>
              </a:xfrm>
              <a:prstGeom prst="rect">
                <a:avLst/>
              </a:prstGeom>
              <a:blipFill>
                <a:blip r:embed="rId3"/>
                <a:stretch>
                  <a:fillRect l="-952" t="-4217" b="-10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36B7F97-E00A-4410-A21B-17E8DF5B2464}"/>
                  </a:ext>
                </a:extLst>
              </p:cNvPr>
              <p:cNvSpPr txBox="1"/>
              <p:nvPr/>
            </p:nvSpPr>
            <p:spPr>
              <a:xfrm>
                <a:off x="608622" y="4209857"/>
                <a:ext cx="8003932" cy="792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kern="100" dirty="0"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在有限温度下，材料的能量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en-US" sz="1600" kern="100" dirty="0"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对体积</a:t>
                </a:r>
                <a14:m>
                  <m:oMath xmlns:m="http://schemas.openxmlformats.org/officeDocument/2006/math">
                    <m:r>
                      <a:rPr lang="en-US" altLang="zh-CN" sz="1600" i="1" kern="100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1600" kern="100" dirty="0"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和晶格变形参数的导数可以得到应力张量的表达式。考虑到体积变形和剪切变形，应力张量的表达为：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36B7F97-E00A-4410-A21B-17E8DF5B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22" y="4209857"/>
                <a:ext cx="8003932" cy="792205"/>
              </a:xfrm>
              <a:prstGeom prst="rect">
                <a:avLst/>
              </a:prstGeom>
              <a:blipFill>
                <a:blip r:embed="rId4"/>
                <a:stretch>
                  <a:fillRect l="-457" r="-2970" b="-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805BDA5-06CF-4432-9E70-034C813C4380}"/>
                  </a:ext>
                </a:extLst>
              </p:cNvPr>
              <p:cNvSpPr txBox="1"/>
              <p:nvPr/>
            </p:nvSpPr>
            <p:spPr>
              <a:xfrm>
                <a:off x="608622" y="5950575"/>
                <a:ext cx="2939562" cy="3606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kern="100" dirty="0"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其中，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6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sz="16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zh-CN" altLang="en-US" sz="1600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𝛼𝛽</m:t>
                        </m:r>
                      </m:sub>
                    </m:sSub>
                  </m:oMath>
                </a14:m>
                <a:r>
                  <a:rPr lang="zh-CN" altLang="en-US" sz="1600" kern="100" dirty="0"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是应变张量的分量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805BDA5-06CF-4432-9E70-034C813C4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22" y="5950575"/>
                <a:ext cx="2939562" cy="360676"/>
              </a:xfrm>
              <a:prstGeom prst="rect">
                <a:avLst/>
              </a:prstGeom>
              <a:blipFill>
                <a:blip r:embed="rId5"/>
                <a:stretch>
                  <a:fillRect l="-1245" t="-5085" b="-15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6E314257-3C32-45DA-B9E4-5D8F3C9061A0}"/>
              </a:ext>
            </a:extLst>
          </p:cNvPr>
          <p:cNvSpPr txBox="1"/>
          <p:nvPr/>
        </p:nvSpPr>
        <p:spPr>
          <a:xfrm>
            <a:off x="571162" y="2851634"/>
            <a:ext cx="8003932" cy="116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计算量较大，因为需要对系统进行多次微小扰动，每次扰动都需要重新计 算能量或力，因此计算速度较慢，且数值精度受限于微小扰动的大小。</a:t>
            </a:r>
            <a:endParaRPr lang="en-US" altLang="zh-CN" sz="1600" kern="100" dirty="0"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600" kern="100" dirty="0"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90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321B57A-CF68-4428-B17F-1A973363437C}"/>
              </a:ext>
            </a:extLst>
          </p:cNvPr>
          <p:cNvSpPr txBox="1"/>
          <p:nvPr/>
        </p:nvSpPr>
        <p:spPr>
          <a:xfrm>
            <a:off x="2005479" y="104199"/>
            <a:ext cx="5095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 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Strain Tensor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B6DE7A2-D6BF-4108-84C1-AB41E1B0BBBC}"/>
                  </a:ext>
                </a:extLst>
              </p:cNvPr>
              <p:cNvSpPr txBox="1"/>
              <p:nvPr/>
            </p:nvSpPr>
            <p:spPr>
              <a:xfrm>
                <a:off x="296147" y="2807174"/>
                <a:ext cx="8437545" cy="12857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kern="1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只关注形变影响</a:t>
                </a:r>
                <a:r>
                  <a:rPr lang="zh-CN" altLang="en-US" sz="1800" kern="100" dirty="0">
                    <a:effectLst/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，通过</a:t>
                </a: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Green-Lagrange strain tensor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的推导，我们可以得到，</a:t>
                </a: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</m:e>
                          <m:e>
                            <m:f>
                              <m:f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B6DE7A2-D6BF-4108-84C1-AB41E1B0B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47" y="2807174"/>
                <a:ext cx="8437545" cy="1285737"/>
              </a:xfrm>
              <a:prstGeom prst="rect">
                <a:avLst/>
              </a:prstGeom>
              <a:blipFill>
                <a:blip r:embed="rId2"/>
                <a:stretch>
                  <a:fillRect l="-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A6A864F-206D-46E4-A9FD-18BCC5E40138}"/>
                  </a:ext>
                </a:extLst>
              </p:cNvPr>
              <p:cNvSpPr txBox="1"/>
              <p:nvPr/>
            </p:nvSpPr>
            <p:spPr>
              <a:xfrm>
                <a:off x="296147" y="4284003"/>
                <a:ext cx="71831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kern="100" dirty="0"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放到小应变假设下，就可以省去二阶以上的高阶项，就有</a:t>
                </a:r>
                <a14:m>
                  <m:oMath xmlns:m="http://schemas.openxmlformats.org/officeDocument/2006/math">
                    <m:r>
                      <a:rPr lang="en-US" altLang="zh-CN" sz="1800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altLang="zh-CN" sz="1800" i="1" kern="100" smtClean="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A6A864F-206D-46E4-A9FD-18BCC5E40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47" y="4284003"/>
                <a:ext cx="7183175" cy="369332"/>
              </a:xfrm>
              <a:prstGeom prst="rect">
                <a:avLst/>
              </a:prstGeom>
              <a:blipFill>
                <a:blip r:embed="rId3"/>
                <a:stretch>
                  <a:fillRect l="-764" t="-1166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EED4335-7D08-4F9E-8185-F88458DCB8C9}"/>
                  </a:ext>
                </a:extLst>
              </p:cNvPr>
              <p:cNvSpPr txBox="1"/>
              <p:nvPr/>
            </p:nvSpPr>
            <p:spPr>
              <a:xfrm>
                <a:off x="296147" y="1242025"/>
                <a:ext cx="76560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kern="1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小应变理论</a:t>
                </a:r>
                <a:r>
                  <a:rPr lang="zh-CN" altLang="en-US" kern="1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中的应变定义在连续介质力学中可以用变形梯度张量</a:t>
                </a:r>
                <a14:m>
                  <m:oMath xmlns:m="http://schemas.openxmlformats.org/officeDocument/2006/math">
                    <m:r>
                      <a:rPr lang="en-US" altLang="zh-CN" sz="1800" i="1" kern="10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zh-CN" altLang="en-US" kern="100" dirty="0"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表示：</a:t>
                </a:r>
                <a:endParaRPr lang="zh-CN" altLang="zh-CN" kern="1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EED4335-7D08-4F9E-8185-F88458DCB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47" y="1242025"/>
                <a:ext cx="7656006" cy="369332"/>
              </a:xfrm>
              <a:prstGeom prst="rect">
                <a:avLst/>
              </a:prstGeom>
              <a:blipFill>
                <a:blip r:embed="rId4"/>
                <a:stretch>
                  <a:fillRect l="-717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8AE3AE3-C906-4C59-9C6C-9FAF11534C36}"/>
              </a:ext>
            </a:extLst>
          </p:cNvPr>
          <p:cNvSpPr txBox="1"/>
          <p:nvPr/>
        </p:nvSpPr>
        <p:spPr>
          <a:xfrm>
            <a:off x="296147" y="5288728"/>
            <a:ext cx="7183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从而可以得到</a:t>
            </a:r>
            <a:r>
              <a:rPr lang="en-US" altLang="zh-CN" kern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Strain Tensor</a:t>
            </a:r>
            <a:r>
              <a:rPr lang="zh-CN" altLang="en-US" kern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的各个分量，继而得到</a:t>
            </a:r>
            <a:r>
              <a:rPr lang="en-US" altLang="zh-CN" kern="1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Stress Tensor</a:t>
            </a:r>
            <a:endParaRPr lang="zh-CN" altLang="zh-CN" kern="1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1518EC4-4F46-4106-954C-C4C90CF7A840}"/>
                  </a:ext>
                </a:extLst>
              </p:cNvPr>
              <p:cNvSpPr txBox="1"/>
              <p:nvPr/>
            </p:nvSpPr>
            <p:spPr>
              <a:xfrm>
                <a:off x="2364052" y="1835051"/>
                <a:ext cx="457786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1518EC4-4F46-4106-954C-C4C90CF7A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52" y="1835051"/>
                <a:ext cx="4577860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822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438275" y="102490"/>
            <a:ext cx="6959600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algn="ctr" defTabSz="457200">
              <a:lnSpc>
                <a:spcPct val="100000"/>
              </a:lnSpc>
              <a:spcBef>
                <a:spcPts val="88"/>
              </a:spcBef>
            </a:pPr>
            <a:r>
              <a:rPr 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Bulk Elastic Behavior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864" y="2486981"/>
            <a:ext cx="8562222" cy="24055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13781" marR="144003" indent="-302575">
              <a:lnSpc>
                <a:spcPts val="2285"/>
              </a:lnSpc>
              <a:spcBef>
                <a:spcPts val="375"/>
              </a:spcBef>
              <a:buChar char="•"/>
              <a:tabLst>
                <a:tab pos="313781" algn="l"/>
              </a:tabLst>
            </a:pPr>
            <a:r>
              <a:rPr sz="2118" dirty="0">
                <a:latin typeface="Arial"/>
                <a:cs typeface="Arial"/>
              </a:rPr>
              <a:t>Applied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force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is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transmitted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by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network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bonds constituting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material.</a:t>
            </a:r>
            <a:endParaRPr sz="2118" dirty="0">
              <a:latin typeface="Arial"/>
              <a:cs typeface="Arial"/>
            </a:endParaRPr>
          </a:p>
          <a:p>
            <a:pPr>
              <a:spcBef>
                <a:spcPts val="855"/>
              </a:spcBef>
              <a:buFont typeface="Arial"/>
              <a:buChar char="•"/>
            </a:pPr>
            <a:endParaRPr sz="2118" dirty="0">
              <a:latin typeface="Arial"/>
              <a:cs typeface="Arial"/>
            </a:endParaRPr>
          </a:p>
          <a:p>
            <a:pPr marL="313781" marR="123832" indent="-302575">
              <a:lnSpc>
                <a:spcPts val="2285"/>
              </a:lnSpc>
              <a:buChar char="•"/>
              <a:tabLst>
                <a:tab pos="313781" algn="l"/>
              </a:tabLst>
            </a:pPr>
            <a:r>
              <a:rPr sz="2118" dirty="0">
                <a:latin typeface="Arial"/>
                <a:cs typeface="Arial"/>
              </a:rPr>
              <a:t>Thus,</a:t>
            </a:r>
            <a:r>
              <a:rPr sz="2118" spc="-7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elastic</a:t>
            </a:r>
            <a:r>
              <a:rPr sz="2118" spc="-7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behavior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depends</a:t>
            </a:r>
            <a:r>
              <a:rPr sz="2118" spc="-7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quantitatively</a:t>
            </a:r>
            <a:r>
              <a:rPr sz="2118" spc="-7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on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the </a:t>
            </a:r>
            <a:r>
              <a:rPr sz="2118" dirty="0">
                <a:latin typeface="Arial"/>
                <a:cs typeface="Arial"/>
              </a:rPr>
              <a:t>magnitude</a:t>
            </a:r>
            <a:r>
              <a:rPr sz="2118" spc="-7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of</a:t>
            </a:r>
            <a:r>
              <a:rPr sz="2118" spc="-7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7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interatomic</a:t>
            </a:r>
            <a:r>
              <a:rPr sz="2118" spc="-75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forces.</a:t>
            </a:r>
            <a:endParaRPr sz="2118" dirty="0">
              <a:latin typeface="Arial"/>
              <a:cs typeface="Arial"/>
            </a:endParaRPr>
          </a:p>
          <a:p>
            <a:pPr>
              <a:spcBef>
                <a:spcPts val="860"/>
              </a:spcBef>
              <a:buFont typeface="Arial"/>
              <a:buChar char="•"/>
            </a:pPr>
            <a:endParaRPr sz="2118" dirty="0">
              <a:latin typeface="Arial"/>
              <a:cs typeface="Arial"/>
            </a:endParaRPr>
          </a:p>
          <a:p>
            <a:pPr marL="313781" marR="4483" indent="-302575">
              <a:lnSpc>
                <a:spcPts val="2285"/>
              </a:lnSpc>
              <a:spcBef>
                <a:spcPts val="4"/>
              </a:spcBef>
              <a:buChar char="•"/>
              <a:tabLst>
                <a:tab pos="313781" algn="l"/>
              </a:tabLst>
            </a:pPr>
            <a:r>
              <a:rPr sz="2118" dirty="0">
                <a:latin typeface="Arial"/>
                <a:cs typeface="Arial"/>
              </a:rPr>
              <a:t>Elastic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properties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do</a:t>
            </a:r>
            <a:r>
              <a:rPr sz="2118" u="heavy" spc="-62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118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not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depend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on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microstructure</a:t>
            </a:r>
            <a:r>
              <a:rPr sz="2118" spc="-62" dirty="0">
                <a:latin typeface="Arial"/>
                <a:cs typeface="Arial"/>
              </a:rPr>
              <a:t> </a:t>
            </a:r>
            <a:r>
              <a:rPr sz="2118" spc="-22" dirty="0">
                <a:latin typeface="Arial"/>
                <a:cs typeface="Arial"/>
              </a:rPr>
              <a:t>of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material.</a:t>
            </a:r>
            <a:endParaRPr sz="2118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F908C8D-01F3-4548-BACB-5569B42D5213}"/>
              </a:ext>
            </a:extLst>
          </p:cNvPr>
          <p:cNvSpPr txBox="1"/>
          <p:nvPr/>
        </p:nvSpPr>
        <p:spPr>
          <a:xfrm>
            <a:off x="1490220" y="115437"/>
            <a:ext cx="6285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Stress - Strain relation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3F488D8-4F4E-414D-9367-C74B5D1D1698}"/>
                  </a:ext>
                </a:extLst>
              </p:cNvPr>
              <p:cNvSpPr txBox="1"/>
              <p:nvPr/>
            </p:nvSpPr>
            <p:spPr>
              <a:xfrm>
                <a:off x="574351" y="1184504"/>
                <a:ext cx="7913914" cy="5092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Stiffness</a:t>
                </a:r>
                <a:r>
                  <a:rPr lang="zh-CN" altLang="zh-CN" sz="18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张量通过弹性常数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Arial" panose="020B0604020202020204" pitchFamily="34" charset="0"/>
                    <a:ea typeface="MS Gothic" panose="020B0609070205080204" pitchFamily="49" charset="-128"/>
                    <a:cs typeface="Arial" panose="020B0604020202020204" pitchFamily="34" charset="0"/>
                  </a:rPr>
                  <a:t>​</a:t>
                </a:r>
                <a:r>
                  <a:rPr lang="zh-CN" altLang="zh-CN" sz="18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将</a:t>
                </a: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Stress</a:t>
                </a:r>
                <a:r>
                  <a:rPr lang="zh-CN" altLang="zh-CN" sz="18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分量与</a:t>
                </a: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Strain</a:t>
                </a:r>
                <a:r>
                  <a:rPr lang="zh-CN" altLang="zh-CN" sz="18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分量关联起来</a:t>
                </a:r>
                <a:endParaRPr lang="zh-CN" altLang="zh-CN" sz="1800" kern="100" dirty="0"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𝑧𝑧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𝑦𝑧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𝑥𝑧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</m:e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</m: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6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14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15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16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12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22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24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25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26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23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33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35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36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14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24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34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44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45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46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15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25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35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45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55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56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16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26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36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46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56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CN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18" charset="0"/>
                                            </a:rPr>
                                            <m:t>66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𝑧𝑧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𝑦𝑧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𝑥𝑧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𝑥𝑦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800" kern="100" dirty="0">
                    <a:effectLst/>
                    <a:latin typeface="微软雅黑" panose="020B0503020204020204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altLang="zh-CN" sz="1800" kern="100" dirty="0"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Strain</a:t>
                </a:r>
                <a:r>
                  <a:rPr lang="zh-CN" altLang="zh-CN" sz="18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分量</a:t>
                </a: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"ε" </a:t>
                </a:r>
                <a:r>
                  <a:rPr lang="zh-CN" altLang="zh-CN" sz="18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和</a:t>
                </a: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Stress</a:t>
                </a:r>
                <a:r>
                  <a:rPr lang="zh-CN" altLang="zh-CN" sz="18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分量</a:t>
                </a: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"σ" </a:t>
                </a:r>
                <a:r>
                  <a:rPr lang="zh-CN" altLang="zh-CN" sz="18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由上述表达式通过一组方程联系起来</a:t>
                </a: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</a:t>
                </a:r>
                <a:r>
                  <a:rPr lang="zh-CN" altLang="zh-CN" sz="18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这些方程中的未知数是弹性常数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。在下一步中</a:t>
                </a: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</a:t>
                </a:r>
                <a:r>
                  <a:rPr lang="zh-CN" altLang="zh-CN" sz="18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我们将收集更多这样的方程</a:t>
                </a: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,</a:t>
                </a:r>
                <a:r>
                  <a:rPr lang="zh-CN" altLang="zh-CN" sz="18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直到我们拥有足够多的方程组来找到所有的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。</a:t>
                </a:r>
                <a:endParaRPr lang="zh-CN" altLang="zh-CN" sz="1800" kern="100" dirty="0"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3F488D8-4F4E-414D-9367-C74B5D1D1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51" y="1184504"/>
                <a:ext cx="7913914" cy="5092035"/>
              </a:xfrm>
              <a:prstGeom prst="rect">
                <a:avLst/>
              </a:prstGeom>
              <a:blipFill>
                <a:blip r:embed="rId2"/>
                <a:stretch>
                  <a:fillRect l="-616" r="-693" b="-3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51855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06B8815-043F-4691-B5ED-87D2CF042E59}"/>
              </a:ext>
            </a:extLst>
          </p:cNvPr>
          <p:cNvSpPr txBox="1"/>
          <p:nvPr/>
        </p:nvSpPr>
        <p:spPr>
          <a:xfrm>
            <a:off x="2443239" y="81503"/>
            <a:ext cx="39917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求解弹性常数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13B5F67-0A9D-4C71-8394-A11BE937AA55}"/>
                  </a:ext>
                </a:extLst>
              </p:cNvPr>
              <p:cNvSpPr txBox="1"/>
              <p:nvPr/>
            </p:nvSpPr>
            <p:spPr>
              <a:xfrm>
                <a:off x="628860" y="2229238"/>
                <a:ext cx="7805056" cy="25210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&amp;1+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    &amp;&amp;0    &amp;&amp;0</m:t>
                              </m:r>
                            </m:e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&amp;0    &amp;&amp;1    &amp;&amp;0</m:t>
                              </m:r>
                            </m:e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&amp;0    &amp;&amp;0    &amp;&amp;1</m:t>
                              </m:r>
                            </m:e>
                          </m:eqArr>
                        </m:e>
                      </m:d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    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&amp;1    &amp;&amp;0    &amp;&amp;0</m:t>
                              </m:r>
                            </m:e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&amp;0    &amp;&amp;1+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    &amp;&amp;0</m:t>
                              </m:r>
                            </m:e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&amp;0    &amp;&amp;0    &amp;&amp;1</m:t>
                              </m:r>
                            </m:e>
                          </m:eqArr>
                        </m:e>
                      </m:d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    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&amp;1    &amp;&amp;0    &amp;&amp;0</m:t>
                              </m:r>
                            </m:e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&amp;0    &amp;&amp;1    &amp;&amp;0</m:t>
                              </m:r>
                            </m:e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&amp;0    &amp;&amp;0    &amp;&amp;1+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</m:e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     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       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13B5F67-0A9D-4C71-8394-A11BE937A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60" y="2229238"/>
                <a:ext cx="7805056" cy="25210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E7138E44-FB3C-4738-8607-1783DD3C9AB1}"/>
              </a:ext>
            </a:extLst>
          </p:cNvPr>
          <p:cNvSpPr txBox="1"/>
          <p:nvPr/>
        </p:nvSpPr>
        <p:spPr>
          <a:xfrm>
            <a:off x="417286" y="1207478"/>
            <a:ext cx="7899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使用彼此独立的</a:t>
            </a:r>
            <a:r>
              <a:rPr lang="en-US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deformation</a:t>
            </a:r>
            <a:r>
              <a:rPr lang="zh-CN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，直到完成</a:t>
            </a:r>
            <a:r>
              <a:rPr lang="en-US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种</a:t>
            </a:r>
            <a:r>
              <a:rPr lang="en-US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deformation</a:t>
            </a:r>
            <a:r>
              <a:rPr lang="zh-CN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。任何</a:t>
            </a:r>
            <a:r>
              <a:rPr lang="en-US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种</a:t>
            </a:r>
            <a:r>
              <a:rPr lang="en-US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deformation</a:t>
            </a:r>
            <a:r>
              <a:rPr lang="zh-CN" altLang="zh-CN" sz="18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的组合都是可以的，只要它们是独立的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8C9A5A8-F609-439B-ADEA-F56218D22B87}"/>
                  </a:ext>
                </a:extLst>
              </p:cNvPr>
              <p:cNvSpPr txBox="1"/>
              <p:nvPr/>
            </p:nvSpPr>
            <p:spPr>
              <a:xfrm>
                <a:off x="1282001" y="5494214"/>
                <a:ext cx="7311571" cy="464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1800" kern="100" dirty="0">
                    <a:effectLst/>
                    <a:latin typeface="微软雅黑" panose="020B0503020204020204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zh-CN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微软雅黑" panose="020B0503020204020204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代表</a:t>
                </a:r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tensile deformations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1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zh-CN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kern="100" dirty="0">
                    <a:effectLst/>
                    <a:latin typeface="等线" panose="02010600030101010101" pitchFamily="2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代表 </a:t>
                </a:r>
                <a:r>
                  <a:rPr lang="en-US" altLang="zh-CN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shear deformation.</a:t>
                </a:r>
                <a:endParaRPr lang="zh-CN" altLang="zh-CN" dirty="0"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8C9A5A8-F609-439B-ADEA-F56218D22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001" y="5494214"/>
                <a:ext cx="7311571" cy="464166"/>
              </a:xfrm>
              <a:prstGeom prst="rect">
                <a:avLst/>
              </a:prstGeom>
              <a:blipFill>
                <a:blip r:embed="rId3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5523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2557DDA-D1B6-43A8-AA03-08DF8217327B}"/>
                  </a:ext>
                </a:extLst>
              </p:cNvPr>
              <p:cNvSpPr txBox="1"/>
              <p:nvPr/>
            </p:nvSpPr>
            <p:spPr>
              <a:xfrm>
                <a:off x="286473" y="1288759"/>
                <a:ext cx="4579256" cy="5692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1800" kern="100" dirty="0">
                    <a:effectLst/>
                    <a:latin typeface="微软雅黑" panose="020B0503020204020204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"/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6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13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14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15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16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24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25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26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34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35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36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41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42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43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44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45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46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51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52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53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54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55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56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61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62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63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64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65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18" charset="0"/>
                                          </a:rPr>
                                          <m:t>66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35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36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45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46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35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45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55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36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46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66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16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26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35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36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43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45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46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53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54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55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61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62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63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64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65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zh-CN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altLang="zh-CN" sz="1800" i="1" kern="100"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18" charset="0"/>
                                      </a:rPr>
                                      <m:t>66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1800" kern="100" dirty="0">
                    <a:effectLst/>
                    <a:latin typeface="微软雅黑" panose="020B0503020204020204" pitchFamily="34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2557DDA-D1B6-43A8-AA03-08DF82173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73" y="1288759"/>
                <a:ext cx="4579256" cy="5692840"/>
              </a:xfrm>
              <a:prstGeom prst="rect">
                <a:avLst/>
              </a:prstGeom>
              <a:blipFill>
                <a:blip r:embed="rId2"/>
                <a:stretch>
                  <a:fillRect r="-64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DAB6DBC4-4077-49CE-9600-223C0E6B62E3}"/>
              </a:ext>
            </a:extLst>
          </p:cNvPr>
          <p:cNvSpPr txBox="1"/>
          <p:nvPr/>
        </p:nvSpPr>
        <p:spPr>
          <a:xfrm>
            <a:off x="184499" y="1031377"/>
            <a:ext cx="3828143" cy="1295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dirty="0">
                <a:ea typeface="微软雅黑" panose="020B0503020204020204" pitchFamily="34" charset="-122"/>
                <a:cs typeface="Times New Roman" panose="02020603050405020304" pitchFamily="18" charset="0"/>
              </a:rPr>
              <a:t>为这</a:t>
            </a:r>
            <a:r>
              <a:rPr lang="en-US" altLang="zh-CN" dirty="0"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zh-CN" dirty="0">
                <a:ea typeface="微软雅黑" panose="020B0503020204020204" pitchFamily="34" charset="-122"/>
                <a:cs typeface="Times New Roman" panose="02020603050405020304" pitchFamily="18" charset="0"/>
              </a:rPr>
              <a:t>种</a:t>
            </a:r>
            <a:r>
              <a:rPr lang="en-US" altLang="zh-CN" dirty="0">
                <a:ea typeface="微软雅黑" panose="020B0503020204020204" pitchFamily="34" charset="-122"/>
                <a:cs typeface="Times New Roman" panose="02020603050405020304" pitchFamily="18" charset="0"/>
              </a:rPr>
              <a:t>deformation</a:t>
            </a:r>
            <a:r>
              <a:rPr lang="zh-CN" altLang="zh-CN" dirty="0">
                <a:ea typeface="微软雅黑" panose="020B0503020204020204" pitchFamily="34" charset="-122"/>
                <a:cs typeface="Times New Roman" panose="02020603050405020304" pitchFamily="18" charset="0"/>
              </a:rPr>
              <a:t>各自写出</a:t>
            </a:r>
            <a:r>
              <a:rPr lang="en-US" altLang="zh-CN" dirty="0">
                <a:ea typeface="微软雅黑" panose="020B0503020204020204" pitchFamily="34" charset="-122"/>
                <a:cs typeface="Times New Roman" panose="02020603050405020304" pitchFamily="18" charset="0"/>
              </a:rPr>
              <a:t>Stress-Strain relation</a:t>
            </a:r>
            <a:r>
              <a:rPr lang="zh-CN" altLang="zh-CN" dirty="0">
                <a:ea typeface="微软雅黑" panose="020B0503020204020204" pitchFamily="34" charset="-122"/>
                <a:cs typeface="Times New Roman" panose="02020603050405020304" pitchFamily="18" charset="0"/>
              </a:rPr>
              <a:t>，并将它们以矩阵形式表示。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3E76C29-B571-49E1-8623-614DA7018C3F}"/>
                  </a:ext>
                </a:extLst>
              </p:cNvPr>
              <p:cNvSpPr txBox="1"/>
              <p:nvPr/>
            </p:nvSpPr>
            <p:spPr>
              <a:xfrm>
                <a:off x="4395989" y="1678958"/>
                <a:ext cx="4414157" cy="2799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在这个方程中要特别注意指标。在</a:t>
                </a:r>
                <a:r>
                  <a:rPr lang="en-US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stress tensor </a:t>
                </a:r>
                <a:r>
                  <a:rPr lang="zh-CN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strain tensor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US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600" b="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600" i="1" dirty="0"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ij</m:t>
                        </m:r>
                      </m:sub>
                    </m:sSub>
                    <m:r>
                      <a:rPr lang="en-US" altLang="zh-CN" sz="1600" i="1" kern="1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中，这里</a:t>
                </a:r>
                <a:r>
                  <a:rPr lang="en-US" altLang="zh-CN" sz="1600" dirty="0" err="1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ij</a:t>
                </a:r>
                <a:r>
                  <a:rPr lang="zh-CN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作为</a:t>
                </a:r>
                <a:r>
                  <a:rPr lang="en-US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index</a:t>
                </a:r>
                <a:r>
                  <a:rPr lang="zh-CN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的含义，与我们至之前使用的</a:t>
                </a:r>
                <a:r>
                  <a:rPr lang="en-US" altLang="zh-CN" sz="1600" dirty="0" err="1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ij</a:t>
                </a:r>
                <a:r>
                  <a:rPr lang="zh-CN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含义不同。列指标</a:t>
                </a:r>
                <a:r>
                  <a:rPr lang="en-US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j </a:t>
                </a:r>
                <a:r>
                  <a:rPr lang="zh-CN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指的是</a:t>
                </a:r>
                <a:r>
                  <a:rPr lang="en-US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Deformation</a:t>
                </a:r>
                <a:r>
                  <a:rPr lang="zh-CN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的编号（第一次</a:t>
                </a:r>
                <a:r>
                  <a:rPr lang="en-US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Deformation</a:t>
                </a:r>
                <a:r>
                  <a:rPr lang="zh-CN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，第二次</a:t>
                </a:r>
                <a:r>
                  <a:rPr lang="en-US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Deformation,...</a:t>
                </a:r>
                <a:r>
                  <a:rPr lang="zh-CN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），而行指标</a:t>
                </a:r>
                <a:r>
                  <a:rPr lang="en-US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指的是在</a:t>
                </a:r>
                <a:r>
                  <a:rPr lang="en-US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Voigt</a:t>
                </a:r>
                <a:r>
                  <a:rPr lang="zh-CN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表示法中的位置</a:t>
                </a:r>
                <a:r>
                  <a:rPr lang="zh-CN" altLang="en-US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 kern="10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24</m:t>
                        </m:r>
                      </m:sub>
                    </m:sSub>
                  </m:oMath>
                </a14:m>
                <a:r>
                  <a:rPr lang="zh-CN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​是第四次变形的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b="0" i="1" kern="10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𝑦𝑦</m:t>
                        </m:r>
                      </m:sub>
                    </m:sSub>
                  </m:oMath>
                </a14:m>
                <a:r>
                  <a:rPr lang="zh-CN" altLang="zh-CN" sz="1600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分量。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3E76C29-B571-49E1-8623-614DA7018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989" y="1678958"/>
                <a:ext cx="4414157" cy="2799805"/>
              </a:xfrm>
              <a:prstGeom prst="rect">
                <a:avLst/>
              </a:prstGeom>
              <a:blipFill>
                <a:blip r:embed="rId3"/>
                <a:stretch>
                  <a:fillRect l="-691" r="-5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128BA38-765C-4F54-9C14-AD13952B6DE1}"/>
              </a:ext>
            </a:extLst>
          </p:cNvPr>
          <p:cNvSpPr txBox="1"/>
          <p:nvPr/>
        </p:nvSpPr>
        <p:spPr>
          <a:xfrm>
            <a:off x="2576101" y="98239"/>
            <a:ext cx="39917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求解弹性常数</a:t>
            </a:r>
          </a:p>
        </p:txBody>
      </p:sp>
    </p:spTree>
    <p:extLst>
      <p:ext uri="{BB962C8B-B14F-4D97-AF65-F5344CB8AC3E}">
        <p14:creationId xmlns:p14="http://schemas.microsoft.com/office/powerpoint/2010/main" val="27502830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58256FC-7567-44B4-AEBE-2310E441D9A7}"/>
                  </a:ext>
                </a:extLst>
              </p:cNvPr>
              <p:cNvSpPr txBox="1"/>
              <p:nvPr/>
            </p:nvSpPr>
            <p:spPr>
              <a:xfrm>
                <a:off x="1418772" y="1891305"/>
                <a:ext cx="5814366" cy="2742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6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zh-CN" alt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zh-CN" alt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zh-CN" alt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zh-CN" alt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zh-CN" alt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zh-CN" alt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b>
                                        <m:r>
                                          <a:rPr lang="zh-CN" altLang="en-US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CN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58256FC-7567-44B4-AEBE-2310E441D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772" y="1891305"/>
                <a:ext cx="5814366" cy="27424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E8E08F7-B12C-436D-AD0A-24775125F0BD}"/>
                  </a:ext>
                </a:extLst>
              </p:cNvPr>
              <p:cNvSpPr txBox="1"/>
              <p:nvPr/>
            </p:nvSpPr>
            <p:spPr>
              <a:xfrm>
                <a:off x="134258" y="1033368"/>
                <a:ext cx="7347856" cy="4641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如果使用</a:t>
                </a:r>
                <a:r>
                  <a:rPr lang="zh-CN" altLang="en-US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之前</a:t>
                </a:r>
                <a:r>
                  <a:rPr lang="zh-CN" altLang="zh-CN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推荐的</a:t>
                </a:r>
                <a:r>
                  <a:rPr lang="en-US" altLang="zh-CN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Deformation</a:t>
                </a:r>
                <a:r>
                  <a:rPr lang="zh-CN" altLang="en-US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模式</a:t>
                </a:r>
                <a:r>
                  <a:rPr lang="en-US" altLang="zh-CN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zh-CN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则我们得到上式右边的矩阵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endParaRPr lang="zh-CN" altLang="zh-CN" dirty="0"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E8E08F7-B12C-436D-AD0A-24775125F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58" y="1033368"/>
                <a:ext cx="7347856" cy="464166"/>
              </a:xfrm>
              <a:prstGeom prst="rect">
                <a:avLst/>
              </a:prstGeom>
              <a:blipFill>
                <a:blip r:embed="rId3"/>
                <a:stretch>
                  <a:fillRect l="-664"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9080C3-0613-4287-9B88-1FB52B0AD049}"/>
                  </a:ext>
                </a:extLst>
              </p:cNvPr>
              <p:cNvSpPr txBox="1"/>
              <p:nvPr/>
            </p:nvSpPr>
            <p:spPr>
              <a:xfrm>
                <a:off x="424544" y="5102660"/>
                <a:ext cx="7877628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这时我们只需要求解矩阵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zh-CN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的逆。在上式左右两边同时乘以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zh-CN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，我们就可以得到</a:t>
                </a:r>
                <a:r>
                  <a:rPr lang="en-US" altLang="zh-CN" dirty="0"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Stiffness tensor:</a:t>
                </a:r>
                <a:endParaRPr lang="zh-CN" altLang="zh-CN" dirty="0"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Σ</m:t>
                      </m:r>
                      <m:sSup>
                        <m:sSup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𝐶</m:t>
                      </m:r>
                    </m:oMath>
                  </m:oMathPara>
                </a14:m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19080C3-0613-4287-9B88-1FB52B0AD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4" y="5102660"/>
                <a:ext cx="7877628" cy="1338828"/>
              </a:xfrm>
              <a:prstGeom prst="rect">
                <a:avLst/>
              </a:prstGeom>
              <a:blipFill>
                <a:blip r:embed="rId4"/>
                <a:stretch>
                  <a:fillRect l="-697" r="-6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D1DEE40A-FF28-44C6-883D-758678BA5A85}"/>
              </a:ext>
            </a:extLst>
          </p:cNvPr>
          <p:cNvSpPr txBox="1"/>
          <p:nvPr/>
        </p:nvSpPr>
        <p:spPr>
          <a:xfrm>
            <a:off x="2576101" y="98239"/>
            <a:ext cx="39917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求解弹性常数</a:t>
            </a:r>
          </a:p>
        </p:txBody>
      </p:sp>
    </p:spTree>
    <p:extLst>
      <p:ext uri="{BB962C8B-B14F-4D97-AF65-F5344CB8AC3E}">
        <p14:creationId xmlns:p14="http://schemas.microsoft.com/office/powerpoint/2010/main" val="348811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621506" y="121540"/>
            <a:ext cx="7900988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503909">
              <a:lnSpc>
                <a:spcPct val="100000"/>
              </a:lnSpc>
              <a:spcBef>
                <a:spcPts val="88"/>
              </a:spcBef>
            </a:pPr>
            <a:r>
              <a:rPr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Forces Between Atoms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520" y="2193888"/>
            <a:ext cx="7843766" cy="290082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186028" indent="-302575">
              <a:spcBef>
                <a:spcPts val="88"/>
              </a:spcBef>
              <a:buChar char="•"/>
              <a:tabLst>
                <a:tab pos="313781" algn="l"/>
              </a:tabLst>
            </a:pPr>
            <a:r>
              <a:rPr sz="2118" dirty="0">
                <a:latin typeface="Arial"/>
                <a:cs typeface="Arial"/>
              </a:rPr>
              <a:t>Bonds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form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when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atoms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either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share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(e.g.,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covalent </a:t>
            </a:r>
            <a:r>
              <a:rPr sz="2118" dirty="0">
                <a:latin typeface="Arial"/>
                <a:cs typeface="Arial"/>
              </a:rPr>
              <a:t>and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metallic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bonds)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or</a:t>
            </a:r>
            <a:r>
              <a:rPr sz="2118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transfer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(e.g.,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ionic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bonds) </a:t>
            </a:r>
            <a:r>
              <a:rPr sz="2118" dirty="0">
                <a:latin typeface="Arial"/>
                <a:cs typeface="Arial"/>
              </a:rPr>
              <a:t>electrons</a:t>
            </a:r>
            <a:r>
              <a:rPr sz="2118" spc="-8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between</a:t>
            </a:r>
            <a:r>
              <a:rPr sz="2118" spc="-88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atoms.</a:t>
            </a:r>
            <a:endParaRPr sz="2118" dirty="0">
              <a:latin typeface="Arial"/>
              <a:cs typeface="Arial"/>
            </a:endParaRPr>
          </a:p>
          <a:p>
            <a:pPr>
              <a:spcBef>
                <a:spcPts val="1099"/>
              </a:spcBef>
              <a:buFont typeface="Arial"/>
              <a:buChar char="•"/>
            </a:pPr>
            <a:endParaRPr sz="2118" dirty="0">
              <a:latin typeface="Arial"/>
              <a:cs typeface="Arial"/>
            </a:endParaRPr>
          </a:p>
          <a:p>
            <a:pPr marL="313781" marR="4483" indent="-302575">
              <a:buChar char="•"/>
              <a:tabLst>
                <a:tab pos="313781" algn="l"/>
              </a:tabLst>
            </a:pPr>
            <a:r>
              <a:rPr sz="2118" dirty="0">
                <a:latin typeface="Arial"/>
                <a:cs typeface="Arial"/>
              </a:rPr>
              <a:t>This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occurs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to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achieve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minimum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in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potential</a:t>
            </a:r>
            <a:r>
              <a:rPr sz="2118" spc="-44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energy </a:t>
            </a:r>
            <a:r>
              <a:rPr sz="2118" dirty="0">
                <a:latin typeface="Arial"/>
                <a:cs typeface="Arial"/>
              </a:rPr>
              <a:t>for</a:t>
            </a:r>
            <a:r>
              <a:rPr sz="2118" spc="-3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the</a:t>
            </a:r>
            <a:r>
              <a:rPr sz="2118" spc="-3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system</a:t>
            </a:r>
            <a:r>
              <a:rPr sz="2118" spc="-26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corresponding</a:t>
            </a:r>
            <a:r>
              <a:rPr sz="2118" spc="-3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to</a:t>
            </a:r>
            <a:r>
              <a:rPr sz="2118" spc="-3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</a:t>
            </a:r>
            <a:r>
              <a:rPr sz="2118" spc="-2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stable</a:t>
            </a:r>
            <a:r>
              <a:rPr sz="2118" spc="-31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electron configuration.</a:t>
            </a:r>
            <a:endParaRPr sz="2118" dirty="0">
              <a:latin typeface="Arial"/>
              <a:cs typeface="Arial"/>
            </a:endParaRPr>
          </a:p>
          <a:p>
            <a:pPr>
              <a:spcBef>
                <a:spcPts val="1103"/>
              </a:spcBef>
              <a:buFont typeface="Arial"/>
              <a:buChar char="•"/>
            </a:pPr>
            <a:endParaRPr sz="2118" dirty="0">
              <a:latin typeface="Arial"/>
              <a:cs typeface="Arial"/>
            </a:endParaRPr>
          </a:p>
          <a:p>
            <a:pPr marL="313221" indent="-302015">
              <a:buChar char="•"/>
              <a:tabLst>
                <a:tab pos="313221" algn="l"/>
              </a:tabLst>
            </a:pPr>
            <a:r>
              <a:rPr sz="2118" dirty="0">
                <a:latin typeface="Arial"/>
                <a:cs typeface="Arial"/>
              </a:rPr>
              <a:t>This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has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been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modeled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for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ionic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systems</a:t>
            </a:r>
            <a:r>
              <a:rPr sz="2118" spc="-3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as</a:t>
            </a:r>
            <a:r>
              <a:rPr sz="2118" spc="-40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follows:</a:t>
            </a:r>
            <a:endParaRPr sz="2118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8"/>
  <p:tag name="OP_SCP_COMPONENT_INFO" val="{&quot;title&quot;:&quot;渐变6项流程PPT组件&quot;,&quot;description&quot;:&quot;渐变6项流程PPT组件&quot;,&quot;keywords&quot;:[&quot;渐变&quot;,&quot;6项&quot;,&quot;流程&quot;,&quot;PPT组件&quot;],&quot;labels&quot;:[]}"/>
  <p:tag name="OP_SCP_GROUP_ID" val="68f8e69a-5f14-a131-9f15-d057e87454ce"/>
  <p:tag name="OP_SCP_ITEM_COUNT" val="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0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此处添加文本，单击此处添加文本。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添加标题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5"/>
  <p:tag name="OP_SCP_DEFAULT_TEXT" val="0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5"/>
  <p:tag name="OP_SCP_DEFAULT_TEXT" val="添加标题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3"/>
  <p:tag name="OP_SCP_DEFAULT_TEXT" val="0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添加标题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3"/>
  <p:tag name="OP_SCP_DEFAULT_TEXT" val="单击此处添加文本，单击此处添加文本。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0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添加标题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此处添加文本，单击此处添加文本。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6"/>
  <p:tag name="OP_SCP_DEFAULT_TEXT" val="添加标题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6"/>
  <p:tag name="OP_SCP_DEFAULT_TEXT" val="单击此处添加文本，单击此处添加文本。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6"/>
  <p:tag name="OP_SCP_DEFAULT_TEXT" val="0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4"/>
  <p:tag name="OP_SCP_DEFAULT_TEXT" val="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4"/>
  <p:tag name="OP_SCP_DEFAULT_TEXT" val="添加标题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4"/>
  <p:tag name="OP_SCP_DEFAULT_TEXT" val="单击此处添加文本，单击此处添加文本。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631</TotalTime>
  <Words>7691</Words>
  <Application>Microsoft Office PowerPoint</Application>
  <PresentationFormat>全屏显示(4:3)</PresentationFormat>
  <Paragraphs>1828</Paragraphs>
  <Slides>83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6" baseType="lpstr">
      <vt:lpstr>等线</vt:lpstr>
      <vt:lpstr>华文新魏</vt:lpstr>
      <vt:lpstr>微软雅黑</vt:lpstr>
      <vt:lpstr>Arial</vt:lpstr>
      <vt:lpstr>Calibri</vt:lpstr>
      <vt:lpstr>Calibri Light</vt:lpstr>
      <vt:lpstr>Cambria Math</vt:lpstr>
      <vt:lpstr>Comic Sans MS</vt:lpstr>
      <vt:lpstr>Symbol</vt:lpstr>
      <vt:lpstr>Times New Roman</vt:lpstr>
      <vt:lpstr>Wingdings</vt:lpstr>
      <vt:lpstr>Wingdings 2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Elasticity</vt:lpstr>
      <vt:lpstr>PowerPoint 演示文稿</vt:lpstr>
      <vt:lpstr>Bulk Elastic Behavior</vt:lpstr>
      <vt:lpstr>Forces Between Atoms</vt:lpstr>
      <vt:lpstr>Ionic Bond</vt:lpstr>
      <vt:lpstr>PowerPoint 演示文稿</vt:lpstr>
      <vt:lpstr>PowerPoint 演示文稿</vt:lpstr>
      <vt:lpstr>PowerPoint 演示文稿</vt:lpstr>
      <vt:lpstr>The derived expression shows that the modulus is dependent upon bonding.</vt:lpstr>
      <vt:lpstr>PowerPoint 演示文稿</vt:lpstr>
      <vt:lpstr>PowerPoint 演示文稿</vt:lpstr>
      <vt:lpstr>PowerPoint 演示文稿</vt:lpstr>
      <vt:lpstr>stress is related to strain for an isotropic solid</vt:lpstr>
      <vt:lpstr>First consider the Poisson effect</vt:lpstr>
      <vt:lpstr>PowerPoint 演示文稿</vt:lpstr>
      <vt:lpstr>PowerPoint 演示文稿</vt:lpstr>
      <vt:lpstr>Elastic Stress-Strain Relations</vt:lpstr>
      <vt:lpstr>Other Elastic Stress-Strain Relations for Isotropic Solids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Anisotropy and Single Crystals</vt:lpstr>
      <vt:lpstr>Relations between stress and strain for anisotropic crystals</vt:lpstr>
      <vt:lpstr>PowerPoint 演示文稿</vt:lpstr>
      <vt:lpstr>Allow us to reduce the number of constants from 81 to 36</vt:lpstr>
      <vt:lpstr> xx </vt:lpstr>
      <vt:lpstr>Matrix/Contracted Notation</vt:lpstr>
      <vt:lpstr>Additional note about contracted notation</vt:lpstr>
      <vt:lpstr>PowerPoint 演示文稿</vt:lpstr>
      <vt:lpstr>Contracted vs. Tensor Notation</vt:lpstr>
      <vt:lpstr>PowerPoint 演示文稿</vt:lpstr>
      <vt:lpstr>Stiffness and compliance matrices are also symmetric about the main diagonal</vt:lpstr>
      <vt:lpstr>Neumann's Principle</vt:lpstr>
      <vt:lpstr>Possible Macroscopic Symmetry Elements</vt:lpstr>
      <vt:lpstr>PowerPoint 演示文稿</vt:lpstr>
      <vt:lpstr>PowerPoint 演示文稿</vt:lpstr>
      <vt:lpstr>We describe crystal symmetry relative to specific crystallographic axes and symmetry elements operating on those axes</vt:lpstr>
      <vt:lpstr>PowerPoint 演示文稿</vt:lpstr>
      <vt:lpstr>PowerPoint 演示文稿</vt:lpstr>
      <vt:lpstr>PowerPoint 演示文稿</vt:lpstr>
      <vt:lpstr>We describe lattice shapes and arrangements of lattice points in the same way.</vt:lpstr>
      <vt:lpstr>Symmetry of the Cubic P-Lattice</vt:lpstr>
      <vt:lpstr>PowerPoint 演示文稿</vt:lpstr>
      <vt:lpstr>PowerPoint 演示文稿</vt:lpstr>
      <vt:lpstr>PowerPoint 演示文稿</vt:lpstr>
      <vt:lpstr>Influence of Crystal Symmetry on Number of Elastic Constants</vt:lpstr>
      <vt:lpstr>Reduction of Elastic Constants with Increasing Symmetry</vt:lpstr>
      <vt:lpstr>PowerPoint 演示文稿</vt:lpstr>
      <vt:lpstr>Cubic Symmetry and Elastic Constants</vt:lpstr>
      <vt:lpstr>Isotropy considerations</vt:lpstr>
      <vt:lpstr>FOR CUBIC SOLIDS</vt:lpstr>
      <vt:lpstr>PowerPoint 演示文稿</vt:lpstr>
      <vt:lpstr>Elastic Moduli in Cubic Materials</vt:lpstr>
      <vt:lpstr>PowerPoint 演示文稿</vt:lpstr>
      <vt:lpstr>Elastic properties of polycrystals</vt:lpstr>
      <vt:lpstr>PowerPoint 演示文稿</vt:lpstr>
      <vt:lpstr>PowerPoint 演示文稿</vt:lpstr>
      <vt:lpstr>Temperature dependence of elastic moduli</vt:lpstr>
      <vt:lpstr>Origin of T dependence</vt:lpstr>
      <vt:lpstr>PowerPoint 演示文稿</vt:lpstr>
      <vt:lpstr>Influence of alloying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Weibin Chu</dc:creator>
  <cp:lastModifiedBy>Weibin Chu</cp:lastModifiedBy>
  <cp:revision>61</cp:revision>
  <dcterms:created xsi:type="dcterms:W3CDTF">2024-08-18T15:11:44Z</dcterms:created>
  <dcterms:modified xsi:type="dcterms:W3CDTF">2024-09-06T08:08:12Z</dcterms:modified>
</cp:coreProperties>
</file>